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74" r:id="rId3"/>
    <p:sldId id="273" r:id="rId4"/>
    <p:sldId id="294" r:id="rId5"/>
    <p:sldId id="293" r:id="rId6"/>
    <p:sldId id="295" r:id="rId7"/>
    <p:sldId id="296" r:id="rId8"/>
    <p:sldId id="297" r:id="rId9"/>
    <p:sldId id="298" r:id="rId10"/>
    <p:sldId id="299" r:id="rId11"/>
    <p:sldId id="300" r:id="rId12"/>
    <p:sldId id="301" r:id="rId13"/>
    <p:sldId id="312" r:id="rId14"/>
    <p:sldId id="302" r:id="rId15"/>
    <p:sldId id="303" r:id="rId16"/>
    <p:sldId id="304" r:id="rId17"/>
    <p:sldId id="305" r:id="rId18"/>
    <p:sldId id="306" r:id="rId19"/>
    <p:sldId id="307" r:id="rId20"/>
    <p:sldId id="308" r:id="rId21"/>
    <p:sldId id="315" r:id="rId22"/>
    <p:sldId id="313" r:id="rId23"/>
    <p:sldId id="314" r:id="rId24"/>
    <p:sldId id="309" r:id="rId25"/>
    <p:sldId id="310" r:id="rId26"/>
    <p:sldId id="279" r:id="rId27"/>
    <p:sldId id="269" r:id="rId28"/>
    <p:sldId id="272" r:id="rId29"/>
    <p:sldId id="316" r:id="rId30"/>
    <p:sldId id="317" r:id="rId31"/>
    <p:sldId id="318" r:id="rId32"/>
    <p:sldId id="287" r:id="rId33"/>
    <p:sldId id="290" r:id="rId34"/>
    <p:sldId id="291" r:id="rId35"/>
    <p:sldId id="288" r:id="rId36"/>
    <p:sldId id="289" r:id="rId37"/>
    <p:sldId id="311" r:id="rId38"/>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3" d="100"/>
          <a:sy n="113" d="100"/>
        </p:scale>
        <p:origin x="-126" y="-4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atkk\home\s\selaakso\kurssi2012\trust.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s!$B$1</c:f>
              <c:strCache>
                <c:ptCount val="1"/>
                <c:pt idx="0">
                  <c:v>Trust 2</c:v>
                </c:pt>
              </c:strCache>
            </c:strRef>
          </c:tx>
          <c:invertIfNegative val="0"/>
          <c:cat>
            <c:strRef>
              <c:f>s!$A$2:$A$29</c:f>
              <c:strCache>
                <c:ptCount val="28"/>
                <c:pt idx="0">
                  <c:v>TR</c:v>
                </c:pt>
                <c:pt idx="1">
                  <c:v>BG</c:v>
                </c:pt>
                <c:pt idx="2">
                  <c:v>PT</c:v>
                </c:pt>
                <c:pt idx="3">
                  <c:v>RO</c:v>
                </c:pt>
                <c:pt idx="4">
                  <c:v>GR</c:v>
                </c:pt>
                <c:pt idx="5">
                  <c:v>RU</c:v>
                </c:pt>
                <c:pt idx="6">
                  <c:v>UA</c:v>
                </c:pt>
                <c:pt idx="7">
                  <c:v>SK</c:v>
                </c:pt>
                <c:pt idx="8">
                  <c:v>LV</c:v>
                </c:pt>
                <c:pt idx="9">
                  <c:v>HU</c:v>
                </c:pt>
                <c:pt idx="10">
                  <c:v>HR</c:v>
                </c:pt>
                <c:pt idx="11">
                  <c:v>PL</c:v>
                </c:pt>
                <c:pt idx="12">
                  <c:v>SI</c:v>
                </c:pt>
                <c:pt idx="13">
                  <c:v>FR</c:v>
                </c:pt>
                <c:pt idx="14">
                  <c:v>CY</c:v>
                </c:pt>
                <c:pt idx="15">
                  <c:v>CZ</c:v>
                </c:pt>
                <c:pt idx="16">
                  <c:v>DE</c:v>
                </c:pt>
                <c:pt idx="17">
                  <c:v>ES</c:v>
                </c:pt>
                <c:pt idx="18">
                  <c:v>BE</c:v>
                </c:pt>
                <c:pt idx="19">
                  <c:v>IL</c:v>
                </c:pt>
                <c:pt idx="20">
                  <c:v>GB</c:v>
                </c:pt>
                <c:pt idx="21">
                  <c:v>EE</c:v>
                </c:pt>
                <c:pt idx="22">
                  <c:v>CH</c:v>
                </c:pt>
                <c:pt idx="23">
                  <c:v>NL</c:v>
                </c:pt>
                <c:pt idx="24">
                  <c:v>SE</c:v>
                </c:pt>
                <c:pt idx="25">
                  <c:v>FI</c:v>
                </c:pt>
                <c:pt idx="26">
                  <c:v>NO</c:v>
                </c:pt>
                <c:pt idx="27">
                  <c:v>DK</c:v>
                </c:pt>
              </c:strCache>
            </c:strRef>
          </c:cat>
          <c:val>
            <c:numRef>
              <c:f>s!$B$2:$B$29</c:f>
              <c:numCache>
                <c:formatCode>General</c:formatCode>
                <c:ptCount val="28"/>
                <c:pt idx="0">
                  <c:v>11.24546553808948</c:v>
                </c:pt>
                <c:pt idx="1">
                  <c:v>25.348189415041784</c:v>
                </c:pt>
                <c:pt idx="2">
                  <c:v>28.852838933951332</c:v>
                </c:pt>
                <c:pt idx="3">
                  <c:v>17.758369723435226</c:v>
                </c:pt>
                <c:pt idx="4">
                  <c:v>25</c:v>
                </c:pt>
                <c:pt idx="5">
                  <c:v>37.023370233702337</c:v>
                </c:pt>
                <c:pt idx="6">
                  <c:v>32.996632996632997</c:v>
                </c:pt>
                <c:pt idx="7">
                  <c:v>33.728813559322035</c:v>
                </c:pt>
                <c:pt idx="8">
                  <c:v>24.363057324840764</c:v>
                </c:pt>
                <c:pt idx="10">
                  <c:v>32.015810276679844</c:v>
                </c:pt>
                <c:pt idx="11">
                  <c:v>29.174311926605505</c:v>
                </c:pt>
                <c:pt idx="12">
                  <c:v>34.606205250596659</c:v>
                </c:pt>
                <c:pt idx="13">
                  <c:v>32.428571428571431</c:v>
                </c:pt>
                <c:pt idx="14">
                  <c:v>34.447300771208226</c:v>
                </c:pt>
                <c:pt idx="15">
                  <c:v>41.05263157894737</c:v>
                </c:pt>
                <c:pt idx="16">
                  <c:v>53.944562899786781</c:v>
                </c:pt>
                <c:pt idx="17">
                  <c:v>45.567375886524822</c:v>
                </c:pt>
                <c:pt idx="18">
                  <c:v>44.408427876823339</c:v>
                </c:pt>
                <c:pt idx="19">
                  <c:v>46.894803548795942</c:v>
                </c:pt>
                <c:pt idx="20">
                  <c:v>50.329380764163375</c:v>
                </c:pt>
                <c:pt idx="21">
                  <c:v>62.081128747795411</c:v>
                </c:pt>
                <c:pt idx="22">
                  <c:v>66.33986928104575</c:v>
                </c:pt>
                <c:pt idx="23">
                  <c:v>64.47140381282496</c:v>
                </c:pt>
                <c:pt idx="24">
                  <c:v>77.495107632093934</c:v>
                </c:pt>
                <c:pt idx="25">
                  <c:v>80.476190476190482</c:v>
                </c:pt>
                <c:pt idx="26">
                  <c:v>81.115879828326186</c:v>
                </c:pt>
                <c:pt idx="27">
                  <c:v>82.217973231357547</c:v>
                </c:pt>
              </c:numCache>
            </c:numRef>
          </c:val>
        </c:ser>
        <c:ser>
          <c:idx val="1"/>
          <c:order val="1"/>
          <c:tx>
            <c:strRef>
              <c:f>s!$C$1</c:f>
              <c:strCache>
                <c:ptCount val="1"/>
                <c:pt idx="0">
                  <c:v>Trust 6</c:v>
                </c:pt>
              </c:strCache>
            </c:strRef>
          </c:tx>
          <c:invertIfNegative val="0"/>
          <c:cat>
            <c:strRef>
              <c:f>s!$A$2:$A$29</c:f>
              <c:strCache>
                <c:ptCount val="28"/>
                <c:pt idx="0">
                  <c:v>TR</c:v>
                </c:pt>
                <c:pt idx="1">
                  <c:v>BG</c:v>
                </c:pt>
                <c:pt idx="2">
                  <c:v>PT</c:v>
                </c:pt>
                <c:pt idx="3">
                  <c:v>RO</c:v>
                </c:pt>
                <c:pt idx="4">
                  <c:v>GR</c:v>
                </c:pt>
                <c:pt idx="5">
                  <c:v>RU</c:v>
                </c:pt>
                <c:pt idx="6">
                  <c:v>UA</c:v>
                </c:pt>
                <c:pt idx="7">
                  <c:v>SK</c:v>
                </c:pt>
                <c:pt idx="8">
                  <c:v>LV</c:v>
                </c:pt>
                <c:pt idx="9">
                  <c:v>HU</c:v>
                </c:pt>
                <c:pt idx="10">
                  <c:v>HR</c:v>
                </c:pt>
                <c:pt idx="11">
                  <c:v>PL</c:v>
                </c:pt>
                <c:pt idx="12">
                  <c:v>SI</c:v>
                </c:pt>
                <c:pt idx="13">
                  <c:v>FR</c:v>
                </c:pt>
                <c:pt idx="14">
                  <c:v>CY</c:v>
                </c:pt>
                <c:pt idx="15">
                  <c:v>CZ</c:v>
                </c:pt>
                <c:pt idx="16">
                  <c:v>DE</c:v>
                </c:pt>
                <c:pt idx="17">
                  <c:v>ES</c:v>
                </c:pt>
                <c:pt idx="18">
                  <c:v>BE</c:v>
                </c:pt>
                <c:pt idx="19">
                  <c:v>IL</c:v>
                </c:pt>
                <c:pt idx="20">
                  <c:v>GB</c:v>
                </c:pt>
                <c:pt idx="21">
                  <c:v>EE</c:v>
                </c:pt>
                <c:pt idx="22">
                  <c:v>CH</c:v>
                </c:pt>
                <c:pt idx="23">
                  <c:v>NL</c:v>
                </c:pt>
                <c:pt idx="24">
                  <c:v>SE</c:v>
                </c:pt>
                <c:pt idx="25">
                  <c:v>FI</c:v>
                </c:pt>
                <c:pt idx="26">
                  <c:v>NO</c:v>
                </c:pt>
                <c:pt idx="27">
                  <c:v>DK</c:v>
                </c:pt>
              </c:strCache>
            </c:strRef>
          </c:cat>
          <c:val>
            <c:numRef>
              <c:f>s!$C$2:$C$29</c:f>
              <c:numCache>
                <c:formatCode>General</c:formatCode>
                <c:ptCount val="28"/>
                <c:pt idx="0">
                  <c:v>29.757343550446997</c:v>
                </c:pt>
                <c:pt idx="1">
                  <c:v>39.61643835616438</c:v>
                </c:pt>
                <c:pt idx="2">
                  <c:v>41.239892183288411</c:v>
                </c:pt>
                <c:pt idx="3">
                  <c:v>39.034090909090907</c:v>
                </c:pt>
                <c:pt idx="4">
                  <c:v>43.308494783904621</c:v>
                </c:pt>
                <c:pt idx="5">
                  <c:v>42.061349693251536</c:v>
                </c:pt>
                <c:pt idx="6">
                  <c:v>44.013157894736842</c:v>
                </c:pt>
                <c:pt idx="7">
                  <c:v>46.4321608040201</c:v>
                </c:pt>
                <c:pt idx="8">
                  <c:v>44.961948249619482</c:v>
                </c:pt>
                <c:pt idx="10">
                  <c:v>44.705882352941174</c:v>
                </c:pt>
                <c:pt idx="11">
                  <c:v>44.385633270321364</c:v>
                </c:pt>
                <c:pt idx="12">
                  <c:v>45.52995391705069</c:v>
                </c:pt>
                <c:pt idx="13">
                  <c:v>50.934699103713186</c:v>
                </c:pt>
                <c:pt idx="14">
                  <c:v>48.663366336633665</c:v>
                </c:pt>
                <c:pt idx="15">
                  <c:v>47.724550898203596</c:v>
                </c:pt>
                <c:pt idx="16">
                  <c:v>54.129244249726177</c:v>
                </c:pt>
                <c:pt idx="17">
                  <c:v>56.560934891485807</c:v>
                </c:pt>
                <c:pt idx="18">
                  <c:v>53.227513227513228</c:v>
                </c:pt>
                <c:pt idx="19">
                  <c:v>56.975609756097562</c:v>
                </c:pt>
                <c:pt idx="20">
                  <c:v>53.873873873873876</c:v>
                </c:pt>
                <c:pt idx="21">
                  <c:v>57.596899224806201</c:v>
                </c:pt>
                <c:pt idx="22">
                  <c:v>61.210191082802545</c:v>
                </c:pt>
                <c:pt idx="23">
                  <c:v>59.075342465753423</c:v>
                </c:pt>
                <c:pt idx="24">
                  <c:v>64.354243542435427</c:v>
                </c:pt>
                <c:pt idx="25">
                  <c:v>65.304212168486742</c:v>
                </c:pt>
                <c:pt idx="26">
                  <c:v>70.519480519480524</c:v>
                </c:pt>
                <c:pt idx="27">
                  <c:v>73.49904397705545</c:v>
                </c:pt>
              </c:numCache>
            </c:numRef>
          </c:val>
        </c:ser>
        <c:ser>
          <c:idx val="2"/>
          <c:order val="2"/>
          <c:tx>
            <c:strRef>
              <c:f>s!$D$1</c:f>
              <c:strCache>
                <c:ptCount val="1"/>
                <c:pt idx="0">
                  <c:v>Trust 11</c:v>
                </c:pt>
              </c:strCache>
            </c:strRef>
          </c:tx>
          <c:invertIfNegative val="0"/>
          <c:cat>
            <c:strRef>
              <c:f>s!$A$2:$A$29</c:f>
              <c:strCache>
                <c:ptCount val="28"/>
                <c:pt idx="0">
                  <c:v>TR</c:v>
                </c:pt>
                <c:pt idx="1">
                  <c:v>BG</c:v>
                </c:pt>
                <c:pt idx="2">
                  <c:v>PT</c:v>
                </c:pt>
                <c:pt idx="3">
                  <c:v>RO</c:v>
                </c:pt>
                <c:pt idx="4">
                  <c:v>GR</c:v>
                </c:pt>
                <c:pt idx="5">
                  <c:v>RU</c:v>
                </c:pt>
                <c:pt idx="6">
                  <c:v>UA</c:v>
                </c:pt>
                <c:pt idx="7">
                  <c:v>SK</c:v>
                </c:pt>
                <c:pt idx="8">
                  <c:v>LV</c:v>
                </c:pt>
                <c:pt idx="9">
                  <c:v>HU</c:v>
                </c:pt>
                <c:pt idx="10">
                  <c:v>HR</c:v>
                </c:pt>
                <c:pt idx="11">
                  <c:v>PL</c:v>
                </c:pt>
                <c:pt idx="12">
                  <c:v>SI</c:v>
                </c:pt>
                <c:pt idx="13">
                  <c:v>FR</c:v>
                </c:pt>
                <c:pt idx="14">
                  <c:v>CY</c:v>
                </c:pt>
                <c:pt idx="15">
                  <c:v>CZ</c:v>
                </c:pt>
                <c:pt idx="16">
                  <c:v>DE</c:v>
                </c:pt>
                <c:pt idx="17">
                  <c:v>ES</c:v>
                </c:pt>
                <c:pt idx="18">
                  <c:v>BE</c:v>
                </c:pt>
                <c:pt idx="19">
                  <c:v>IL</c:v>
                </c:pt>
                <c:pt idx="20">
                  <c:v>GB</c:v>
                </c:pt>
                <c:pt idx="21">
                  <c:v>EE</c:v>
                </c:pt>
                <c:pt idx="22">
                  <c:v>CH</c:v>
                </c:pt>
                <c:pt idx="23">
                  <c:v>NL</c:v>
                </c:pt>
                <c:pt idx="24">
                  <c:v>SE</c:v>
                </c:pt>
                <c:pt idx="25">
                  <c:v>FI</c:v>
                </c:pt>
                <c:pt idx="26">
                  <c:v>NO</c:v>
                </c:pt>
                <c:pt idx="27">
                  <c:v>DK</c:v>
                </c:pt>
              </c:strCache>
            </c:strRef>
          </c:cat>
          <c:val>
            <c:numRef>
              <c:f>s!$D$2:$D$29</c:f>
              <c:numCache>
                <c:formatCode>General</c:formatCode>
                <c:ptCount val="28"/>
                <c:pt idx="0">
                  <c:v>22.938251139660174</c:v>
                </c:pt>
                <c:pt idx="1">
                  <c:v>34.261851015801355</c:v>
                </c:pt>
                <c:pt idx="2">
                  <c:v>36.468842729970326</c:v>
                </c:pt>
                <c:pt idx="3">
                  <c:v>37.937999060591828</c:v>
                </c:pt>
                <c:pt idx="4">
                  <c:v>39.236714975845409</c:v>
                </c:pt>
                <c:pt idx="5">
                  <c:v>39.413654618473899</c:v>
                </c:pt>
                <c:pt idx="6">
                  <c:v>39.791552386176633</c:v>
                </c:pt>
                <c:pt idx="7">
                  <c:v>39.855555555555554</c:v>
                </c:pt>
                <c:pt idx="8">
                  <c:v>41.163617886178862</c:v>
                </c:pt>
                <c:pt idx="9">
                  <c:v>41.456436931079324</c:v>
                </c:pt>
                <c:pt idx="10">
                  <c:v>41.735313977042537</c:v>
                </c:pt>
                <c:pt idx="11">
                  <c:v>41.739938080495357</c:v>
                </c:pt>
                <c:pt idx="12">
                  <c:v>43.184663536776213</c:v>
                </c:pt>
                <c:pt idx="13">
                  <c:v>44.473429951690818</c:v>
                </c:pt>
                <c:pt idx="14">
                  <c:v>45.828524319868094</c:v>
                </c:pt>
                <c:pt idx="15">
                  <c:v>46.681592039800996</c:v>
                </c:pt>
                <c:pt idx="16">
                  <c:v>48.423160961398395</c:v>
                </c:pt>
                <c:pt idx="17">
                  <c:v>48.955165692007796</c:v>
                </c:pt>
                <c:pt idx="18">
                  <c:v>51.318931210915295</c:v>
                </c:pt>
                <c:pt idx="19">
                  <c:v>52.503032753740399</c:v>
                </c:pt>
                <c:pt idx="20">
                  <c:v>52.687393526405451</c:v>
                </c:pt>
                <c:pt idx="21">
                  <c:v>54.416212946158502</c:v>
                </c:pt>
                <c:pt idx="22">
                  <c:v>57.030303030303031</c:v>
                </c:pt>
                <c:pt idx="23">
                  <c:v>58.901408450704224</c:v>
                </c:pt>
                <c:pt idx="24">
                  <c:v>63.50464734827775</c:v>
                </c:pt>
                <c:pt idx="25">
                  <c:v>64.468764249886007</c:v>
                </c:pt>
                <c:pt idx="26">
                  <c:v>66.216914138153641</c:v>
                </c:pt>
                <c:pt idx="27">
                  <c:v>69.167184586699818</c:v>
                </c:pt>
              </c:numCache>
            </c:numRef>
          </c:val>
        </c:ser>
        <c:dLbls>
          <c:showLegendKey val="0"/>
          <c:showVal val="0"/>
          <c:showCatName val="0"/>
          <c:showSerName val="0"/>
          <c:showPercent val="0"/>
          <c:showBubbleSize val="0"/>
        </c:dLbls>
        <c:gapWidth val="150"/>
        <c:axId val="105364864"/>
        <c:axId val="37282944"/>
      </c:barChart>
      <c:catAx>
        <c:axId val="105364864"/>
        <c:scaling>
          <c:orientation val="minMax"/>
        </c:scaling>
        <c:delete val="0"/>
        <c:axPos val="b"/>
        <c:majorTickMark val="out"/>
        <c:minorTickMark val="none"/>
        <c:tickLblPos val="nextTo"/>
        <c:crossAx val="37282944"/>
        <c:crosses val="autoZero"/>
        <c:auto val="1"/>
        <c:lblAlgn val="ctr"/>
        <c:lblOffset val="100"/>
        <c:noMultiLvlLbl val="0"/>
      </c:catAx>
      <c:valAx>
        <c:axId val="37282944"/>
        <c:scaling>
          <c:orientation val="minMax"/>
        </c:scaling>
        <c:delete val="0"/>
        <c:axPos val="l"/>
        <c:majorGridlines/>
        <c:numFmt formatCode="General" sourceLinked="1"/>
        <c:majorTickMark val="out"/>
        <c:minorTickMark val="none"/>
        <c:tickLblPos val="nextTo"/>
        <c:crossAx val="105364864"/>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7A66F2-4E38-4C88-8081-2DF41982C679}" type="datetimeFigureOut">
              <a:rPr lang="fi-FI" smtClean="0"/>
              <a:pPr/>
              <a:t>27.10.2014</a:t>
            </a:fld>
            <a:endParaRPr lang="fi-FI"/>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067A8E-592D-4C6B-89FA-2C24CBAD5DCA}" type="slidenum">
              <a:rPr lang="fi-FI" smtClean="0"/>
              <a:pPr/>
              <a:t>‹#›</a:t>
            </a:fld>
            <a:endParaRPr lang="fi-FI"/>
          </a:p>
        </p:txBody>
      </p:sp>
    </p:spTree>
    <p:extLst>
      <p:ext uri="{BB962C8B-B14F-4D97-AF65-F5344CB8AC3E}">
        <p14:creationId xmlns:p14="http://schemas.microsoft.com/office/powerpoint/2010/main" val="243092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2D1AE424-7113-4C7A-A0A0-A07112D4DC89}" type="datetime1">
              <a:rPr lang="fi-FI" smtClean="0"/>
              <a:t>27.10.2014</a:t>
            </a:fld>
            <a:endParaRPr lang="fi-FI"/>
          </a:p>
        </p:txBody>
      </p:sp>
      <p:sp>
        <p:nvSpPr>
          <p:cNvPr id="5" name="Footer Placeholder 4"/>
          <p:cNvSpPr>
            <a:spLocks noGrp="1"/>
          </p:cNvSpPr>
          <p:nvPr>
            <p:ph type="ftr" sz="quarter" idx="11"/>
          </p:nvPr>
        </p:nvSpPr>
        <p:spPr/>
        <p:txBody>
          <a:bodyPr/>
          <a:lstStyle/>
          <a:p>
            <a:r>
              <a:rPr lang="fi-FI" smtClean="0"/>
              <a:t>Lomakesuunnittelua 2015 _ Seppo</a:t>
            </a:r>
            <a:endParaRPr lang="fi-FI"/>
          </a:p>
        </p:txBody>
      </p:sp>
      <p:sp>
        <p:nvSpPr>
          <p:cNvPr id="6" name="Slide Number Placeholder 5"/>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AFD183A9-D873-4198-8B25-D42FEC95BC00}" type="datetime1">
              <a:rPr lang="fi-FI" smtClean="0"/>
              <a:t>27.10.2014</a:t>
            </a:fld>
            <a:endParaRPr lang="fi-FI"/>
          </a:p>
        </p:txBody>
      </p:sp>
      <p:sp>
        <p:nvSpPr>
          <p:cNvPr id="5" name="Footer Placeholder 4"/>
          <p:cNvSpPr>
            <a:spLocks noGrp="1"/>
          </p:cNvSpPr>
          <p:nvPr>
            <p:ph type="ftr" sz="quarter" idx="11"/>
          </p:nvPr>
        </p:nvSpPr>
        <p:spPr/>
        <p:txBody>
          <a:bodyPr/>
          <a:lstStyle/>
          <a:p>
            <a:r>
              <a:rPr lang="fi-FI" smtClean="0"/>
              <a:t>Lomakesuunnittelua 2015 _ Seppo</a:t>
            </a:r>
            <a:endParaRPr lang="fi-FI"/>
          </a:p>
        </p:txBody>
      </p:sp>
      <p:sp>
        <p:nvSpPr>
          <p:cNvPr id="6" name="Slide Number Placeholder 5"/>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0263B7AC-CA90-48C3-973E-48B5FAF29655}" type="datetime1">
              <a:rPr lang="fi-FI" smtClean="0"/>
              <a:t>27.10.2014</a:t>
            </a:fld>
            <a:endParaRPr lang="fi-FI"/>
          </a:p>
        </p:txBody>
      </p:sp>
      <p:sp>
        <p:nvSpPr>
          <p:cNvPr id="5" name="Footer Placeholder 4"/>
          <p:cNvSpPr>
            <a:spLocks noGrp="1"/>
          </p:cNvSpPr>
          <p:nvPr>
            <p:ph type="ftr" sz="quarter" idx="11"/>
          </p:nvPr>
        </p:nvSpPr>
        <p:spPr/>
        <p:txBody>
          <a:bodyPr/>
          <a:lstStyle/>
          <a:p>
            <a:r>
              <a:rPr lang="fi-FI" smtClean="0"/>
              <a:t>Lomakesuunnittelua 2015 _ Seppo</a:t>
            </a:r>
            <a:endParaRPr lang="fi-FI"/>
          </a:p>
        </p:txBody>
      </p:sp>
      <p:sp>
        <p:nvSpPr>
          <p:cNvPr id="6" name="Slide Number Placeholder 5"/>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D3321BCC-A0B7-47B3-8C34-11DDA2E3CF10}" type="datetime1">
              <a:rPr lang="fi-FI" smtClean="0"/>
              <a:t>27.10.2014</a:t>
            </a:fld>
            <a:endParaRPr lang="fi-FI"/>
          </a:p>
        </p:txBody>
      </p:sp>
      <p:sp>
        <p:nvSpPr>
          <p:cNvPr id="5" name="Footer Placeholder 4"/>
          <p:cNvSpPr>
            <a:spLocks noGrp="1"/>
          </p:cNvSpPr>
          <p:nvPr>
            <p:ph type="ftr" sz="quarter" idx="11"/>
          </p:nvPr>
        </p:nvSpPr>
        <p:spPr/>
        <p:txBody>
          <a:bodyPr/>
          <a:lstStyle/>
          <a:p>
            <a:r>
              <a:rPr lang="fi-FI" smtClean="0"/>
              <a:t>Lomakesuunnittelua 2015 _ Seppo</a:t>
            </a:r>
            <a:endParaRPr lang="fi-FI"/>
          </a:p>
        </p:txBody>
      </p:sp>
      <p:sp>
        <p:nvSpPr>
          <p:cNvPr id="6" name="Slide Number Placeholder 5"/>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9A5D73-9FF4-4E53-A2CE-DA31B46387D6}" type="datetime1">
              <a:rPr lang="fi-FI" smtClean="0"/>
              <a:t>27.10.2014</a:t>
            </a:fld>
            <a:endParaRPr lang="fi-FI"/>
          </a:p>
        </p:txBody>
      </p:sp>
      <p:sp>
        <p:nvSpPr>
          <p:cNvPr id="5" name="Footer Placeholder 4"/>
          <p:cNvSpPr>
            <a:spLocks noGrp="1"/>
          </p:cNvSpPr>
          <p:nvPr>
            <p:ph type="ftr" sz="quarter" idx="11"/>
          </p:nvPr>
        </p:nvSpPr>
        <p:spPr/>
        <p:txBody>
          <a:bodyPr/>
          <a:lstStyle/>
          <a:p>
            <a:r>
              <a:rPr lang="fi-FI" smtClean="0"/>
              <a:t>Lomakesuunnittelua 2015 _ Seppo</a:t>
            </a:r>
            <a:endParaRPr lang="fi-FI"/>
          </a:p>
        </p:txBody>
      </p:sp>
      <p:sp>
        <p:nvSpPr>
          <p:cNvPr id="6" name="Slide Number Placeholder 5"/>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18F240F4-D750-45FA-A861-F8DF3ECD644D}" type="datetime1">
              <a:rPr lang="fi-FI" smtClean="0"/>
              <a:t>27.10.2014</a:t>
            </a:fld>
            <a:endParaRPr lang="fi-FI"/>
          </a:p>
        </p:txBody>
      </p:sp>
      <p:sp>
        <p:nvSpPr>
          <p:cNvPr id="6" name="Footer Placeholder 5"/>
          <p:cNvSpPr>
            <a:spLocks noGrp="1"/>
          </p:cNvSpPr>
          <p:nvPr>
            <p:ph type="ftr" sz="quarter" idx="11"/>
          </p:nvPr>
        </p:nvSpPr>
        <p:spPr/>
        <p:txBody>
          <a:bodyPr/>
          <a:lstStyle/>
          <a:p>
            <a:r>
              <a:rPr lang="fi-FI" smtClean="0"/>
              <a:t>Lomakesuunnittelua 2015 _ Seppo</a:t>
            </a:r>
            <a:endParaRPr lang="fi-FI"/>
          </a:p>
        </p:txBody>
      </p:sp>
      <p:sp>
        <p:nvSpPr>
          <p:cNvPr id="7" name="Slide Number Placeholder 6"/>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13973EC1-0831-4E9A-B033-5EC6228BF063}" type="datetime1">
              <a:rPr lang="fi-FI" smtClean="0"/>
              <a:t>27.10.2014</a:t>
            </a:fld>
            <a:endParaRPr lang="fi-FI"/>
          </a:p>
        </p:txBody>
      </p:sp>
      <p:sp>
        <p:nvSpPr>
          <p:cNvPr id="8" name="Footer Placeholder 7"/>
          <p:cNvSpPr>
            <a:spLocks noGrp="1"/>
          </p:cNvSpPr>
          <p:nvPr>
            <p:ph type="ftr" sz="quarter" idx="11"/>
          </p:nvPr>
        </p:nvSpPr>
        <p:spPr/>
        <p:txBody>
          <a:bodyPr/>
          <a:lstStyle/>
          <a:p>
            <a:r>
              <a:rPr lang="fi-FI" smtClean="0"/>
              <a:t>Lomakesuunnittelua 2015 _ Seppo</a:t>
            </a:r>
            <a:endParaRPr lang="fi-FI"/>
          </a:p>
        </p:txBody>
      </p:sp>
      <p:sp>
        <p:nvSpPr>
          <p:cNvPr id="9" name="Slide Number Placeholder 8"/>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6B63603A-DBEF-4F6C-810C-EE1B83FC622D}" type="datetime1">
              <a:rPr lang="fi-FI" smtClean="0"/>
              <a:t>27.10.2014</a:t>
            </a:fld>
            <a:endParaRPr lang="fi-FI"/>
          </a:p>
        </p:txBody>
      </p:sp>
      <p:sp>
        <p:nvSpPr>
          <p:cNvPr id="4" name="Footer Placeholder 3"/>
          <p:cNvSpPr>
            <a:spLocks noGrp="1"/>
          </p:cNvSpPr>
          <p:nvPr>
            <p:ph type="ftr" sz="quarter" idx="11"/>
          </p:nvPr>
        </p:nvSpPr>
        <p:spPr/>
        <p:txBody>
          <a:bodyPr/>
          <a:lstStyle/>
          <a:p>
            <a:r>
              <a:rPr lang="fi-FI" smtClean="0"/>
              <a:t>Lomakesuunnittelua 2015 _ Seppo</a:t>
            </a:r>
            <a:endParaRPr lang="fi-FI"/>
          </a:p>
        </p:txBody>
      </p:sp>
      <p:sp>
        <p:nvSpPr>
          <p:cNvPr id="5" name="Slide Number Placeholder 4"/>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76BA8E-6BD8-4334-BB76-23EEE8ED4EEB}" type="datetime1">
              <a:rPr lang="fi-FI" smtClean="0"/>
              <a:t>27.10.2014</a:t>
            </a:fld>
            <a:endParaRPr lang="fi-FI"/>
          </a:p>
        </p:txBody>
      </p:sp>
      <p:sp>
        <p:nvSpPr>
          <p:cNvPr id="3" name="Footer Placeholder 2"/>
          <p:cNvSpPr>
            <a:spLocks noGrp="1"/>
          </p:cNvSpPr>
          <p:nvPr>
            <p:ph type="ftr" sz="quarter" idx="11"/>
          </p:nvPr>
        </p:nvSpPr>
        <p:spPr/>
        <p:txBody>
          <a:bodyPr/>
          <a:lstStyle/>
          <a:p>
            <a:r>
              <a:rPr lang="fi-FI" smtClean="0"/>
              <a:t>Lomakesuunnittelua 2015 _ Seppo</a:t>
            </a:r>
            <a:endParaRPr lang="fi-FI"/>
          </a:p>
        </p:txBody>
      </p:sp>
      <p:sp>
        <p:nvSpPr>
          <p:cNvPr id="4" name="Slide Number Placeholder 3"/>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C98E45-150A-4C56-B80B-B1E11B0686D6}" type="datetime1">
              <a:rPr lang="fi-FI" smtClean="0"/>
              <a:t>27.10.2014</a:t>
            </a:fld>
            <a:endParaRPr lang="fi-FI"/>
          </a:p>
        </p:txBody>
      </p:sp>
      <p:sp>
        <p:nvSpPr>
          <p:cNvPr id="6" name="Footer Placeholder 5"/>
          <p:cNvSpPr>
            <a:spLocks noGrp="1"/>
          </p:cNvSpPr>
          <p:nvPr>
            <p:ph type="ftr" sz="quarter" idx="11"/>
          </p:nvPr>
        </p:nvSpPr>
        <p:spPr/>
        <p:txBody>
          <a:bodyPr/>
          <a:lstStyle/>
          <a:p>
            <a:r>
              <a:rPr lang="fi-FI" smtClean="0"/>
              <a:t>Lomakesuunnittelua 2015 _ Seppo</a:t>
            </a:r>
            <a:endParaRPr lang="fi-FI"/>
          </a:p>
        </p:txBody>
      </p:sp>
      <p:sp>
        <p:nvSpPr>
          <p:cNvPr id="7" name="Slide Number Placeholder 6"/>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2A2810-1702-4E06-829D-7B94F78477C6}" type="datetime1">
              <a:rPr lang="fi-FI" smtClean="0"/>
              <a:t>27.10.2014</a:t>
            </a:fld>
            <a:endParaRPr lang="fi-FI"/>
          </a:p>
        </p:txBody>
      </p:sp>
      <p:sp>
        <p:nvSpPr>
          <p:cNvPr id="6" name="Footer Placeholder 5"/>
          <p:cNvSpPr>
            <a:spLocks noGrp="1"/>
          </p:cNvSpPr>
          <p:nvPr>
            <p:ph type="ftr" sz="quarter" idx="11"/>
          </p:nvPr>
        </p:nvSpPr>
        <p:spPr/>
        <p:txBody>
          <a:bodyPr/>
          <a:lstStyle/>
          <a:p>
            <a:r>
              <a:rPr lang="fi-FI" smtClean="0"/>
              <a:t>Lomakesuunnittelua 2015 _ Seppo</a:t>
            </a:r>
            <a:endParaRPr lang="fi-FI"/>
          </a:p>
        </p:txBody>
      </p:sp>
      <p:sp>
        <p:nvSpPr>
          <p:cNvPr id="7" name="Slide Number Placeholder 6"/>
          <p:cNvSpPr>
            <a:spLocks noGrp="1"/>
          </p:cNvSpPr>
          <p:nvPr>
            <p:ph type="sldNum" sz="quarter" idx="12"/>
          </p:nvPr>
        </p:nvSpPr>
        <p:spPr/>
        <p:txBody>
          <a:bodyPr/>
          <a:lstStyle/>
          <a:p>
            <a:fld id="{E50714EC-8D99-434F-BE54-431547B61893}" type="slidenum">
              <a:rPr lang="fi-FI" smtClean="0"/>
              <a:pPr/>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CADBD3-C691-49F8-A0F0-8D3EAA3F43A0}" type="datetime1">
              <a:rPr lang="fi-FI" smtClean="0"/>
              <a:t>27.10.2014</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smtClean="0"/>
              <a:t>Lomakesuunnittelua 2015 _ Seppo</a:t>
            </a:r>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0714EC-8D99-434F-BE54-431547B61893}" type="slidenum">
              <a:rPr lang="fi-FI" smtClean="0"/>
              <a:pPr/>
              <a:t>‹#›</a:t>
            </a:fld>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0714EC-8D99-434F-BE54-431547B61893}" type="slidenum">
              <a:rPr lang="fi-FI" smtClean="0"/>
              <a:pPr/>
              <a:t>1</a:t>
            </a:fld>
            <a:endParaRPr lang="fi-FI"/>
          </a:p>
        </p:txBody>
      </p:sp>
      <p:sp>
        <p:nvSpPr>
          <p:cNvPr id="5" name="Footer Placeholder 4"/>
          <p:cNvSpPr>
            <a:spLocks noGrp="1"/>
          </p:cNvSpPr>
          <p:nvPr>
            <p:ph type="ftr" sz="quarter" idx="11"/>
          </p:nvPr>
        </p:nvSpPr>
        <p:spPr/>
        <p:txBody>
          <a:bodyPr/>
          <a:lstStyle/>
          <a:p>
            <a:r>
              <a:rPr lang="fi-FI" smtClean="0"/>
              <a:t>Lomakesuunnittelua 2015 _ Seppo</a:t>
            </a:r>
            <a:endParaRPr lang="fi-FI"/>
          </a:p>
        </p:txBody>
      </p:sp>
      <p:sp>
        <p:nvSpPr>
          <p:cNvPr id="6" name="TextBox 5"/>
          <p:cNvSpPr txBox="1"/>
          <p:nvPr/>
        </p:nvSpPr>
        <p:spPr>
          <a:xfrm>
            <a:off x="2624516" y="908720"/>
            <a:ext cx="3952492" cy="2923877"/>
          </a:xfrm>
          <a:prstGeom prst="rect">
            <a:avLst/>
          </a:prstGeom>
          <a:noFill/>
        </p:spPr>
        <p:txBody>
          <a:bodyPr wrap="none" rtlCol="0">
            <a:spAutoFit/>
          </a:bodyPr>
          <a:lstStyle/>
          <a:p>
            <a:pPr algn="ctr"/>
            <a:r>
              <a:rPr lang="fi-FI" sz="3200" b="1" dirty="0" smtClean="0"/>
              <a:t>Lomakesuunnittelusta</a:t>
            </a:r>
          </a:p>
          <a:p>
            <a:pPr algn="ctr"/>
            <a:endParaRPr lang="en-AU" sz="3200" b="1" dirty="0"/>
          </a:p>
          <a:p>
            <a:pPr algn="ctr"/>
            <a:r>
              <a:rPr lang="en-US" sz="2400" dirty="0" smtClean="0"/>
              <a:t>Seppo </a:t>
            </a:r>
            <a:r>
              <a:rPr lang="en-US" sz="2400" dirty="0" err="1" smtClean="0"/>
              <a:t>Laaksonen</a:t>
            </a:r>
            <a:endParaRPr lang="en-US" sz="2400" dirty="0" smtClean="0"/>
          </a:p>
          <a:p>
            <a:pPr algn="ctr"/>
            <a:endParaRPr lang="en-US" sz="2400" dirty="0"/>
          </a:p>
          <a:p>
            <a:pPr algn="ctr"/>
            <a:r>
              <a:rPr lang="en-US" sz="2400" dirty="0" smtClean="0"/>
              <a:t>October 2014</a:t>
            </a:r>
            <a:endParaRPr lang="en-US" sz="2400" dirty="0" smtClean="0"/>
          </a:p>
          <a:p>
            <a:pPr algn="ctr"/>
            <a:endParaRPr lang="en-US" sz="2400" dirty="0" smtClean="0"/>
          </a:p>
          <a:p>
            <a:pPr algn="ctr"/>
            <a:endParaRPr lang="en-US" sz="24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10</a:t>
            </a:fld>
            <a:endParaRPr lang="fi-FI"/>
          </a:p>
        </p:txBody>
      </p:sp>
      <p:sp>
        <p:nvSpPr>
          <p:cNvPr id="4" name="Rectangle 3"/>
          <p:cNvSpPr/>
          <p:nvPr/>
        </p:nvSpPr>
        <p:spPr>
          <a:xfrm>
            <a:off x="899592" y="692696"/>
            <a:ext cx="6480720" cy="5355312"/>
          </a:xfrm>
          <a:prstGeom prst="rect">
            <a:avLst/>
          </a:prstGeom>
        </p:spPr>
        <p:txBody>
          <a:bodyPr wrap="square">
            <a:spAutoFit/>
          </a:bodyPr>
          <a:lstStyle/>
          <a:p>
            <a:r>
              <a:rPr lang="fi-FI" dirty="0"/>
              <a:t>Tässä osiossa esitetään lyhyt katsaus näkökulmiin joita lomakkeen suunnittelussa ainakin kannattaa käyttää hyväksi. Aloitan peruskysymyksistä: </a:t>
            </a:r>
          </a:p>
          <a:p>
            <a:r>
              <a:rPr lang="fi-FI" dirty="0"/>
              <a:t> </a:t>
            </a:r>
          </a:p>
          <a:p>
            <a:r>
              <a:rPr lang="fi-FI" dirty="0"/>
              <a:t>1.  Vastaako kysymys haluttuun tutkimusongelmaan?</a:t>
            </a:r>
          </a:p>
          <a:p>
            <a:r>
              <a:rPr lang="fi-FI" dirty="0"/>
              <a:t>2. Tuottaako kysymys hyödyllistä informaatiota kokonaisuutena, ottaen siis huomioon muut kysymykset ja analyysitarpeet?</a:t>
            </a:r>
          </a:p>
          <a:p>
            <a:r>
              <a:rPr lang="fi-FI" dirty="0"/>
              <a:t>3.  Mahtavatko vastaajat ymmärtää kysymyksen siten kuin on tarkoitettu (validiteetti)?</a:t>
            </a:r>
          </a:p>
          <a:p>
            <a:r>
              <a:rPr lang="fi-FI" dirty="0"/>
              <a:t>4.  Onko vastaajilla riittävästi tietoa vastatakseen kysymykseen ja onko lomakkeessa käytetty terminologia varmasti tuttu kaikille?</a:t>
            </a:r>
          </a:p>
          <a:p>
            <a:r>
              <a:rPr lang="fi-FI" dirty="0"/>
              <a:t>5.  Ovatko vastaajat halukkaita vastaamaan annettuun kysymykseen (erityiskysymys: annetaanko mahdollisuus vastata ’En halua</a:t>
            </a:r>
            <a:r>
              <a:rPr lang="fi-FI" dirty="0" smtClean="0"/>
              <a:t>’ tai ’En osaa’ tai ’En tiedä’)?</a:t>
            </a:r>
            <a:endParaRPr lang="fi-FI" dirty="0"/>
          </a:p>
          <a:p>
            <a:r>
              <a:rPr lang="fi-FI" dirty="0"/>
              <a:t>6.  Pitäisikö kysymys olla esitetty kaikille vai vain osalle kohdejoukkoa (seulontakysymys vai ei)?</a:t>
            </a:r>
          </a:p>
          <a:p>
            <a:r>
              <a:rPr lang="fi-FI" dirty="0"/>
              <a:t>7. Onko olemassa muuta tietoa, joka auttaisi analysoimaan kysymykseen annettuja vastauksia (siis myös kysymyksen luotettavuutta)?</a:t>
            </a:r>
          </a:p>
        </p:txBody>
      </p:sp>
    </p:spTree>
    <p:extLst>
      <p:ext uri="{BB962C8B-B14F-4D97-AF65-F5344CB8AC3E}">
        <p14:creationId xmlns:p14="http://schemas.microsoft.com/office/powerpoint/2010/main" val="552444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11</a:t>
            </a:fld>
            <a:endParaRPr lang="fi-FI"/>
          </a:p>
        </p:txBody>
      </p:sp>
      <p:sp>
        <p:nvSpPr>
          <p:cNvPr id="4" name="Rectangle 3"/>
          <p:cNvSpPr/>
          <p:nvPr/>
        </p:nvSpPr>
        <p:spPr>
          <a:xfrm>
            <a:off x="1187624" y="908720"/>
            <a:ext cx="6264696" cy="3139321"/>
          </a:xfrm>
          <a:prstGeom prst="rect">
            <a:avLst/>
          </a:prstGeom>
        </p:spPr>
        <p:txBody>
          <a:bodyPr wrap="square">
            <a:spAutoFit/>
          </a:bodyPr>
          <a:lstStyle/>
          <a:p>
            <a:r>
              <a:rPr lang="fi-FI" dirty="0"/>
              <a:t>Lähestymistapa tai –tyyli on myös erinomaisen tärkeä. </a:t>
            </a:r>
            <a:r>
              <a:rPr lang="fi-FI" dirty="0" smtClean="0"/>
              <a:t>Erityyppisille </a:t>
            </a:r>
            <a:r>
              <a:rPr lang="fi-FI" dirty="0"/>
              <a:t>vastaajaryhmille voidaan käyttää myös erilaisia lähetekirjeitä. </a:t>
            </a:r>
            <a:endParaRPr lang="fi-FI" dirty="0" smtClean="0"/>
          </a:p>
          <a:p>
            <a:r>
              <a:rPr lang="fi-FI" dirty="0" smtClean="0"/>
              <a:t>Vastausohjeistot </a:t>
            </a:r>
            <a:r>
              <a:rPr lang="fi-FI" dirty="0"/>
              <a:t>itse vastattaviin kysymyksiin on tehtävä selkeiksi ja helposti löydettäviksi</a:t>
            </a:r>
            <a:r>
              <a:rPr lang="fi-FI" dirty="0" smtClean="0"/>
              <a:t>. Nettikyselyssä mieluiten ’</a:t>
            </a:r>
            <a:r>
              <a:rPr lang="fi-FI" dirty="0" err="1" smtClean="0"/>
              <a:t>ponnahteina</a:t>
            </a:r>
            <a:r>
              <a:rPr lang="fi-FI" dirty="0" smtClean="0"/>
              <a:t>’ eli kun pistää hiiren sopivaan kohtaan käsitteen selostus tulee esille. Harva </a:t>
            </a:r>
            <a:r>
              <a:rPr lang="fi-FI" dirty="0"/>
              <a:t>esimerkiksi rakastaa ohjeiden etsimistä liitteistä tai netistä. Moni ihminen ei halua edes tutkia </a:t>
            </a:r>
            <a:r>
              <a:rPr lang="fi-FI" dirty="0" smtClean="0"/>
              <a:t>ohjeita kuten väitetään miehistä (mikä ei pidä paikkaansa). </a:t>
            </a:r>
            <a:r>
              <a:rPr lang="fi-FI" dirty="0"/>
              <a:t>Siksi kysymys olisi hyvä tehdä niin selkeäksi ettei ohjeita tarvitse lukea erillisestä paikasta. </a:t>
            </a:r>
          </a:p>
        </p:txBody>
      </p:sp>
    </p:spTree>
    <p:extLst>
      <p:ext uri="{BB962C8B-B14F-4D97-AF65-F5344CB8AC3E}">
        <p14:creationId xmlns:p14="http://schemas.microsoft.com/office/powerpoint/2010/main" val="4256889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12</a:t>
            </a:fld>
            <a:endParaRPr lang="fi-FI"/>
          </a:p>
        </p:txBody>
      </p:sp>
      <p:sp>
        <p:nvSpPr>
          <p:cNvPr id="4" name="Rectangle 3"/>
          <p:cNvSpPr/>
          <p:nvPr/>
        </p:nvSpPr>
        <p:spPr>
          <a:xfrm>
            <a:off x="1181448" y="404664"/>
            <a:ext cx="6552728" cy="2769989"/>
          </a:xfrm>
          <a:prstGeom prst="rect">
            <a:avLst/>
          </a:prstGeom>
        </p:spPr>
        <p:txBody>
          <a:bodyPr wrap="square">
            <a:spAutoFit/>
          </a:bodyPr>
          <a:lstStyle/>
          <a:p>
            <a:r>
              <a:rPr lang="fi-FI" sz="2400" b="1" dirty="0" err="1" smtClean="0"/>
              <a:t>Digium-esimerkkejä</a:t>
            </a:r>
            <a:endParaRPr lang="fi-FI" sz="2400" b="1" dirty="0" smtClean="0"/>
          </a:p>
          <a:p>
            <a:endParaRPr lang="fi-FI" sz="2400" b="1" dirty="0" smtClean="0"/>
          </a:p>
          <a:p>
            <a:r>
              <a:rPr lang="fi-FI" dirty="0" smtClean="0"/>
              <a:t>Me </a:t>
            </a:r>
            <a:r>
              <a:rPr lang="fi-FI" dirty="0"/>
              <a:t>[YRITYKSESSÄ] olemme kiinnostuneita saamaan tietoa siitä, miten ja miksi ostatte [TUOTTEITA/PALVELUITA]. Siksi pyydämme teitä ystävällisesti vastaamaan tähän kyselyyn. Mielipiteenne on meille tärkeä, jotta voimme kehittää tuotteitamme ja palveluitamme paremmin juuri teidän tarpeitanne vastaaviksi. Vastauksenne käsitellään ehdottoman luottamuksellisesti, ja niitä käytetään vain [YRITYKSEN] tutkimuksellisiin tarkoituksiin. </a:t>
            </a:r>
          </a:p>
        </p:txBody>
      </p:sp>
      <p:sp>
        <p:nvSpPr>
          <p:cNvPr id="5" name="Rectangle 4"/>
          <p:cNvSpPr/>
          <p:nvPr/>
        </p:nvSpPr>
        <p:spPr>
          <a:xfrm>
            <a:off x="1043608" y="3429000"/>
            <a:ext cx="6336704" cy="2308324"/>
          </a:xfrm>
          <a:prstGeom prst="rect">
            <a:avLst/>
          </a:prstGeom>
        </p:spPr>
        <p:txBody>
          <a:bodyPr wrap="square">
            <a:spAutoFit/>
          </a:bodyPr>
          <a:lstStyle/>
          <a:p>
            <a:r>
              <a:rPr lang="fi-FI" dirty="0"/>
              <a:t>Kiitos osallistumisestasi tuote/palvelutyytyväisyyskyselyymme. Mielipiteesi on meille arvokas. Vastauksesi auttavat meitä kehittämään tuotteitamme/palvelujamme edelleen, jotta ne vastaisivat entistä paremmin odotuksiasi. Vastauksesi käsitellään ehdottoman luottamuksellisesti, ja niitä käytetään ainoastaan [YRITYKSEN] tutkimuksellisiin ja kehityksellisiin tarkoituksiin.</a:t>
            </a:r>
            <a:br>
              <a:rPr lang="fi-FI" dirty="0"/>
            </a:br>
            <a:r>
              <a:rPr lang="fi-FI" dirty="0"/>
              <a:t/>
            </a:r>
            <a:br>
              <a:rPr lang="fi-FI" dirty="0"/>
            </a:br>
            <a:r>
              <a:rPr lang="fi-FI" dirty="0"/>
              <a:t>Kyselyyn vastaaminen kestää noin 10 minuuttia. </a:t>
            </a:r>
          </a:p>
        </p:txBody>
      </p:sp>
    </p:spTree>
    <p:extLst>
      <p:ext uri="{BB962C8B-B14F-4D97-AF65-F5344CB8AC3E}">
        <p14:creationId xmlns:p14="http://schemas.microsoft.com/office/powerpoint/2010/main" val="3197194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13</a:t>
            </a:fld>
            <a:endParaRPr lang="fi-FI"/>
          </a:p>
        </p:txBody>
      </p:sp>
      <p:sp>
        <p:nvSpPr>
          <p:cNvPr id="4" name="Rectangle 3"/>
          <p:cNvSpPr/>
          <p:nvPr/>
        </p:nvSpPr>
        <p:spPr>
          <a:xfrm>
            <a:off x="265973" y="404664"/>
            <a:ext cx="8712968" cy="5909310"/>
          </a:xfrm>
          <a:prstGeom prst="rect">
            <a:avLst/>
          </a:prstGeom>
        </p:spPr>
        <p:txBody>
          <a:bodyPr wrap="square">
            <a:spAutoFit/>
          </a:bodyPr>
          <a:lstStyle/>
          <a:p>
            <a:r>
              <a:rPr lang="fi-FI" b="1" i="1" dirty="0"/>
              <a:t>Tutkimus suomalaisten </a:t>
            </a:r>
            <a:r>
              <a:rPr lang="fi-FI" b="1" i="1" dirty="0" smtClean="0"/>
              <a:t>arvoista (</a:t>
            </a:r>
            <a:r>
              <a:rPr lang="fi-FI" b="1" i="1" dirty="0" err="1" smtClean="0"/>
              <a:t>European</a:t>
            </a:r>
            <a:r>
              <a:rPr lang="fi-FI" b="1" i="1" dirty="0" smtClean="0"/>
              <a:t> Social </a:t>
            </a:r>
            <a:r>
              <a:rPr lang="fi-FI" b="1" i="1" dirty="0" err="1" smtClean="0"/>
              <a:t>Survey</a:t>
            </a:r>
            <a:r>
              <a:rPr lang="fi-FI" b="1" i="1" dirty="0" smtClean="0"/>
              <a:t>)</a:t>
            </a:r>
            <a:endParaRPr lang="fi-FI" b="1" i="1" dirty="0"/>
          </a:p>
          <a:p>
            <a:r>
              <a:rPr lang="fi-FI" i="1" dirty="0"/>
              <a:t>Mitä mieltä olet Suomen terveyspalvelujen tasosta nykyisin?</a:t>
            </a:r>
          </a:p>
          <a:p>
            <a:r>
              <a:rPr lang="fi-FI" i="1" dirty="0"/>
              <a:t>Kuinka tyytyväinen olet taloudelliseen tilanteeseen Suomessa?</a:t>
            </a:r>
          </a:p>
          <a:p>
            <a:r>
              <a:rPr lang="fi-FI" b="1" i="1" dirty="0"/>
              <a:t>Sinut on valittu suomalaisten arvot -tutkimukseen</a:t>
            </a:r>
          </a:p>
          <a:p>
            <a:r>
              <a:rPr lang="fi-FI" dirty="0"/>
              <a:t>Tutkimukseen osallistumalla pääset kertomaan näkemyksesi </a:t>
            </a:r>
            <a:r>
              <a:rPr lang="fi-FI" dirty="0" smtClean="0"/>
              <a:t>suomalaisesta yhteiskunnasta </a:t>
            </a:r>
            <a:r>
              <a:rPr lang="fi-FI" dirty="0"/>
              <a:t>liittyen eri elämänalueisiin. Siten suomalaisten </a:t>
            </a:r>
            <a:r>
              <a:rPr lang="fi-FI" dirty="0" smtClean="0"/>
              <a:t>mielipiteet vaikuttavat </a:t>
            </a:r>
            <a:r>
              <a:rPr lang="fi-FI" dirty="0"/>
              <a:t>yhteiskunnalliseen päätöksentekoon.</a:t>
            </a:r>
          </a:p>
          <a:p>
            <a:r>
              <a:rPr lang="fi-FI" dirty="0"/>
              <a:t>Tutkimukseen valitut saavat tämän kirjeen mukana lahjaksi muistitikun. Lisäksi</a:t>
            </a:r>
          </a:p>
          <a:p>
            <a:r>
              <a:rPr lang="fi-FI" dirty="0"/>
              <a:t>haastatteluihin osallistuneiden kesken </a:t>
            </a:r>
            <a:r>
              <a:rPr lang="fi-FI" b="1" dirty="0"/>
              <a:t>arvotaan kolme Apple </a:t>
            </a:r>
            <a:r>
              <a:rPr lang="fi-FI" b="1" dirty="0" smtClean="0"/>
              <a:t>iPad2 </a:t>
            </a:r>
            <a:r>
              <a:rPr lang="fi-FI" dirty="0" smtClean="0"/>
              <a:t>-</a:t>
            </a:r>
            <a:r>
              <a:rPr lang="fi-FI" dirty="0"/>
              <a:t>taulutietokonetta.</a:t>
            </a:r>
          </a:p>
          <a:p>
            <a:r>
              <a:rPr lang="fi-FI" b="1" i="1" dirty="0"/>
              <a:t>Miten toimit?</a:t>
            </a:r>
          </a:p>
          <a:p>
            <a:r>
              <a:rPr lang="fi-FI" dirty="0"/>
              <a:t>Haastattelija ottaa sinuun yhteyttä lähiaikoina sopiakseen </a:t>
            </a:r>
            <a:r>
              <a:rPr lang="fi-FI" dirty="0" smtClean="0"/>
              <a:t>haastattelun ajankohdasta</a:t>
            </a:r>
            <a:r>
              <a:rPr lang="fi-FI" dirty="0"/>
              <a:t>. Haastatteluun ei tarvitse etukäteen valmistautua.</a:t>
            </a:r>
          </a:p>
          <a:p>
            <a:r>
              <a:rPr lang="fi-FI" b="1" i="1" dirty="0"/>
              <a:t>Tiedot käsitellään luottamuksellisesti</a:t>
            </a:r>
          </a:p>
          <a:p>
            <a:r>
              <a:rPr lang="fi-FI" dirty="0"/>
              <a:t>Kaikki haastattelussa antamasi tiedot ovat luottamuksellisia. </a:t>
            </a:r>
            <a:r>
              <a:rPr lang="fi-FI" dirty="0" smtClean="0"/>
              <a:t>Tilastokeskuksen haastattelijoilla </a:t>
            </a:r>
            <a:r>
              <a:rPr lang="fi-FI" dirty="0"/>
              <a:t>ja tutkijoilla on lakiin perustuva vaitiolovelvollisuus</a:t>
            </a:r>
            <a:r>
              <a:rPr lang="fi-FI" dirty="0" smtClean="0"/>
              <a:t>. Tutkimuksen </a:t>
            </a:r>
            <a:r>
              <a:rPr lang="fi-FI" dirty="0"/>
              <a:t>onnistumiseksi on tärkeää saada mukaan kaikkia </a:t>
            </a:r>
            <a:r>
              <a:rPr lang="fi-FI" dirty="0" smtClean="0"/>
              <a:t>suomalaisia edustava </a:t>
            </a:r>
            <a:r>
              <a:rPr lang="fi-FI" dirty="0"/>
              <a:t>joukko. Tutkimuksen osallistujat on poimittu satunnaisesti </a:t>
            </a:r>
            <a:r>
              <a:rPr lang="fi-FI" dirty="0" smtClean="0"/>
              <a:t>Tilastokeskuksen Suomen </a:t>
            </a:r>
            <a:r>
              <a:rPr lang="fi-FI" dirty="0"/>
              <a:t>väestöä koskevasta tietokannasta.</a:t>
            </a:r>
          </a:p>
          <a:p>
            <a:r>
              <a:rPr lang="fi-FI" b="1" i="1" dirty="0"/>
              <a:t>Lisätiedot</a:t>
            </a:r>
          </a:p>
          <a:p>
            <a:r>
              <a:rPr lang="fi-FI" dirty="0"/>
              <a:t>Lisätietoja tutkimuksesta on oheisessa esitteessä. Voit myös soittaa tilastohaastattelijalle,</a:t>
            </a:r>
          </a:p>
          <a:p>
            <a:r>
              <a:rPr lang="fi-FI" dirty="0"/>
              <a:t>jonka yhteystiedot ovat kirjeen yläkulmassa. </a:t>
            </a:r>
            <a:r>
              <a:rPr lang="fi-FI" dirty="0" smtClean="0"/>
              <a:t>Lisätietoja antavat </a:t>
            </a:r>
            <a:r>
              <a:rPr lang="fi-FI" dirty="0"/>
              <a:t>myös</a:t>
            </a:r>
            <a:r>
              <a:rPr lang="fi-FI" dirty="0" smtClean="0"/>
              <a:t>:</a:t>
            </a:r>
            <a:endParaRPr lang="fi-FI" dirty="0"/>
          </a:p>
        </p:txBody>
      </p:sp>
    </p:spTree>
    <p:extLst>
      <p:ext uri="{BB962C8B-B14F-4D97-AF65-F5344CB8AC3E}">
        <p14:creationId xmlns:p14="http://schemas.microsoft.com/office/powerpoint/2010/main" val="3113636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14</a:t>
            </a:fld>
            <a:endParaRPr lang="fi-FI"/>
          </a:p>
        </p:txBody>
      </p:sp>
      <p:sp>
        <p:nvSpPr>
          <p:cNvPr id="4" name="Rectangle 3"/>
          <p:cNvSpPr/>
          <p:nvPr/>
        </p:nvSpPr>
        <p:spPr>
          <a:xfrm>
            <a:off x="611560" y="260648"/>
            <a:ext cx="7776864" cy="5909310"/>
          </a:xfrm>
          <a:prstGeom prst="rect">
            <a:avLst/>
          </a:prstGeom>
        </p:spPr>
        <p:txBody>
          <a:bodyPr wrap="square">
            <a:spAutoFit/>
          </a:bodyPr>
          <a:lstStyle/>
          <a:p>
            <a:r>
              <a:rPr lang="fi-FI" u="sng" dirty="0"/>
              <a:t>Lomakkeen laajuus</a:t>
            </a:r>
            <a:r>
              <a:rPr lang="fi-FI" dirty="0"/>
              <a:t> on eräs iso kysymys. Lomakkeen ei tule olla liian laaja eikä niin suppea ettei olennaista informaatiota saada käyttöön. Siis ota huomioon muun muassa seuraavia seikkoja:</a:t>
            </a:r>
          </a:p>
          <a:p>
            <a:r>
              <a:rPr lang="fi-FI" dirty="0"/>
              <a:t> </a:t>
            </a:r>
          </a:p>
          <a:p>
            <a:r>
              <a:rPr lang="fi-FI" dirty="0"/>
              <a:t>1. Valitse mahdollisia kysymyksiä ja kysymyksen sisäisiä vaihtoehtoja huolellisesti.</a:t>
            </a:r>
          </a:p>
          <a:p>
            <a:r>
              <a:rPr lang="fi-FI" dirty="0"/>
              <a:t>2.  Päätä myös huolellisesti mitkä kysymykset lopulta sisällytät kyselyyn.</a:t>
            </a:r>
          </a:p>
          <a:p>
            <a:r>
              <a:rPr lang="fi-FI" dirty="0"/>
              <a:t>3. Vastaako kysymys siihen mihin se on tarkoitettu vastaamaan (validiteetti)?</a:t>
            </a:r>
          </a:p>
          <a:p>
            <a:r>
              <a:rPr lang="fi-FI" dirty="0"/>
              <a:t>4. Sisällytä sopiva määrä kysymyksiä kuhunkin aihealueeseen ottaen huomioon myös reliabiliteetin (varmistusta siitä että vastaus on uskottava eli kysymys on oikein ymmärretty ja vastaukset annettu vakavuudella).</a:t>
            </a:r>
          </a:p>
          <a:p>
            <a:r>
              <a:rPr lang="fi-FI" dirty="0"/>
              <a:t>5. Kuinka kauan lomakkeen täyttämiseen menee, olkoon se haastattelijan tai vastaajan itsensä täyttämä?  </a:t>
            </a:r>
          </a:p>
          <a:p>
            <a:r>
              <a:rPr lang="fi-FI" dirty="0"/>
              <a:t> </a:t>
            </a:r>
          </a:p>
          <a:p>
            <a:r>
              <a:rPr lang="fi-FI" dirty="0"/>
              <a:t>Vastaajalle on syytä kertoa etukäteen täytöstä johtuva </a:t>
            </a:r>
            <a:r>
              <a:rPr lang="fi-FI" u="sng" dirty="0"/>
              <a:t>vastausrasite</a:t>
            </a:r>
            <a:r>
              <a:rPr lang="fi-FI" dirty="0"/>
              <a:t>. Mutta on myös otettava huomioon tiedon keruusta johtuva vastausrasite, mikä voi olla suurempi kuin lomakkeen täyttämisestä johtuva edellyttäen että annetaan mahdollisimman totuuden mukaista tietoa. Tämä koskee siis tosiasiatietoja kuten palkkaa, tuloja ja kuluja, joihin vastaaja ei välttämättä tiedä oikeaa tietoa katsomatta sopivaa dokumenttia. Onneksi monissa rahamääräisissä tiedoissa pieni pyöristäminen harvoin sotkee tuloksia. </a:t>
            </a:r>
            <a:r>
              <a:rPr lang="fi-FI" u="sng" dirty="0"/>
              <a:t>Verkkokyselyssä on hyvä olla mittari josta ilmenee vastaamisen eteneminen.</a:t>
            </a:r>
            <a:endParaRPr lang="fi-FI" dirty="0"/>
          </a:p>
        </p:txBody>
      </p:sp>
    </p:spTree>
    <p:extLst>
      <p:ext uri="{BB962C8B-B14F-4D97-AF65-F5344CB8AC3E}">
        <p14:creationId xmlns:p14="http://schemas.microsoft.com/office/powerpoint/2010/main" val="2924482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15</a:t>
            </a:fld>
            <a:endParaRPr lang="fi-FI"/>
          </a:p>
        </p:txBody>
      </p:sp>
      <p:sp>
        <p:nvSpPr>
          <p:cNvPr id="4" name="Rectangle 3"/>
          <p:cNvSpPr/>
          <p:nvPr/>
        </p:nvSpPr>
        <p:spPr>
          <a:xfrm>
            <a:off x="467544" y="332656"/>
            <a:ext cx="8064896" cy="5909310"/>
          </a:xfrm>
          <a:prstGeom prst="rect">
            <a:avLst/>
          </a:prstGeom>
        </p:spPr>
        <p:txBody>
          <a:bodyPr wrap="square">
            <a:spAutoFit/>
          </a:bodyPr>
          <a:lstStyle/>
          <a:p>
            <a:r>
              <a:rPr lang="fi-FI" dirty="0"/>
              <a:t>Vastausrasite voi ilmetä myös siten että </a:t>
            </a:r>
            <a:r>
              <a:rPr lang="fi-FI" b="1" dirty="0"/>
              <a:t>vastataan vain miellyttämisen tai velvollisuuden vuoksi</a:t>
            </a:r>
            <a:r>
              <a:rPr lang="fi-FI" dirty="0"/>
              <a:t>. Eli ei jakseta kunnolla miettiä mikä olisi oikein vastaus. Tätä voi olla vaikea tutkia mutta se voi esimerkiksi ilmetä siitä että vastataan melko samalla tavalla kuhunkin kysymyspatteristoon tai ei anneta äärivaihtoehtoja. Myös vastaus ’En osaa sanoa’ voi olla liian yleinen. </a:t>
            </a:r>
            <a:r>
              <a:rPr lang="fi-FI" dirty="0" smtClean="0"/>
              <a:t>Syy voi olla myös huono lomake. </a:t>
            </a:r>
            <a:endParaRPr lang="fi-FI" dirty="0"/>
          </a:p>
          <a:p>
            <a:r>
              <a:rPr lang="fi-FI" dirty="0"/>
              <a:t> </a:t>
            </a:r>
          </a:p>
          <a:p>
            <a:r>
              <a:rPr lang="fi-FI" u="sng" dirty="0"/>
              <a:t>Kysymysten järjestys</a:t>
            </a:r>
            <a:r>
              <a:rPr lang="fi-FI" dirty="0"/>
              <a:t> on olennainen. Ota huomioon muun muassa:</a:t>
            </a:r>
          </a:p>
          <a:p>
            <a:r>
              <a:rPr lang="fi-FI" dirty="0"/>
              <a:t> </a:t>
            </a:r>
          </a:p>
          <a:p>
            <a:r>
              <a:rPr lang="fi-FI" dirty="0"/>
              <a:t>1. Että ensimmäinen kysymys on hyvin tärkeä. Usein on hyvä, jos se on jo läheisesti itse tutkimuksen pääaiheeseen liittyvä, kiinnostava kysymys tai kysymyspatteristo. Aloituskysymyksen ei tulisi olla hankalasti vastattava. Luonnollisesti sen tulisi olla myös sellainen, että se koskee kaikkia eikä vain osaa kohdejoukosta.  </a:t>
            </a:r>
          </a:p>
          <a:p>
            <a:r>
              <a:rPr lang="fi-FI" dirty="0"/>
              <a:t> </a:t>
            </a:r>
          </a:p>
          <a:p>
            <a:r>
              <a:rPr lang="fi-FI" dirty="0"/>
              <a:t>2. Missä on sopiva taustakysymysten (sukupuoli ja ikä jolleivät ole muuten tiedettyjä, koulutus, ammatti) paikka? Joskus ne ovat heti aluksi, mutta hyvin usein varsin lopussa. Joskus on hyvä sijoittaa osa alkuun (kuten hyvin helposti vastattavat eivätkä herkät) ja osa loppuun (herkemmät kuten tulot tai puoluekanta). </a:t>
            </a:r>
          </a:p>
          <a:p>
            <a:r>
              <a:rPr lang="fi-FI" dirty="0"/>
              <a:t> </a:t>
            </a:r>
          </a:p>
          <a:p>
            <a:r>
              <a:rPr lang="fi-FI" dirty="0"/>
              <a:t>3. Kussakin </a:t>
            </a:r>
            <a:r>
              <a:rPr lang="fi-FI" dirty="0" err="1"/>
              <a:t>surveyssä</a:t>
            </a:r>
            <a:r>
              <a:rPr lang="fi-FI" dirty="0"/>
              <a:t> tietyt asiat ovat keskeisessä roolissa, ainakin pitäisi olla. Siksi on erikseen tutkittava mikä olisi paras paikka näiden kysymiseksi. Väärä ’konteksti’ voi </a:t>
            </a:r>
            <a:r>
              <a:rPr lang="fi-FI" dirty="0" err="1"/>
              <a:t>harhaistaa</a:t>
            </a:r>
            <a:r>
              <a:rPr lang="fi-FI" dirty="0"/>
              <a:t> tuloksia.</a:t>
            </a:r>
          </a:p>
        </p:txBody>
      </p:sp>
    </p:spTree>
    <p:extLst>
      <p:ext uri="{BB962C8B-B14F-4D97-AF65-F5344CB8AC3E}">
        <p14:creationId xmlns:p14="http://schemas.microsoft.com/office/powerpoint/2010/main" val="1517436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16</a:t>
            </a:fld>
            <a:endParaRPr lang="fi-FI"/>
          </a:p>
        </p:txBody>
      </p:sp>
      <p:sp>
        <p:nvSpPr>
          <p:cNvPr id="4" name="Rectangle 3"/>
          <p:cNvSpPr/>
          <p:nvPr/>
        </p:nvSpPr>
        <p:spPr>
          <a:xfrm>
            <a:off x="337378" y="260648"/>
            <a:ext cx="8270659" cy="5909310"/>
          </a:xfrm>
          <a:prstGeom prst="rect">
            <a:avLst/>
          </a:prstGeom>
        </p:spPr>
        <p:txBody>
          <a:bodyPr wrap="square">
            <a:spAutoFit/>
          </a:bodyPr>
          <a:lstStyle/>
          <a:p>
            <a:r>
              <a:rPr lang="fi-FI" u="sng" dirty="0"/>
              <a:t>Kysymyksiähän voi olla eri tyyppejä</a:t>
            </a:r>
            <a:r>
              <a:rPr lang="fi-FI" dirty="0"/>
              <a:t>, mutta voidaan jakaa vain kahteen pääryhmään:</a:t>
            </a:r>
          </a:p>
          <a:p>
            <a:r>
              <a:rPr lang="fi-FI" dirty="0"/>
              <a:t> </a:t>
            </a:r>
          </a:p>
          <a:p>
            <a:r>
              <a:rPr lang="fi-FI" dirty="0"/>
              <a:t>1. </a:t>
            </a:r>
            <a:r>
              <a:rPr lang="fi-FI" i="1" dirty="0"/>
              <a:t>Tosiasioita</a:t>
            </a:r>
            <a:r>
              <a:rPr lang="fi-FI" dirty="0"/>
              <a:t>, faktoja koskevat kysymykset. Näitä ovat muun muassa ikä, sukupuoli, asuinalue, toimiala ja muut taustamuuttujat sekä kvantitatiivisia mittoja kuten tuloja ja liikevaihtoa koskevat tiedot.</a:t>
            </a:r>
          </a:p>
          <a:p>
            <a:r>
              <a:rPr lang="fi-FI" dirty="0"/>
              <a:t> </a:t>
            </a:r>
          </a:p>
          <a:p>
            <a:r>
              <a:rPr lang="fi-FI" dirty="0"/>
              <a:t>2. </a:t>
            </a:r>
            <a:r>
              <a:rPr lang="fi-FI" i="1" dirty="0"/>
              <a:t>Subjektiivisia näkökohtia</a:t>
            </a:r>
            <a:r>
              <a:rPr lang="fi-FI" dirty="0"/>
              <a:t> koskevat kysymykset: asenteet, mielipiteet, arvioinnit ja tarkoitukset. </a:t>
            </a:r>
          </a:p>
          <a:p>
            <a:r>
              <a:rPr lang="fi-FI" dirty="0"/>
              <a:t> </a:t>
            </a:r>
          </a:p>
          <a:p>
            <a:r>
              <a:rPr lang="fi-FI" dirty="0"/>
              <a:t>Tosiasiakysymysten tarkistaminen on periaatteessa helpompaa, jollei täysin, niin ainakin suuruusluokan tasolla. Subjektiiviset tekijät voivat joskus muuttua nopeastikin ja siksi vastaustiedon tarkistaminen jonkin aikaa kyselyn jälkeen voi olla mahdotonta. Eri subjektiivisten kysymysten keskinäiset yhteydet voivat kuitenkin paljastaa ristiriitoja.</a:t>
            </a:r>
          </a:p>
          <a:p>
            <a:r>
              <a:rPr lang="fi-FI" dirty="0"/>
              <a:t> </a:t>
            </a:r>
          </a:p>
          <a:p>
            <a:r>
              <a:rPr lang="fi-FI" dirty="0"/>
              <a:t>Koska subjektiivisiin kysymyksiin liittyy suurempi epävarmuus, on hyvä tehdä samasta aihepiiristä useampi kysymys. Tällöin puhutaan </a:t>
            </a:r>
            <a:r>
              <a:rPr lang="fi-FI" i="1" u="sng" dirty="0"/>
              <a:t>kysymyspatteristoista</a:t>
            </a:r>
            <a:r>
              <a:rPr lang="fi-FI" dirty="0"/>
              <a:t>. Jatkossa tällaisesta patteristosta etsitään usein perusulottuvuudet, piilevät muuttujat, yleensä </a:t>
            </a:r>
            <a:r>
              <a:rPr lang="fi-FI" dirty="0" err="1"/>
              <a:t>eksploratiivisella</a:t>
            </a:r>
            <a:r>
              <a:rPr lang="fi-FI" dirty="0"/>
              <a:t> mutta joskus </a:t>
            </a:r>
            <a:r>
              <a:rPr lang="fi-FI" dirty="0" err="1"/>
              <a:t>konfirmatorisella</a:t>
            </a:r>
            <a:r>
              <a:rPr lang="fi-FI" dirty="0"/>
              <a:t> faktorianalyysillä, ja näin taas vähennetään jatkossa analysoitavien muuttujien määrää. Jos muuttujat on nimetty hyvin ja asteikko asetettu sitä vastaamaan, analyysi on helppoa. Katso </a:t>
            </a:r>
            <a:r>
              <a:rPr lang="fi-FI" b="1" dirty="0"/>
              <a:t>elämänarvoja koskevaa</a:t>
            </a:r>
            <a:r>
              <a:rPr lang="fi-FI" dirty="0"/>
              <a:t> </a:t>
            </a:r>
            <a:r>
              <a:rPr lang="fi-FI" b="1" dirty="0"/>
              <a:t>esimerkkiä</a:t>
            </a:r>
            <a:r>
              <a:rPr lang="fi-FI" dirty="0"/>
              <a:t> Asteikko- ja muunnosliitteen lopusta.   </a:t>
            </a:r>
          </a:p>
        </p:txBody>
      </p:sp>
    </p:spTree>
    <p:extLst>
      <p:ext uri="{BB962C8B-B14F-4D97-AF65-F5344CB8AC3E}">
        <p14:creationId xmlns:p14="http://schemas.microsoft.com/office/powerpoint/2010/main" val="3051425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17</a:t>
            </a:fld>
            <a:endParaRPr lang="fi-FI"/>
          </a:p>
        </p:txBody>
      </p:sp>
      <p:sp>
        <p:nvSpPr>
          <p:cNvPr id="4" name="Rectangle 3"/>
          <p:cNvSpPr/>
          <p:nvPr/>
        </p:nvSpPr>
        <p:spPr>
          <a:xfrm>
            <a:off x="467543" y="260648"/>
            <a:ext cx="7776865" cy="6186309"/>
          </a:xfrm>
          <a:prstGeom prst="rect">
            <a:avLst/>
          </a:prstGeom>
        </p:spPr>
        <p:txBody>
          <a:bodyPr wrap="square">
            <a:spAutoFit/>
          </a:bodyPr>
          <a:lstStyle/>
          <a:p>
            <a:r>
              <a:rPr lang="fi-FI" dirty="0"/>
              <a:t>Lomakkeissa voivat vastausvaihtoehdot olla valmiina (ns. </a:t>
            </a:r>
            <a:r>
              <a:rPr lang="fi-FI" b="1" i="1" dirty="0"/>
              <a:t>suljettu</a:t>
            </a:r>
            <a:r>
              <a:rPr lang="fi-FI" i="1" dirty="0"/>
              <a:t> </a:t>
            </a:r>
            <a:r>
              <a:rPr lang="fi-FI" dirty="0"/>
              <a:t>kysymys) tai vastaukset annetaan vapaassa muodossa (</a:t>
            </a:r>
            <a:r>
              <a:rPr lang="fi-FI" b="1" i="1" dirty="0"/>
              <a:t>avoin</a:t>
            </a:r>
            <a:r>
              <a:rPr lang="fi-FI" i="1" dirty="0"/>
              <a:t> </a:t>
            </a:r>
            <a:r>
              <a:rPr lang="fi-FI" dirty="0"/>
              <a:t>kysymys) tekstinä tai numerona. Avoin kysymys voi näyttää helpolta vaihtoehdolta mutta tutkimusten mukaan myös se, kuinka paljon vapaata tilaa varataan lomakkeeseen, vaikuttaa vastausten laatuun. Tilan varaus ja muoto on siis hyvä myös testata. Huomaa että tilanne voi olla erilainen eri kyselymuodoissa. Suljetussa kyselyssä ei samaa ongelmaa pitäisi ilmetä koska vain annetut vastausvaihtoehdot kelpaavat. Toki kysymys voi olla muotoa: [ ] muu, mikä? _____  jolloin on katsottava paljonko tilaa varataan.</a:t>
            </a:r>
          </a:p>
          <a:p>
            <a:r>
              <a:rPr lang="fi-FI" dirty="0"/>
              <a:t> </a:t>
            </a:r>
          </a:p>
          <a:p>
            <a:r>
              <a:rPr lang="fi-FI" dirty="0"/>
              <a:t>Jatkuvatkin muuttujat kuten tulot kysytään joskus suuruusluokittain, ei siis antaen yhden vapaan mutta määrätyn mittaisen tilan vastaamista varten.  Edellinen vaihtoehto voi herkän muuttujan (tulot, varallisuus) tapauksessa tuottaa paremmin vastauksia mutta toisaalta tietojen tarkkuustaso voi olla jatkoanalyysissa huono. </a:t>
            </a:r>
          </a:p>
          <a:p>
            <a:r>
              <a:rPr lang="fi-FI" dirty="0"/>
              <a:t> </a:t>
            </a:r>
          </a:p>
          <a:p>
            <a:r>
              <a:rPr lang="fi-FI" dirty="0"/>
              <a:t>Näin on erityisesti jos viimeisellä vaihtoehdolla ei ole ylärajaa. Tämä siis aiheuttaa </a:t>
            </a:r>
            <a:r>
              <a:rPr lang="fi-FI" i="1" u="sng" dirty="0"/>
              <a:t>osittaisen puuttuvuuden</a:t>
            </a:r>
            <a:r>
              <a:rPr lang="fi-FI" u="sng" dirty="0"/>
              <a:t> </a:t>
            </a:r>
            <a:r>
              <a:rPr lang="fi-FI" dirty="0"/>
              <a:t>aineistoon. Jos on kyse isoista luvuista, vaikkapa miljoonista, voi vastaajilla olla vaikeuksia hahmottaa suuruusluokkaa oikein. Eräs tapa on pyytää tietoa lyhyempänä, esimerkiksi tuhansina. Kummassakin tapauksessa voi tulla suuruusluokkavirhe. Lomakkeen tulee olla äärimmäisen selkeä tämän välttämiseksi. Jos tietoa kysytään hyvin tarkasti, esimerkiksi sadasosina (sentteinä), </a:t>
            </a:r>
          </a:p>
        </p:txBody>
      </p:sp>
    </p:spTree>
    <p:extLst>
      <p:ext uri="{BB962C8B-B14F-4D97-AF65-F5344CB8AC3E}">
        <p14:creationId xmlns:p14="http://schemas.microsoft.com/office/powerpoint/2010/main" val="986523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18</a:t>
            </a:fld>
            <a:endParaRPr lang="fi-FI"/>
          </a:p>
        </p:txBody>
      </p:sp>
      <p:sp>
        <p:nvSpPr>
          <p:cNvPr id="4" name="Rectangle 3"/>
          <p:cNvSpPr/>
          <p:nvPr/>
        </p:nvSpPr>
        <p:spPr>
          <a:xfrm>
            <a:off x="251520" y="260648"/>
            <a:ext cx="8280920" cy="6186309"/>
          </a:xfrm>
          <a:prstGeom prst="rect">
            <a:avLst/>
          </a:prstGeom>
        </p:spPr>
        <p:txBody>
          <a:bodyPr wrap="square">
            <a:spAutoFit/>
          </a:bodyPr>
          <a:lstStyle/>
          <a:p>
            <a:r>
              <a:rPr lang="fi-FI" dirty="0"/>
              <a:t>Valmiiden vastausvaihtoehtojen antaminen on luonnollisinta subjektiivisten kysymysten yhteydessä, edellyttäen että kysymys on </a:t>
            </a:r>
            <a:r>
              <a:rPr lang="fi-FI" dirty="0" err="1"/>
              <a:t>validoitu</a:t>
            </a:r>
            <a:r>
              <a:rPr lang="fi-FI" dirty="0"/>
              <a:t> niin hyvin että vaihtoehdot kuvaavat mahdollisia vaihtoehtoja riittävästi. Tällöin voidaan muuttuja ja siis kysymys muodostaa enemmän tai vähemmän yksityiskohtaisena. </a:t>
            </a:r>
          </a:p>
          <a:p>
            <a:r>
              <a:rPr lang="fi-FI" dirty="0"/>
              <a:t> </a:t>
            </a:r>
          </a:p>
          <a:p>
            <a:r>
              <a:rPr lang="fi-FI" dirty="0"/>
              <a:t>Joihinkin kysymyksiin riittää kaksi vaihtoehtoa kuten 1=kyllä ja 0=ei, mutta moniin asennetyyppisiin on hyvä käyttää </a:t>
            </a:r>
            <a:r>
              <a:rPr lang="fi-FI" b="1" dirty="0"/>
              <a:t>järjestysasteikollista skaalaa</a:t>
            </a:r>
            <a:r>
              <a:rPr lang="fi-FI" dirty="0"/>
              <a:t>. Ehkä yleisin käytetty on viisiluokkainen (1=erittäin huono, 2=huono, 3=tyydyttävä, 4=hyvä, 5=erittäin hyvä), mutta jotkut tutkijat pitävät 7-luokkaista optimaalisimpana. </a:t>
            </a:r>
            <a:r>
              <a:rPr lang="fi-FI" dirty="0" err="1"/>
              <a:t>ESS:ssä</a:t>
            </a:r>
            <a:r>
              <a:rPr lang="fi-FI" dirty="0"/>
              <a:t> on menty yleisesti skaalaan 0-10 laajojen testien jälkeen. Tällöin ei yritetäkään antaa tekstimuotoa kaikille vaihtoehdoille vaan mainitaan vain äärivaihtoehdot, kuten 10 = erittäin onnellinen, 0=erittäin onneton. Eräät tutkijat suosittelevat vaikkapa tähän onnellisuus-mittaukseen jopa 0-100 -skaalaa, jolloin vastauksen voisi ilmaista lukuna kuten 72 tai ruksilla annetulla välillä mikä edellyttää sitä että on lukulaite joka merkitsee tiedostoon arvon lukuna.</a:t>
            </a:r>
          </a:p>
          <a:p>
            <a:r>
              <a:rPr lang="fi-FI" dirty="0"/>
              <a:t> </a:t>
            </a:r>
          </a:p>
          <a:p>
            <a:r>
              <a:rPr lang="fi-FI" dirty="0"/>
              <a:t>Kiinnostava symmetrinen skaala olisi myös sellainen jossa keskikohta = 0 ja negatiiviset näkökulmat annettaisiin negatiivisilla arvoilla (vaikkapa &gt; -10) kun taas positiiviset toisessa suunnassa (&lt;10). Voi olla että kaikki eivät näitä ymmärrä mutta jos asia esitetään graafisesti ja voisi ’klikata’ sopivan kohdan vastauksekseen, mittari toimisi. Tämäntapaisia asteikkoja kannattaa käyttää ainakin analyysissä ellei itse kysymyksessä.</a:t>
            </a:r>
          </a:p>
          <a:p>
            <a:r>
              <a:rPr lang="fi-FI" dirty="0"/>
              <a:t> </a:t>
            </a:r>
          </a:p>
        </p:txBody>
      </p:sp>
    </p:spTree>
    <p:extLst>
      <p:ext uri="{BB962C8B-B14F-4D97-AF65-F5344CB8AC3E}">
        <p14:creationId xmlns:p14="http://schemas.microsoft.com/office/powerpoint/2010/main" val="2127699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19</a:t>
            </a:fld>
            <a:endParaRPr lang="fi-FI"/>
          </a:p>
        </p:txBody>
      </p:sp>
      <p:sp>
        <p:nvSpPr>
          <p:cNvPr id="4" name="Rectangle 3"/>
          <p:cNvSpPr/>
          <p:nvPr/>
        </p:nvSpPr>
        <p:spPr>
          <a:xfrm>
            <a:off x="611560" y="548680"/>
            <a:ext cx="7272808" cy="5632311"/>
          </a:xfrm>
          <a:prstGeom prst="rect">
            <a:avLst/>
          </a:prstGeom>
        </p:spPr>
        <p:txBody>
          <a:bodyPr wrap="square">
            <a:spAutoFit/>
          </a:bodyPr>
          <a:lstStyle/>
          <a:p>
            <a:r>
              <a:rPr lang="fi-FI" dirty="0"/>
              <a:t>On kiinnostavaa ja ymmärrettävää huomata, että epäsymmetrinen skaala (esim. edellisen sijasta seuraava: 1=huono, 2=tyydyttävä, 3=hyvä, 4=erittäin hyvä ja 5=kiitettävä) toimii varsin symmetrisesti ainakin jos kyselyssä on numerot 1:stä 5:een kuten edellä. Suurin osa vastaajista ei siis katso tekstiä vaan skaalaa. Symmetrinen skaala on luonnollisesti reilumpi sekä tekstien että numeroiden osalta. Jos vaihtoehdot ovat teksteinä eikä näitä ole kovin paljon, ei numerointi vaihtoehdoissa ole tarpeen. Huomattakoon, että jotkut haluavat tehdä sellaisen symmetrisen vaihtoehdon jossa </a:t>
            </a:r>
            <a:r>
              <a:rPr lang="fi-FI" u="sng" dirty="0"/>
              <a:t>keskimmäinen neutraali vaihtoehto puuttuu</a:t>
            </a:r>
            <a:r>
              <a:rPr lang="fi-FI" dirty="0"/>
              <a:t>. Tämä saattaa lisätä puuttuvien vastausten määrää.     </a:t>
            </a:r>
          </a:p>
          <a:p>
            <a:r>
              <a:rPr lang="fi-FI" dirty="0"/>
              <a:t> </a:t>
            </a:r>
          </a:p>
          <a:p>
            <a:r>
              <a:rPr lang="fi-FI" dirty="0"/>
              <a:t>Vaikka järjestysasteikollinen kysymys olisi symmetrinen, niin kiinnostava lisäseikka on se, annetaanko mahdollisuudeksi vastata neutraalisti eli keskelle. Jos on asteikko 1:stä 5:een, keskimmäinen arvo = 3 on neutraali. Mutta jos asteikko asetetaan esimerkiksi 0stä 5:een, ei neutraalia arvoa ole. Tällöin vastaaja joutuu antamaan selkeämmän mielipiteen kysymyksen aiheesta. En ota varmaa kantaa siihen, kumpi vaihtoehto on parempi. Molempia voi yrittää. Jollei neutraali vaihtoehtoa voi antaa, voi vastaaja jättää vastaamatta.  Tällöin nousee esille kysymys siitä, kuinka vastaamattomuus on sallittu:</a:t>
            </a:r>
          </a:p>
        </p:txBody>
      </p:sp>
    </p:spTree>
    <p:extLst>
      <p:ext uri="{BB962C8B-B14F-4D97-AF65-F5344CB8AC3E}">
        <p14:creationId xmlns:p14="http://schemas.microsoft.com/office/powerpoint/2010/main" val="3814151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a:t>
            </a:fld>
            <a:endParaRPr lang="fi-FI"/>
          </a:p>
        </p:txBody>
      </p:sp>
      <p:sp>
        <p:nvSpPr>
          <p:cNvPr id="4" name="TextBox 3"/>
          <p:cNvSpPr txBox="1"/>
          <p:nvPr/>
        </p:nvSpPr>
        <p:spPr>
          <a:xfrm>
            <a:off x="1547664" y="764704"/>
            <a:ext cx="4638449" cy="461665"/>
          </a:xfrm>
          <a:prstGeom prst="rect">
            <a:avLst/>
          </a:prstGeom>
          <a:noFill/>
        </p:spPr>
        <p:txBody>
          <a:bodyPr wrap="none" rtlCol="0">
            <a:spAutoFit/>
          </a:bodyPr>
          <a:lstStyle/>
          <a:p>
            <a:r>
              <a:rPr lang="en-CA" sz="2400" b="1" dirty="0" err="1" smtClean="0"/>
              <a:t>Surveyn</a:t>
            </a:r>
            <a:r>
              <a:rPr lang="en-CA" sz="2400" b="1" dirty="0" smtClean="0"/>
              <a:t> </a:t>
            </a:r>
            <a:r>
              <a:rPr lang="en-CA" sz="2400" b="1" dirty="0" err="1" smtClean="0"/>
              <a:t>kulmakivet</a:t>
            </a:r>
            <a:r>
              <a:rPr lang="en-CA" sz="2400" b="1" dirty="0" smtClean="0"/>
              <a:t> </a:t>
            </a:r>
            <a:r>
              <a:rPr lang="en-CA" sz="1600" dirty="0" smtClean="0"/>
              <a:t>(</a:t>
            </a:r>
            <a:r>
              <a:rPr lang="en-CA" sz="1600" dirty="0" err="1" smtClean="0"/>
              <a:t>Salant&amp;Dillman</a:t>
            </a:r>
            <a:r>
              <a:rPr lang="en-CA" sz="1600" dirty="0" smtClean="0"/>
              <a:t> 1994)</a:t>
            </a:r>
            <a:endParaRPr lang="en-CA" sz="2400" b="1" dirty="0"/>
          </a:p>
        </p:txBody>
      </p:sp>
      <p:sp>
        <p:nvSpPr>
          <p:cNvPr id="5" name="Rectangle 4"/>
          <p:cNvSpPr/>
          <p:nvPr/>
        </p:nvSpPr>
        <p:spPr>
          <a:xfrm>
            <a:off x="2123728" y="2348880"/>
            <a:ext cx="1656184" cy="122413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i-FI"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Peittävyys</a:t>
            </a:r>
            <a:endParaRPr lang="fi-FI"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Rectangle 5"/>
          <p:cNvSpPr/>
          <p:nvPr/>
        </p:nvSpPr>
        <p:spPr>
          <a:xfrm>
            <a:off x="4644008" y="2348880"/>
            <a:ext cx="1656184" cy="1224136"/>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i-FI"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Otanta</a:t>
            </a:r>
            <a:endParaRPr lang="fi-FI"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Rectangle 6"/>
          <p:cNvSpPr/>
          <p:nvPr/>
        </p:nvSpPr>
        <p:spPr>
          <a:xfrm>
            <a:off x="2123728" y="4149080"/>
            <a:ext cx="1656184" cy="122413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i-FI"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Vastaaminen</a:t>
            </a:r>
            <a:endParaRPr lang="fi-FI"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Rectangle 7"/>
          <p:cNvSpPr/>
          <p:nvPr/>
        </p:nvSpPr>
        <p:spPr>
          <a:xfrm>
            <a:off x="4644008" y="4149080"/>
            <a:ext cx="1656184"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i-FI"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Mittaaminen</a:t>
            </a:r>
          </a:p>
          <a:p>
            <a:pPr algn="ctr"/>
            <a:r>
              <a:rPr lang="fi-FI"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Validiteetti</a:t>
            </a:r>
          </a:p>
          <a:p>
            <a:pPr algn="ctr"/>
            <a:r>
              <a:rPr lang="fi-FI"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Reliabiliteetti</a:t>
            </a:r>
            <a:endParaRPr lang="fi-FI"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4" name="Flowchart: Process 13"/>
          <p:cNvSpPr/>
          <p:nvPr/>
        </p:nvSpPr>
        <p:spPr>
          <a:xfrm>
            <a:off x="3419872" y="3356992"/>
            <a:ext cx="1512168" cy="1080120"/>
          </a:xfrm>
          <a:prstGeom prst="flowChartProcess">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i-FI"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Spesifiointi</a:t>
            </a:r>
          </a:p>
          <a:p>
            <a:pPr algn="ctr"/>
            <a:r>
              <a:rPr lang="fi-FI"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Määrittely</a:t>
            </a:r>
            <a:endParaRPr lang="fi-FI"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5" name="TextBox 14"/>
          <p:cNvSpPr txBox="1"/>
          <p:nvPr/>
        </p:nvSpPr>
        <p:spPr>
          <a:xfrm>
            <a:off x="6606397" y="3998583"/>
            <a:ext cx="2304256" cy="1477328"/>
          </a:xfrm>
          <a:prstGeom prst="rect">
            <a:avLst/>
          </a:prstGeom>
          <a:noFill/>
        </p:spPr>
        <p:txBody>
          <a:bodyPr wrap="square" rtlCol="0">
            <a:spAutoFit/>
          </a:bodyPr>
          <a:lstStyle/>
          <a:p>
            <a:r>
              <a:rPr lang="fi-FI" dirty="0" smtClean="0"/>
              <a:t>Mittausvirheen välttäminen tai minimointi vaativat hyvää lomaketta ja hyvää keruutapaa.</a:t>
            </a:r>
            <a:endParaRPr lang="fi-FI" dirty="0"/>
          </a:p>
        </p:txBody>
      </p:sp>
      <p:sp>
        <p:nvSpPr>
          <p:cNvPr id="16" name="TextBox 15"/>
          <p:cNvSpPr txBox="1"/>
          <p:nvPr/>
        </p:nvSpPr>
        <p:spPr>
          <a:xfrm>
            <a:off x="6660232" y="2060848"/>
            <a:ext cx="2304256" cy="1477328"/>
          </a:xfrm>
          <a:prstGeom prst="rect">
            <a:avLst/>
          </a:prstGeom>
          <a:noFill/>
        </p:spPr>
        <p:txBody>
          <a:bodyPr wrap="square" rtlCol="0">
            <a:spAutoFit/>
          </a:bodyPr>
          <a:lstStyle/>
          <a:p>
            <a:r>
              <a:rPr lang="fi-FI" dirty="0" smtClean="0"/>
              <a:t>Todennäköisyysotanta on hyväksyttävin ; siinä on viime kädessä satunnaisuus erityisen olennainen.</a:t>
            </a:r>
            <a:endParaRPr lang="fi-FI" dirty="0"/>
          </a:p>
        </p:txBody>
      </p:sp>
      <p:sp>
        <p:nvSpPr>
          <p:cNvPr id="17" name="TextBox 16"/>
          <p:cNvSpPr txBox="1"/>
          <p:nvPr/>
        </p:nvSpPr>
        <p:spPr>
          <a:xfrm>
            <a:off x="0" y="3872081"/>
            <a:ext cx="2304256" cy="2031325"/>
          </a:xfrm>
          <a:prstGeom prst="rect">
            <a:avLst/>
          </a:prstGeom>
          <a:noFill/>
        </p:spPr>
        <p:txBody>
          <a:bodyPr wrap="square" rtlCol="0">
            <a:spAutoFit/>
          </a:bodyPr>
          <a:lstStyle/>
          <a:p>
            <a:r>
              <a:rPr lang="fi-FI" dirty="0" smtClean="0"/>
              <a:t>Vastauskato pitäisi minimoida kaikin keinoin ja jos sitä jää, pitäisi tutkia mitä yksiköitä koskee ja miksi ja kompensoida jos mahdollista</a:t>
            </a:r>
            <a:endParaRPr lang="fi-FI" dirty="0"/>
          </a:p>
        </p:txBody>
      </p:sp>
      <p:sp>
        <p:nvSpPr>
          <p:cNvPr id="18" name="TextBox 17"/>
          <p:cNvSpPr txBox="1"/>
          <p:nvPr/>
        </p:nvSpPr>
        <p:spPr>
          <a:xfrm>
            <a:off x="0" y="1772816"/>
            <a:ext cx="2051720" cy="1754326"/>
          </a:xfrm>
          <a:prstGeom prst="rect">
            <a:avLst/>
          </a:prstGeom>
          <a:noFill/>
        </p:spPr>
        <p:txBody>
          <a:bodyPr wrap="square" rtlCol="0">
            <a:spAutoFit/>
          </a:bodyPr>
          <a:lstStyle/>
          <a:p>
            <a:r>
              <a:rPr lang="fi-FI" dirty="0" smtClean="0"/>
              <a:t>Kehikon peittävyys voi vaihdella paljon eli on </a:t>
            </a:r>
            <a:r>
              <a:rPr lang="fi-FI" dirty="0" smtClean="0"/>
              <a:t>alipeittoa </a:t>
            </a:r>
            <a:r>
              <a:rPr lang="fi-FI" dirty="0" smtClean="0"/>
              <a:t>tai ylipeittoa, myös luokitteluvirheitä voi esiintyä.</a:t>
            </a:r>
            <a:endParaRPr lang="fi-FI"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20</a:t>
            </a:fld>
            <a:endParaRPr lang="fi-FI"/>
          </a:p>
        </p:txBody>
      </p:sp>
      <p:sp>
        <p:nvSpPr>
          <p:cNvPr id="4" name="Rectangle 3"/>
          <p:cNvSpPr/>
          <p:nvPr/>
        </p:nvSpPr>
        <p:spPr>
          <a:xfrm>
            <a:off x="683568" y="476672"/>
            <a:ext cx="7632848" cy="5909310"/>
          </a:xfrm>
          <a:prstGeom prst="rect">
            <a:avLst/>
          </a:prstGeom>
        </p:spPr>
        <p:txBody>
          <a:bodyPr wrap="square">
            <a:spAutoFit/>
          </a:bodyPr>
          <a:lstStyle/>
          <a:p>
            <a:r>
              <a:rPr lang="fi-FI" dirty="0"/>
              <a:t>Lomakkeissa voi olla tai sitten ei vaihtoehto </a:t>
            </a:r>
          </a:p>
          <a:p>
            <a:r>
              <a:rPr lang="fi-FI" dirty="0"/>
              <a:t>’en osaa/halua sanoa’ </a:t>
            </a:r>
          </a:p>
          <a:p>
            <a:r>
              <a:rPr lang="fi-FI" dirty="0"/>
              <a:t>tai </a:t>
            </a:r>
          </a:p>
          <a:p>
            <a:r>
              <a:rPr lang="fi-FI" dirty="0"/>
              <a:t>’tieto ei ole käytettävissä’, jolloin rima on korkeammalla vastata ’puuttuvasti.’ </a:t>
            </a:r>
            <a:endParaRPr lang="fi-FI" dirty="0" smtClean="0"/>
          </a:p>
          <a:p>
            <a:endParaRPr lang="fi-FI" dirty="0"/>
          </a:p>
          <a:p>
            <a:r>
              <a:rPr lang="fi-FI" dirty="0" smtClean="0"/>
              <a:t>Nettikyselyssä voidaan myös asettaa kysymys </a:t>
            </a:r>
            <a:r>
              <a:rPr lang="fi-FI" u="sng" dirty="0" smtClean="0"/>
              <a:t>pakolliseksi </a:t>
            </a:r>
            <a:r>
              <a:rPr lang="fi-FI" dirty="0" smtClean="0"/>
              <a:t>vastattavaksi.  Jollei mukana ole silti tuota em. vaihtoehtoa, tulos voi olla huono.  </a:t>
            </a:r>
            <a:endParaRPr lang="fi-FI" dirty="0"/>
          </a:p>
          <a:p>
            <a:r>
              <a:rPr lang="fi-FI" dirty="0"/>
              <a:t> </a:t>
            </a:r>
          </a:p>
          <a:p>
            <a:r>
              <a:rPr lang="fi-FI" dirty="0"/>
              <a:t>Lisäksi tulokseen voi vaikuttaa se miten vaihtoehdot on merkitty lomakkeelle. </a:t>
            </a:r>
            <a:r>
              <a:rPr lang="fi-FI" dirty="0" err="1"/>
              <a:t>ESS:n</a:t>
            </a:r>
            <a:r>
              <a:rPr lang="fi-FI" dirty="0"/>
              <a:t> lomakkeessa on yleensä yksi koodi vastaamattomuudelle mutta lopullisessa aineistossa koodeja on usein kolme. Edellisen lisäksi ovat koodit ’kieltäytyneet’ sekä ’ei osaa sanoa,’ jotka haastattelija merkitsee. </a:t>
            </a:r>
          </a:p>
          <a:p>
            <a:r>
              <a:rPr lang="fi-FI" dirty="0"/>
              <a:t> </a:t>
            </a:r>
          </a:p>
          <a:p>
            <a:r>
              <a:rPr lang="fi-FI" dirty="0"/>
              <a:t>Monesti lomake on strukturoitu siten, että vastaamisesta tiettyyn kysymykseen esimerkiksi ’</a:t>
            </a:r>
            <a:r>
              <a:rPr lang="fi-FI" i="1" dirty="0"/>
              <a:t>Ei’</a:t>
            </a:r>
            <a:r>
              <a:rPr lang="fi-FI" dirty="0"/>
              <a:t> seuraa että yksi tai useampi jatkokysymys sivuutetaan. Sen sijaan ’</a:t>
            </a:r>
            <a:r>
              <a:rPr lang="fi-FI" i="1" dirty="0"/>
              <a:t>Kyllä</a:t>
            </a:r>
            <a:r>
              <a:rPr lang="fi-FI" dirty="0"/>
              <a:t>’ -vastauksesta seuraa tarkentavia kysymyksiä. Tällaisen kaksiasteisen kysymystyypin ensimmäistä osaa kutsutaan myös </a:t>
            </a:r>
            <a:r>
              <a:rPr lang="fi-FI" b="1" i="1" u="sng" dirty="0"/>
              <a:t>seulontakysymykseksi</a:t>
            </a:r>
            <a:r>
              <a:rPr lang="fi-FI" b="1" u="sng" dirty="0"/>
              <a:t>.</a:t>
            </a:r>
            <a:r>
              <a:rPr lang="fi-FI" dirty="0"/>
              <a:t> Vaarana voi olla että jos vastaaja huomaa ’</a:t>
            </a:r>
            <a:r>
              <a:rPr lang="fi-FI" i="1" dirty="0"/>
              <a:t>Ei</a:t>
            </a:r>
            <a:r>
              <a:rPr lang="fi-FI" dirty="0"/>
              <a:t>’ -vastauksella pääsevänsä helpommalla, niin tämä vaihtoehto on liian yleinen. Tämä kysymystyyppi on silti järkevä, kysyttäessä vaikkapa koettua kunnallisen palvelun hyvyyttä. Aiheesta ei tulisi kysyä jollei ole palvelua käyttänyt. </a:t>
            </a:r>
          </a:p>
        </p:txBody>
      </p:sp>
    </p:spTree>
    <p:extLst>
      <p:ext uri="{BB962C8B-B14F-4D97-AF65-F5344CB8AC3E}">
        <p14:creationId xmlns:p14="http://schemas.microsoft.com/office/powerpoint/2010/main" val="3855371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21</a:t>
            </a:fld>
            <a:endParaRPr lang="fi-FI"/>
          </a:p>
        </p:txBody>
      </p:sp>
      <p:sp>
        <p:nvSpPr>
          <p:cNvPr id="4" name="TextBox 3"/>
          <p:cNvSpPr txBox="1"/>
          <p:nvPr/>
        </p:nvSpPr>
        <p:spPr>
          <a:xfrm>
            <a:off x="961069" y="836712"/>
            <a:ext cx="7776864" cy="3785652"/>
          </a:xfrm>
          <a:prstGeom prst="rect">
            <a:avLst/>
          </a:prstGeom>
          <a:noFill/>
        </p:spPr>
        <p:txBody>
          <a:bodyPr wrap="square" rtlCol="0">
            <a:spAutoFit/>
          </a:bodyPr>
          <a:lstStyle/>
          <a:p>
            <a:r>
              <a:rPr lang="fi-FI" sz="2000" dirty="0" smtClean="0"/>
              <a:t>Nettikyselyn hyvä puoli on siinä, että tulokset siis tulevat heti käyttöön, mutta se ei takaa että kaikki on siis oikein vastattu. Jos lomake on sellainen jota monet ohjelmistot päävaihtoehtona tarjoavat eli on vain </a:t>
            </a:r>
            <a:r>
              <a:rPr lang="fi-FI" sz="2000" u="sng" dirty="0" smtClean="0"/>
              <a:t>kategorioita</a:t>
            </a:r>
            <a:r>
              <a:rPr lang="fi-FI" sz="2000" dirty="0" smtClean="0"/>
              <a:t> joihin vastataan eikä näillä ole koodejakaan näkyvissä, niin kaikki saattaa sujua hyvin. Kun dataa sitten katsotaan, ohjelma on luonut kategorioille koodit. Kannattaa heti katsoa mitä ne ovat ja ymmärtää. Luulen että alkuperäinen teksti eli </a:t>
            </a:r>
            <a:r>
              <a:rPr lang="fi-FI" sz="2000" u="sng" dirty="0" smtClean="0"/>
              <a:t>metadata</a:t>
            </a:r>
            <a:r>
              <a:rPr lang="fi-FI" sz="2000" dirty="0" smtClean="0"/>
              <a:t> näkyy datassa mikä helpottaa. Näistä voi sitten tehdä uusia muuttujia esimerkiksi lineaarisella muunnoksella (ks. kirjani Asteikko- ja muunnosliite).</a:t>
            </a:r>
          </a:p>
          <a:p>
            <a:r>
              <a:rPr lang="fi-FI" sz="2000" dirty="0" smtClean="0"/>
              <a:t>Jos kysymyksen vastaus annetaan numeroarvona (</a:t>
            </a:r>
            <a:r>
              <a:rPr lang="fi-FI" sz="2000" u="sng" dirty="0" smtClean="0"/>
              <a:t>jatkuvana muuttujana</a:t>
            </a:r>
            <a:r>
              <a:rPr lang="fi-FI" sz="2000" dirty="0" smtClean="0"/>
              <a:t>), niin kannattaa ohjelmaan laittaa mukaan hyväksyttävät arvot (minimi- ja maksimi esim.) jolloin ei saada ainakaan mahdottomia vastauksia.</a:t>
            </a:r>
            <a:endParaRPr lang="fi-FI" sz="2000" dirty="0"/>
          </a:p>
        </p:txBody>
      </p:sp>
    </p:spTree>
    <p:extLst>
      <p:ext uri="{BB962C8B-B14F-4D97-AF65-F5344CB8AC3E}">
        <p14:creationId xmlns:p14="http://schemas.microsoft.com/office/powerpoint/2010/main" val="786519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22</a:t>
            </a:fld>
            <a:endParaRPr lang="fi-FI"/>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74024" cy="6295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7544" y="620688"/>
            <a:ext cx="4440639" cy="369332"/>
          </a:xfrm>
          <a:prstGeom prst="rect">
            <a:avLst/>
          </a:prstGeom>
          <a:noFill/>
        </p:spPr>
        <p:txBody>
          <a:bodyPr wrap="none" rtlCol="0">
            <a:spAutoFit/>
          </a:bodyPr>
          <a:lstStyle/>
          <a:p>
            <a:r>
              <a:rPr lang="fi-FI" b="1" dirty="0" smtClean="0">
                <a:solidFill>
                  <a:schemeClr val="accent1">
                    <a:lumMod val="50000"/>
                  </a:schemeClr>
                </a:solidFill>
              </a:rPr>
              <a:t>Esimerkki epäsymmetrisestä asteikosta (ESS)</a:t>
            </a:r>
            <a:endParaRPr lang="fi-FI" b="1" dirty="0">
              <a:solidFill>
                <a:schemeClr val="accent1">
                  <a:lumMod val="50000"/>
                </a:schemeClr>
              </a:solidFill>
            </a:endParaRPr>
          </a:p>
        </p:txBody>
      </p:sp>
    </p:spTree>
    <p:extLst>
      <p:ext uri="{BB962C8B-B14F-4D97-AF65-F5344CB8AC3E}">
        <p14:creationId xmlns:p14="http://schemas.microsoft.com/office/powerpoint/2010/main" val="22252833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23</a:t>
            </a:fld>
            <a:endParaRPr lang="fi-FI"/>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20688"/>
            <a:ext cx="7921791" cy="5753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9552" y="175929"/>
            <a:ext cx="4278607" cy="369332"/>
          </a:xfrm>
          <a:prstGeom prst="rect">
            <a:avLst/>
          </a:prstGeom>
          <a:noFill/>
        </p:spPr>
        <p:txBody>
          <a:bodyPr wrap="none" rtlCol="0">
            <a:spAutoFit/>
          </a:bodyPr>
          <a:lstStyle/>
          <a:p>
            <a:r>
              <a:rPr lang="fi-FI" dirty="0" smtClean="0"/>
              <a:t>Loppuosa 21 kysymyksestä (</a:t>
            </a:r>
            <a:r>
              <a:rPr lang="fi-FI" dirty="0" err="1" smtClean="0"/>
              <a:t>Shalom-Swartz</a:t>
            </a:r>
            <a:r>
              <a:rPr lang="fi-FI" dirty="0" smtClean="0"/>
              <a:t>)</a:t>
            </a:r>
            <a:endParaRPr lang="fi-FI" dirty="0"/>
          </a:p>
        </p:txBody>
      </p:sp>
    </p:spTree>
    <p:extLst>
      <p:ext uri="{BB962C8B-B14F-4D97-AF65-F5344CB8AC3E}">
        <p14:creationId xmlns:p14="http://schemas.microsoft.com/office/powerpoint/2010/main" val="32984456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24</a:t>
            </a:fld>
            <a:endParaRPr lang="fi-FI"/>
          </a:p>
        </p:txBody>
      </p:sp>
      <p:sp>
        <p:nvSpPr>
          <p:cNvPr id="4" name="Rectangle 3"/>
          <p:cNvSpPr/>
          <p:nvPr/>
        </p:nvSpPr>
        <p:spPr>
          <a:xfrm>
            <a:off x="971600" y="692696"/>
            <a:ext cx="6264696" cy="4801314"/>
          </a:xfrm>
          <a:prstGeom prst="rect">
            <a:avLst/>
          </a:prstGeom>
        </p:spPr>
        <p:txBody>
          <a:bodyPr wrap="square">
            <a:spAutoFit/>
          </a:bodyPr>
          <a:lstStyle/>
          <a:p>
            <a:r>
              <a:rPr lang="fi-FI" b="1" dirty="0"/>
              <a:t>Esitutkimus tarpeen uusissa ja uusia piirteitä sisältävissä </a:t>
            </a:r>
            <a:r>
              <a:rPr lang="fi-FI" b="1" dirty="0" err="1"/>
              <a:t>surveyssä</a:t>
            </a:r>
            <a:endParaRPr lang="fi-FI" dirty="0"/>
          </a:p>
          <a:p>
            <a:r>
              <a:rPr lang="fi-FI" dirty="0"/>
              <a:t> </a:t>
            </a:r>
          </a:p>
          <a:p>
            <a:r>
              <a:rPr lang="fi-FI" dirty="0"/>
              <a:t>Säännöllisesti samanlaisena toistettavassa </a:t>
            </a:r>
            <a:r>
              <a:rPr lang="fi-FI" dirty="0" err="1"/>
              <a:t>surveyssä</a:t>
            </a:r>
            <a:r>
              <a:rPr lang="fi-FI" dirty="0"/>
              <a:t> kukin kierros on samalla testi. Hyvien onnistumisten eteen tehdään kaikki voitava seuraavalla kierroksella, mutta epäonnistumisista otetaan oppia ja laatua yritetään parantaa. Tuottavuutta paremmin menetelmin ja tietotekniikoin yritetään aina parantaa. </a:t>
            </a:r>
          </a:p>
          <a:p>
            <a:r>
              <a:rPr lang="fi-FI" dirty="0"/>
              <a:t> </a:t>
            </a:r>
          </a:p>
          <a:p>
            <a:r>
              <a:rPr lang="fi-FI" dirty="0"/>
              <a:t>Luonnettaan muuttavat </a:t>
            </a:r>
            <a:r>
              <a:rPr lang="fi-FI" dirty="0" err="1"/>
              <a:t>surveyt</a:t>
            </a:r>
            <a:r>
              <a:rPr lang="fi-FI" dirty="0"/>
              <a:t> ja erityisesti aivan uudet </a:t>
            </a:r>
            <a:r>
              <a:rPr lang="fi-FI" dirty="0" err="1"/>
              <a:t>surveyt</a:t>
            </a:r>
            <a:r>
              <a:rPr lang="fi-FI" dirty="0"/>
              <a:t> vaativat aidon erillisen testikierroksen, mielellään useamman. Vaikka lomake olisi asiantuntijaryhmässä kuinka hyvin testattu, ei ole takeita että se toimii kentällä. Vastaavasti hankkeen eri toiminnot vaativat ’koneiston rasvaamista.’ Tarvitaan ns. esitutkimusta tai pilottitutkimusta. Tämän toteuttamisessa on tarkkaan harkittava kuinka laaja se olisi hyvä toteuttaa. Esitän </a:t>
            </a:r>
            <a:r>
              <a:rPr lang="fi-FI" b="1" dirty="0"/>
              <a:t>kaksi vaihtoehtoista strategiaa</a:t>
            </a:r>
            <a:r>
              <a:rPr lang="fi-FI" dirty="0"/>
              <a:t>:</a:t>
            </a:r>
          </a:p>
        </p:txBody>
      </p:sp>
    </p:spTree>
    <p:extLst>
      <p:ext uri="{BB962C8B-B14F-4D97-AF65-F5344CB8AC3E}">
        <p14:creationId xmlns:p14="http://schemas.microsoft.com/office/powerpoint/2010/main" val="42711786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25</a:t>
            </a:fld>
            <a:endParaRPr lang="fi-FI"/>
          </a:p>
        </p:txBody>
      </p:sp>
      <p:sp>
        <p:nvSpPr>
          <p:cNvPr id="4" name="Rectangle 3"/>
          <p:cNvSpPr/>
          <p:nvPr/>
        </p:nvSpPr>
        <p:spPr>
          <a:xfrm>
            <a:off x="1403648" y="889844"/>
            <a:ext cx="5904656" cy="4247317"/>
          </a:xfrm>
          <a:prstGeom prst="rect">
            <a:avLst/>
          </a:prstGeom>
        </p:spPr>
        <p:txBody>
          <a:bodyPr wrap="square">
            <a:spAutoFit/>
          </a:bodyPr>
          <a:lstStyle/>
          <a:p>
            <a:r>
              <a:rPr lang="fi-FI" dirty="0"/>
              <a:t>(i) Jos kysymys on vain muutamien kysymysten testaamisesta tunnetussa </a:t>
            </a:r>
            <a:r>
              <a:rPr lang="fi-FI" dirty="0" err="1"/>
              <a:t>survey-ympäristössä</a:t>
            </a:r>
            <a:r>
              <a:rPr lang="fi-FI" dirty="0"/>
              <a:t>, pilotissa ei tarvitse keskittyä koko prosessiin vaan vain näiden kysymysten toimivuuteen sekä validiteetin että reliabiliteetin kannalta. </a:t>
            </a:r>
          </a:p>
          <a:p>
            <a:r>
              <a:rPr lang="fi-FI" dirty="0"/>
              <a:t> </a:t>
            </a:r>
          </a:p>
          <a:p>
            <a:r>
              <a:rPr lang="fi-FI" dirty="0"/>
              <a:t>(ii) Jos on kyseessä selkeästi uudenlainen </a:t>
            </a:r>
            <a:r>
              <a:rPr lang="fi-FI" dirty="0" err="1"/>
              <a:t>survey</a:t>
            </a:r>
            <a:r>
              <a:rPr lang="fi-FI" dirty="0"/>
              <a:t> lomakkeen näkökulmasta, on hyödyllistä testata koko prosessia samassa yhteydessä. </a:t>
            </a:r>
          </a:p>
          <a:p>
            <a:r>
              <a:rPr lang="fi-FI" dirty="0"/>
              <a:t> </a:t>
            </a:r>
          </a:p>
          <a:p>
            <a:r>
              <a:rPr lang="fi-FI" dirty="0"/>
              <a:t>Otannan kannalta vaihtoehdossa (i) toimisin niin, että otos on suhteellisen pieni mutta siinä etsittäisiin mahdollisimman erilaisia vastaajaryhmiä. Tuloksista ei yritettäisi vetää johtopäätöksiä mihinkään tavoiteperusjoukkoon vaan tutkittaisiin miten kysymykset toimivat.  </a:t>
            </a:r>
            <a:endParaRPr lang="fi-FI" dirty="0" smtClean="0"/>
          </a:p>
          <a:p>
            <a:r>
              <a:rPr lang="fi-FI" dirty="0" smtClean="0"/>
              <a:t>Teillä ei liene tuota toista vaihtoehtoa?</a:t>
            </a:r>
            <a:endParaRPr lang="fi-FI" dirty="0"/>
          </a:p>
        </p:txBody>
      </p:sp>
    </p:spTree>
    <p:extLst>
      <p:ext uri="{BB962C8B-B14F-4D97-AF65-F5344CB8AC3E}">
        <p14:creationId xmlns:p14="http://schemas.microsoft.com/office/powerpoint/2010/main" val="30483531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26</a:t>
            </a:fld>
            <a:endParaRPr lang="fi-FI"/>
          </a:p>
        </p:txBody>
      </p:sp>
      <p:sp>
        <p:nvSpPr>
          <p:cNvPr id="4" name="TextBox 3"/>
          <p:cNvSpPr txBox="1"/>
          <p:nvPr/>
        </p:nvSpPr>
        <p:spPr>
          <a:xfrm>
            <a:off x="625860" y="41857"/>
            <a:ext cx="7704856" cy="3046988"/>
          </a:xfrm>
          <a:prstGeom prst="rect">
            <a:avLst/>
          </a:prstGeom>
          <a:noFill/>
        </p:spPr>
        <p:txBody>
          <a:bodyPr wrap="square" rtlCol="0">
            <a:spAutoFit/>
          </a:bodyPr>
          <a:lstStyle/>
          <a:p>
            <a:r>
              <a:rPr lang="fi-FI" sz="2400" b="1" dirty="0" smtClean="0"/>
              <a:t>Tämä strategia voi toimia jos halutaan kysellä hyvin paljon ja pelätään ettei vastaaja jaksa kunnolla vastata kaikkiin.</a:t>
            </a:r>
          </a:p>
          <a:p>
            <a:r>
              <a:rPr lang="en-CA" sz="2400" b="1" dirty="0" smtClean="0"/>
              <a:t>Rotating </a:t>
            </a:r>
            <a:r>
              <a:rPr lang="en-CA" sz="2400" b="1" dirty="0" smtClean="0"/>
              <a:t>questionnaire </a:t>
            </a:r>
          </a:p>
          <a:p>
            <a:r>
              <a:rPr lang="en-CA" sz="2000" dirty="0" smtClean="0"/>
              <a:t>A solution to response burden and </a:t>
            </a:r>
            <a:r>
              <a:rPr lang="en-CA" sz="2000" dirty="0" err="1" smtClean="0"/>
              <a:t>satisfycing</a:t>
            </a:r>
            <a:r>
              <a:rPr lang="en-CA" sz="2000" dirty="0" smtClean="0"/>
              <a:t> could be a rotating questionnaire in the case the questionnaire seems to be too long and there is danger for increasing measurement errors. The below scheme illustrates this strategy. Here the whole questionnaire has been divided into three sub-questionnaires, A, B and C. Basic background questions are included in all subs.</a:t>
            </a:r>
            <a:endParaRPr lang="en-CA" sz="2400" b="1" dirty="0"/>
          </a:p>
        </p:txBody>
      </p:sp>
      <p:sp>
        <p:nvSpPr>
          <p:cNvPr id="5" name="Rectangle 4"/>
          <p:cNvSpPr/>
          <p:nvPr/>
        </p:nvSpPr>
        <p:spPr>
          <a:xfrm>
            <a:off x="1691680" y="3068960"/>
            <a:ext cx="914400" cy="9144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i-FI" dirty="0" smtClean="0"/>
              <a:t>A</a:t>
            </a:r>
            <a:endParaRPr lang="fi-FI" dirty="0"/>
          </a:p>
        </p:txBody>
      </p:sp>
      <p:sp>
        <p:nvSpPr>
          <p:cNvPr id="6" name="Rectangle 5"/>
          <p:cNvSpPr/>
          <p:nvPr/>
        </p:nvSpPr>
        <p:spPr>
          <a:xfrm>
            <a:off x="1691680" y="4005064"/>
            <a:ext cx="914400" cy="9144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i-FI" dirty="0" smtClean="0"/>
              <a:t>B</a:t>
            </a:r>
            <a:endParaRPr lang="fi-FI" dirty="0"/>
          </a:p>
        </p:txBody>
      </p:sp>
      <p:sp>
        <p:nvSpPr>
          <p:cNvPr id="7" name="Rectangle 6"/>
          <p:cNvSpPr/>
          <p:nvPr/>
        </p:nvSpPr>
        <p:spPr>
          <a:xfrm>
            <a:off x="2627784" y="4005064"/>
            <a:ext cx="914400" cy="9144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i-FI" dirty="0" smtClean="0"/>
              <a:t>B</a:t>
            </a:r>
            <a:endParaRPr lang="fi-FI" dirty="0"/>
          </a:p>
        </p:txBody>
      </p:sp>
      <p:sp>
        <p:nvSpPr>
          <p:cNvPr id="8" name="Rectangle 7"/>
          <p:cNvSpPr/>
          <p:nvPr/>
        </p:nvSpPr>
        <p:spPr>
          <a:xfrm>
            <a:off x="3563888" y="4941168"/>
            <a:ext cx="914400" cy="9144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i-FI" dirty="0" smtClean="0"/>
              <a:t>C</a:t>
            </a:r>
            <a:endParaRPr lang="fi-FI" dirty="0"/>
          </a:p>
        </p:txBody>
      </p:sp>
      <p:sp>
        <p:nvSpPr>
          <p:cNvPr id="9" name="Rectangle 8"/>
          <p:cNvSpPr/>
          <p:nvPr/>
        </p:nvSpPr>
        <p:spPr>
          <a:xfrm>
            <a:off x="3563888" y="3068960"/>
            <a:ext cx="914400" cy="9144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i-FI" dirty="0" smtClean="0"/>
              <a:t>A</a:t>
            </a:r>
            <a:endParaRPr lang="fi-FI" dirty="0"/>
          </a:p>
        </p:txBody>
      </p:sp>
      <p:sp>
        <p:nvSpPr>
          <p:cNvPr id="10" name="Rectangle 9"/>
          <p:cNvSpPr/>
          <p:nvPr/>
        </p:nvSpPr>
        <p:spPr>
          <a:xfrm>
            <a:off x="2627784" y="4941168"/>
            <a:ext cx="914400" cy="9144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i-FI" dirty="0" smtClean="0"/>
              <a:t>C</a:t>
            </a:r>
            <a:endParaRPr lang="fi-FI" dirty="0"/>
          </a:p>
        </p:txBody>
      </p:sp>
      <p:sp>
        <p:nvSpPr>
          <p:cNvPr id="11" name="TextBox 10"/>
          <p:cNvSpPr txBox="1"/>
          <p:nvPr/>
        </p:nvSpPr>
        <p:spPr>
          <a:xfrm rot="16200000">
            <a:off x="-126907" y="4239475"/>
            <a:ext cx="2699329" cy="646331"/>
          </a:xfrm>
          <a:prstGeom prst="rect">
            <a:avLst/>
          </a:prstGeom>
          <a:noFill/>
        </p:spPr>
        <p:txBody>
          <a:bodyPr wrap="none" rtlCol="0">
            <a:spAutoFit/>
          </a:bodyPr>
          <a:lstStyle/>
          <a:p>
            <a:r>
              <a:rPr lang="en-CA" dirty="0" smtClean="0"/>
              <a:t>Sample divided at random </a:t>
            </a:r>
          </a:p>
          <a:p>
            <a:r>
              <a:rPr lang="en-CA" dirty="0" smtClean="0"/>
              <a:t>into three groups</a:t>
            </a:r>
            <a:endParaRPr lang="en-CA" dirty="0"/>
          </a:p>
        </p:txBody>
      </p:sp>
      <p:sp>
        <p:nvSpPr>
          <p:cNvPr id="12" name="TextBox 11"/>
          <p:cNvSpPr txBox="1"/>
          <p:nvPr/>
        </p:nvSpPr>
        <p:spPr>
          <a:xfrm>
            <a:off x="5364088" y="2780928"/>
            <a:ext cx="3384376" cy="3477875"/>
          </a:xfrm>
          <a:prstGeom prst="rect">
            <a:avLst/>
          </a:prstGeom>
          <a:noFill/>
        </p:spPr>
        <p:txBody>
          <a:bodyPr wrap="square" rtlCol="0">
            <a:spAutoFit/>
          </a:bodyPr>
          <a:lstStyle/>
          <a:p>
            <a:r>
              <a:rPr lang="en-CA" sz="2000" dirty="0" smtClean="0"/>
              <a:t>This strategy gives opportunity to obtain good results also concerning association between all sub-questionnaires. </a:t>
            </a:r>
          </a:p>
          <a:p>
            <a:r>
              <a:rPr lang="en-CA" sz="2000" dirty="0" smtClean="0"/>
              <a:t>Very little exploited. </a:t>
            </a:r>
            <a:r>
              <a:rPr lang="en-CA" sz="2000" b="1" dirty="0" smtClean="0">
                <a:solidFill>
                  <a:schemeClr val="accent2">
                    <a:lumMod val="50000"/>
                  </a:schemeClr>
                </a:solidFill>
              </a:rPr>
              <a:t>WHY NOT?</a:t>
            </a:r>
          </a:p>
          <a:p>
            <a:r>
              <a:rPr lang="en-CA" sz="2000" dirty="0" smtClean="0"/>
              <a:t>The ESS questionnaire piloting uses a partially similar strategy. In the end I give examples of this piloting.</a:t>
            </a:r>
            <a:endParaRPr lang="en-CA"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242613E5-A2DE-47A5-BD5B-2212E5DFE3FE}" type="slidenum">
              <a:rPr lang="fi-FI" smtClean="0"/>
              <a:pPr/>
              <a:t>27</a:t>
            </a:fld>
            <a:endParaRPr lang="fi-FI"/>
          </a:p>
        </p:txBody>
      </p:sp>
      <p:sp>
        <p:nvSpPr>
          <p:cNvPr id="4" name="TextBox 3"/>
          <p:cNvSpPr txBox="1"/>
          <p:nvPr/>
        </p:nvSpPr>
        <p:spPr>
          <a:xfrm>
            <a:off x="611560" y="476672"/>
            <a:ext cx="8064896" cy="6124754"/>
          </a:xfrm>
          <a:prstGeom prst="rect">
            <a:avLst/>
          </a:prstGeom>
          <a:noFill/>
        </p:spPr>
        <p:txBody>
          <a:bodyPr wrap="square" rtlCol="0">
            <a:spAutoFit/>
          </a:bodyPr>
          <a:lstStyle/>
          <a:p>
            <a:r>
              <a:rPr lang="en-CA" sz="2400" b="1" dirty="0" smtClean="0"/>
              <a:t>Example of the different scales</a:t>
            </a:r>
          </a:p>
          <a:p>
            <a:r>
              <a:rPr lang="en-CA" sz="2400" dirty="0" smtClean="0"/>
              <a:t>ESS test questionnaire. </a:t>
            </a:r>
          </a:p>
          <a:p>
            <a:endParaRPr lang="en-CA" sz="2400" dirty="0" smtClean="0"/>
          </a:p>
          <a:p>
            <a:r>
              <a:rPr lang="en-CA" sz="2000" dirty="0" smtClean="0"/>
              <a:t>Question in all the three questionnaires: “</a:t>
            </a:r>
            <a:r>
              <a:rPr lang="en-GB" sz="2000" i="1" dirty="0" smtClean="0">
                <a:solidFill>
                  <a:schemeClr val="accent2">
                    <a:lumMod val="50000"/>
                  </a:schemeClr>
                </a:solidFill>
              </a:rPr>
              <a:t>Generally speaking, would you say that most people can be trusted, or that you can’t be too careful in dealing with people</a:t>
            </a:r>
            <a:r>
              <a:rPr lang="en-GB" sz="2000" dirty="0" smtClean="0"/>
              <a:t>?</a:t>
            </a:r>
            <a:r>
              <a:rPr lang="en-CA" sz="2000" dirty="0" smtClean="0"/>
              <a:t>” </a:t>
            </a:r>
          </a:p>
          <a:p>
            <a:r>
              <a:rPr lang="en-CA" sz="2000" dirty="0" smtClean="0"/>
              <a:t>But there are three scales as </a:t>
            </a:r>
            <a:r>
              <a:rPr lang="en-NZ" sz="2000" dirty="0" smtClean="0"/>
              <a:t>follows:</a:t>
            </a:r>
          </a:p>
          <a:p>
            <a:pPr>
              <a:buFontTx/>
              <a:buChar char="-"/>
            </a:pPr>
            <a:r>
              <a:rPr lang="en-NZ" sz="2000" dirty="0" smtClean="0"/>
              <a:t>Core questionnaire with </a:t>
            </a:r>
            <a:r>
              <a:rPr lang="en-NZ" sz="2000" b="1" dirty="0" smtClean="0"/>
              <a:t>11</a:t>
            </a:r>
            <a:r>
              <a:rPr lang="en-NZ" sz="2000" dirty="0" smtClean="0"/>
              <a:t> alternatives (without no answers): </a:t>
            </a:r>
          </a:p>
          <a:p>
            <a:r>
              <a:rPr lang="en-NZ" sz="2000" dirty="0" smtClean="0"/>
              <a:t>0 = You can’t be too careful, 10= Most people can be trusted. </a:t>
            </a:r>
          </a:p>
          <a:p>
            <a:pPr>
              <a:buFontTx/>
              <a:buChar char="-"/>
            </a:pPr>
            <a:r>
              <a:rPr lang="en-NZ" sz="2000" dirty="0" smtClean="0"/>
              <a:t>First pilot questionnaire with </a:t>
            </a:r>
            <a:r>
              <a:rPr lang="en-NZ" sz="2000" b="1" dirty="0" smtClean="0"/>
              <a:t>6</a:t>
            </a:r>
            <a:r>
              <a:rPr lang="en-NZ" sz="2000" dirty="0" smtClean="0"/>
              <a:t> alternatives: </a:t>
            </a:r>
          </a:p>
          <a:p>
            <a:r>
              <a:rPr lang="en-NZ" sz="2000" dirty="0" smtClean="0"/>
              <a:t>0 = You can’t be too careful, 5= Most people can be trusted. </a:t>
            </a:r>
          </a:p>
          <a:p>
            <a:pPr>
              <a:buFontTx/>
              <a:buChar char="-"/>
            </a:pPr>
            <a:r>
              <a:rPr lang="en-NZ" sz="2000" dirty="0" smtClean="0"/>
              <a:t>Second pilot questionnaire with </a:t>
            </a:r>
            <a:r>
              <a:rPr lang="en-NZ" sz="2000" b="1" dirty="0" smtClean="0"/>
              <a:t>two</a:t>
            </a:r>
            <a:r>
              <a:rPr lang="en-NZ" sz="2000" dirty="0" smtClean="0"/>
              <a:t> alternatives: </a:t>
            </a:r>
          </a:p>
          <a:p>
            <a:r>
              <a:rPr lang="en-NZ" sz="2000" dirty="0" smtClean="0"/>
              <a:t>1 = </a:t>
            </a:r>
            <a:r>
              <a:rPr lang="en-GB" sz="2000" dirty="0" smtClean="0"/>
              <a:t>You can’t be too careful, 2 = Most people can be trusted.</a:t>
            </a:r>
          </a:p>
          <a:p>
            <a:endParaRPr lang="en-GB" sz="2000" dirty="0" smtClean="0"/>
          </a:p>
          <a:p>
            <a:r>
              <a:rPr lang="en-GB" sz="2000" dirty="0" smtClean="0"/>
              <a:t>Although the samples are not exactly as accurate, we can quite well compare these three alternatives. On the final page all three questions have been linearly transformed to the same scale so that: </a:t>
            </a:r>
          </a:p>
          <a:p>
            <a:r>
              <a:rPr lang="en-NZ" sz="2000" dirty="0" smtClean="0">
                <a:solidFill>
                  <a:schemeClr val="accent5">
                    <a:lumMod val="50000"/>
                  </a:schemeClr>
                </a:solidFill>
              </a:rPr>
              <a:t>0 = You can’t be too careful, 100= Most people can be trusted. </a:t>
            </a:r>
          </a:p>
          <a:p>
            <a:r>
              <a:rPr lang="en-NZ" sz="2000" dirty="0" smtClean="0"/>
              <a:t>Interpret the results.</a:t>
            </a:r>
            <a:r>
              <a:rPr lang="en-GB" sz="2000" dirty="0" smtClean="0"/>
              <a:t> </a:t>
            </a:r>
            <a:endParaRPr lang="en-NZ"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242613E5-A2DE-47A5-BD5B-2212E5DFE3FE}" type="slidenum">
              <a:rPr lang="fi-FI" smtClean="0"/>
              <a:pPr/>
              <a:t>28</a:t>
            </a:fld>
            <a:endParaRPr lang="fi-FI"/>
          </a:p>
        </p:txBody>
      </p:sp>
      <p:sp>
        <p:nvSpPr>
          <p:cNvPr id="5" name="TextBox 4"/>
          <p:cNvSpPr txBox="1"/>
          <p:nvPr/>
        </p:nvSpPr>
        <p:spPr>
          <a:xfrm>
            <a:off x="683568" y="260648"/>
            <a:ext cx="8064896" cy="1477328"/>
          </a:xfrm>
          <a:prstGeom prst="rect">
            <a:avLst/>
          </a:prstGeom>
          <a:noFill/>
        </p:spPr>
        <p:txBody>
          <a:bodyPr wrap="square" rtlCol="0">
            <a:spAutoFit/>
          </a:bodyPr>
          <a:lstStyle/>
          <a:p>
            <a:r>
              <a:rPr lang="en-CA" sz="2400" b="1" dirty="0" smtClean="0"/>
              <a:t>Trust other people in the country</a:t>
            </a:r>
          </a:p>
          <a:p>
            <a:r>
              <a:rPr lang="en-CA" sz="2200" dirty="0" smtClean="0"/>
              <a:t>Three different scaling for one question. The countries sorted by the scaling with the maximum categories, that is, 11 categories = Trust 11. Respectively 6 categories (Trust 6) and two categories (Trust 2).  </a:t>
            </a:r>
            <a:endParaRPr lang="en-CA" sz="2200" b="1" dirty="0"/>
          </a:p>
        </p:txBody>
      </p:sp>
      <p:graphicFrame>
        <p:nvGraphicFramePr>
          <p:cNvPr id="7" name="Chart 6"/>
          <p:cNvGraphicFramePr/>
          <p:nvPr/>
        </p:nvGraphicFramePr>
        <p:xfrm>
          <a:off x="539552" y="1844824"/>
          <a:ext cx="8048625" cy="432435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79512" y="6165304"/>
            <a:ext cx="3067250" cy="307777"/>
          </a:xfrm>
          <a:prstGeom prst="rect">
            <a:avLst/>
          </a:prstGeom>
          <a:noFill/>
        </p:spPr>
        <p:txBody>
          <a:bodyPr wrap="none" rtlCol="0">
            <a:spAutoFit/>
          </a:bodyPr>
          <a:lstStyle/>
          <a:p>
            <a:r>
              <a:rPr lang="en-CA" sz="1400" dirty="0" smtClean="0"/>
              <a:t>Hungary did not participate in the pilot </a:t>
            </a:r>
            <a:endParaRPr lang="en-CA" sz="1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29</a:t>
            </a:fld>
            <a:endParaRPr lang="fi-FI"/>
          </a:p>
        </p:txBody>
      </p:sp>
      <p:sp>
        <p:nvSpPr>
          <p:cNvPr id="4" name="TextBox 3"/>
          <p:cNvSpPr txBox="1"/>
          <p:nvPr/>
        </p:nvSpPr>
        <p:spPr>
          <a:xfrm>
            <a:off x="539552" y="404664"/>
            <a:ext cx="7632848" cy="6063198"/>
          </a:xfrm>
          <a:prstGeom prst="rect">
            <a:avLst/>
          </a:prstGeom>
          <a:noFill/>
        </p:spPr>
        <p:txBody>
          <a:bodyPr wrap="square" rtlCol="0">
            <a:spAutoFit/>
          </a:bodyPr>
          <a:lstStyle/>
          <a:p>
            <a:r>
              <a:rPr lang="en-CA" sz="2400" b="1" dirty="0" smtClean="0"/>
              <a:t>Good to remember </a:t>
            </a:r>
            <a:r>
              <a:rPr lang="en-CA" sz="2000" dirty="0" smtClean="0"/>
              <a:t>that there are good validated patterns for several fields like Shalom Schwarz human values in the ESS. His pattern consists of 21 questions such as </a:t>
            </a:r>
          </a:p>
          <a:p>
            <a:endParaRPr lang="en-CA" sz="2000" dirty="0" smtClean="0"/>
          </a:p>
          <a:p>
            <a:pPr>
              <a:buFont typeface="Arial" charset="0"/>
              <a:buChar char="•"/>
            </a:pPr>
            <a:r>
              <a:rPr lang="en-GB" sz="1600" dirty="0" smtClean="0"/>
              <a:t>Thinking up new ideas and being creative is important to him. He likes to do things in his own original way.</a:t>
            </a:r>
          </a:p>
          <a:p>
            <a:pPr>
              <a:buFont typeface="Arial" charset="0"/>
              <a:buChar char="•"/>
            </a:pPr>
            <a:r>
              <a:rPr lang="en-GB" sz="1600" dirty="0" smtClean="0"/>
              <a:t> It is important to him to be rich. He wants to have a lot of money and expensive </a:t>
            </a:r>
            <a:r>
              <a:rPr lang="fi-FI" sz="1600" dirty="0" err="1" smtClean="0"/>
              <a:t>things</a:t>
            </a:r>
            <a:r>
              <a:rPr lang="fi-FI" sz="1600" dirty="0" smtClean="0"/>
              <a:t>.</a:t>
            </a:r>
          </a:p>
          <a:p>
            <a:pPr>
              <a:buFont typeface="Arial" charset="0"/>
              <a:buChar char="•"/>
            </a:pPr>
            <a:r>
              <a:rPr lang="fi-FI" sz="1600" dirty="0" smtClean="0"/>
              <a:t> </a:t>
            </a:r>
            <a:r>
              <a:rPr lang="en-GB" sz="1600" dirty="0" smtClean="0"/>
              <a:t>He thinks it is important that every person in the world should be treated equally. He believes everyone should have equal </a:t>
            </a:r>
            <a:r>
              <a:rPr lang="fi-FI" sz="1600" dirty="0" err="1" smtClean="0"/>
              <a:t>opportunities</a:t>
            </a:r>
            <a:r>
              <a:rPr lang="fi-FI" sz="1600" dirty="0" smtClean="0"/>
              <a:t> in life. </a:t>
            </a:r>
          </a:p>
          <a:p>
            <a:pPr>
              <a:buFont typeface="Arial" charset="0"/>
              <a:buChar char="•"/>
            </a:pPr>
            <a:r>
              <a:rPr lang="fi-FI" sz="1600" dirty="0" smtClean="0"/>
              <a:t> </a:t>
            </a:r>
            <a:r>
              <a:rPr lang="en-GB" sz="1600" dirty="0" smtClean="0"/>
              <a:t>It's important to him to show his abilities. He wants people to admire what he </a:t>
            </a:r>
            <a:r>
              <a:rPr lang="fi-FI" sz="1600" dirty="0" err="1" smtClean="0"/>
              <a:t>does</a:t>
            </a:r>
            <a:r>
              <a:rPr lang="fi-FI" sz="1600" dirty="0" smtClean="0"/>
              <a:t>.</a:t>
            </a:r>
          </a:p>
          <a:p>
            <a:pPr>
              <a:buFont typeface="Arial" charset="0"/>
              <a:buChar char="•"/>
            </a:pPr>
            <a:r>
              <a:rPr lang="fi-FI" sz="1600" dirty="0" smtClean="0"/>
              <a:t> </a:t>
            </a:r>
            <a:r>
              <a:rPr lang="en-GB" sz="1600" dirty="0" smtClean="0"/>
              <a:t>It is important to him to live in secure surroundings. He avoids anything that </a:t>
            </a:r>
            <a:r>
              <a:rPr lang="fi-FI" sz="1600" dirty="0" err="1" smtClean="0"/>
              <a:t>might</a:t>
            </a:r>
            <a:r>
              <a:rPr lang="fi-FI" sz="1600" dirty="0" smtClean="0"/>
              <a:t> </a:t>
            </a:r>
            <a:r>
              <a:rPr lang="fi-FI" sz="1600" dirty="0" err="1" smtClean="0"/>
              <a:t>endanger</a:t>
            </a:r>
            <a:r>
              <a:rPr lang="fi-FI" sz="1600" dirty="0" smtClean="0"/>
              <a:t> </a:t>
            </a:r>
            <a:r>
              <a:rPr lang="fi-FI" sz="1600" dirty="0" err="1" smtClean="0"/>
              <a:t>his</a:t>
            </a:r>
            <a:r>
              <a:rPr lang="fi-FI" sz="1600" dirty="0" smtClean="0"/>
              <a:t> </a:t>
            </a:r>
            <a:r>
              <a:rPr lang="fi-FI" sz="1600" dirty="0" err="1" smtClean="0"/>
              <a:t>safety</a:t>
            </a:r>
            <a:r>
              <a:rPr lang="fi-FI" sz="1600" dirty="0" smtClean="0"/>
              <a:t>.</a:t>
            </a:r>
          </a:p>
          <a:p>
            <a:pPr>
              <a:buFont typeface="Arial" charset="0"/>
              <a:buChar char="•"/>
            </a:pPr>
            <a:endParaRPr lang="fi-FI" sz="1600" dirty="0" smtClean="0"/>
          </a:p>
          <a:p>
            <a:r>
              <a:rPr lang="en-CA" sz="2000" dirty="0" smtClean="0"/>
              <a:t>When analysing this pattern with exploratory factor analysis, I have obtained four factors with following short variable labels: </a:t>
            </a:r>
            <a:r>
              <a:rPr lang="en-CA" sz="2000" b="1" dirty="0" smtClean="0"/>
              <a:t>Tradition</a:t>
            </a:r>
            <a:r>
              <a:rPr lang="en-CA" sz="2000" dirty="0" smtClean="0"/>
              <a:t>, </a:t>
            </a:r>
            <a:r>
              <a:rPr lang="en-CA" sz="2000" b="1" dirty="0" smtClean="0"/>
              <a:t>Equality</a:t>
            </a:r>
            <a:r>
              <a:rPr lang="en-CA" sz="2000" dirty="0" smtClean="0"/>
              <a:t>, </a:t>
            </a:r>
            <a:r>
              <a:rPr lang="en-CA" sz="2000" b="1" dirty="0" smtClean="0"/>
              <a:t>Enjoy</a:t>
            </a:r>
            <a:r>
              <a:rPr lang="en-CA" sz="2000" dirty="0" smtClean="0"/>
              <a:t> and </a:t>
            </a:r>
            <a:r>
              <a:rPr lang="en-CA" sz="2000" b="1" dirty="0" smtClean="0"/>
              <a:t>Success</a:t>
            </a:r>
            <a:r>
              <a:rPr lang="en-CA" sz="2000" dirty="0" smtClean="0"/>
              <a:t>. The next page gives a cross-classification of the two first factors, averages by country.</a:t>
            </a:r>
          </a:p>
          <a:p>
            <a:endParaRPr lang="en-CA" sz="2000" dirty="0" smtClean="0"/>
          </a:p>
          <a:p>
            <a:r>
              <a:rPr lang="en-CA" sz="2000" dirty="0" smtClean="0"/>
              <a:t>It is often very rational to use validated patterns, not trying to create a new pattern that needs much work and good validation. Of course, in the best case, you will be famous after several years, known as ....</a:t>
            </a:r>
            <a:endParaRPr lang="en-CA" sz="1600" dirty="0"/>
          </a:p>
        </p:txBody>
      </p:sp>
    </p:spTree>
    <p:extLst>
      <p:ext uri="{BB962C8B-B14F-4D97-AF65-F5344CB8AC3E}">
        <p14:creationId xmlns:p14="http://schemas.microsoft.com/office/powerpoint/2010/main" val="89764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3</a:t>
            </a:fld>
            <a:endParaRPr lang="fi-FI"/>
          </a:p>
        </p:txBody>
      </p:sp>
      <p:sp>
        <p:nvSpPr>
          <p:cNvPr id="4" name="TextBox 3"/>
          <p:cNvSpPr txBox="1"/>
          <p:nvPr/>
        </p:nvSpPr>
        <p:spPr>
          <a:xfrm>
            <a:off x="952600" y="404664"/>
            <a:ext cx="7200800" cy="6001643"/>
          </a:xfrm>
          <a:prstGeom prst="rect">
            <a:avLst/>
          </a:prstGeom>
          <a:noFill/>
        </p:spPr>
        <p:txBody>
          <a:bodyPr wrap="square" rtlCol="0">
            <a:spAutoFit/>
          </a:bodyPr>
          <a:lstStyle/>
          <a:p>
            <a:r>
              <a:rPr lang="fi-FI" sz="2400" b="1" dirty="0" smtClean="0"/>
              <a:t>Lisäkohtia</a:t>
            </a:r>
          </a:p>
          <a:p>
            <a:r>
              <a:rPr lang="fi-FI" sz="2000" dirty="0" smtClean="0"/>
              <a:t>Mittaaminen </a:t>
            </a:r>
            <a:r>
              <a:rPr lang="fi-FI" sz="2000" dirty="0" smtClean="0"/>
              <a:t>on siis iso osa </a:t>
            </a:r>
            <a:r>
              <a:rPr lang="fi-FI" sz="2000" dirty="0" err="1" smtClean="0"/>
              <a:t>surveytä</a:t>
            </a:r>
            <a:r>
              <a:rPr lang="fi-FI" sz="2000" dirty="0" smtClean="0"/>
              <a:t> ja kaikkia oheisia kulmakiviä, mutta nythän painotamme aineiston keruuta, johon sisältyy automaattisesti keruutapa mikä </a:t>
            </a:r>
            <a:r>
              <a:rPr lang="fi-FI" sz="2000" dirty="0" smtClean="0"/>
              <a:t>nyt </a:t>
            </a:r>
            <a:r>
              <a:rPr lang="fi-FI" sz="2000" dirty="0" smtClean="0"/>
              <a:t>on netti.</a:t>
            </a:r>
          </a:p>
          <a:p>
            <a:r>
              <a:rPr lang="fi-FI" sz="2000" b="1" dirty="0" smtClean="0"/>
              <a:t>Mutta </a:t>
            </a:r>
            <a:r>
              <a:rPr lang="fi-FI" sz="2000" dirty="0" smtClean="0"/>
              <a:t>siihen läheisesti liittyvät mm. </a:t>
            </a:r>
          </a:p>
          <a:p>
            <a:pPr>
              <a:buFontTx/>
              <a:buChar char="-"/>
            </a:pPr>
            <a:r>
              <a:rPr lang="fi-FI" sz="2000" dirty="0" smtClean="0"/>
              <a:t> Vastauskato (koko </a:t>
            </a:r>
            <a:r>
              <a:rPr lang="fi-FI" sz="2000" dirty="0" smtClean="0"/>
              <a:t>vastaajakandidaatti puuttuu </a:t>
            </a:r>
            <a:r>
              <a:rPr lang="fi-FI" sz="2000" dirty="0" smtClean="0"/>
              <a:t>eli </a:t>
            </a:r>
            <a:r>
              <a:rPr lang="fi-FI" sz="2000" u="sng" dirty="0" smtClean="0"/>
              <a:t>yksikkövastauskato</a:t>
            </a:r>
            <a:r>
              <a:rPr lang="fi-FI" sz="2000" dirty="0" smtClean="0"/>
              <a:t> tai puuttuva vastaus johonkin kysymykseen eli </a:t>
            </a:r>
            <a:r>
              <a:rPr lang="fi-FI" sz="2000" u="sng" dirty="0" smtClean="0"/>
              <a:t>erävastauskato</a:t>
            </a:r>
            <a:r>
              <a:rPr lang="fi-FI" sz="2000" dirty="0" smtClean="0"/>
              <a:t>) voi johtua paitsi vastaajasta itsestään myös huonosta mittaamisesta (lomakkeesta) seuraavista syistä esimerkiksi: huono motivointi osallistua, huono nettilomake teknisesti, onneton kysymys ja vaikka olisi pakko vastata, ei ole takeita että vastaus on luotettava.</a:t>
            </a:r>
          </a:p>
          <a:p>
            <a:pPr>
              <a:buFontTx/>
              <a:buChar char="-"/>
            </a:pPr>
            <a:r>
              <a:rPr lang="fi-FI" sz="2000" dirty="0" smtClean="0"/>
              <a:t> Peittävyys voi olla </a:t>
            </a:r>
            <a:r>
              <a:rPr lang="fi-FI" sz="2000" dirty="0" smtClean="0"/>
              <a:t>rajatussa nettikyselyssä jopa </a:t>
            </a:r>
            <a:r>
              <a:rPr lang="fi-FI" sz="2000" dirty="0" smtClean="0"/>
              <a:t>täydellinen mutta en tiedä. Harvoin se on niin, koska mm. porukan koostumus voi vaihtua eikä aina liene järkevää kysellä henkilöltä joka on liian uusi hommassaan tai on juuri lähdössä pois.</a:t>
            </a:r>
          </a:p>
          <a:p>
            <a:pPr>
              <a:buFontTx/>
              <a:buChar char="-"/>
            </a:pPr>
            <a:r>
              <a:rPr lang="fi-FI" sz="2000" dirty="0" smtClean="0"/>
              <a:t> Nettikysely on </a:t>
            </a:r>
            <a:r>
              <a:rPr lang="fi-FI" sz="2000" dirty="0" err="1" smtClean="0"/>
              <a:t>itsetäytettävään</a:t>
            </a:r>
            <a:r>
              <a:rPr lang="fi-FI" sz="2000" dirty="0" smtClean="0"/>
              <a:t> lomakkeeseen perustuva kuten paperinen lomakekin. Jos kaikki on hyvin tehty, niin vastaukset ovat heti käytettävissä, paperisessa taas kestää jonkin aikaa.</a:t>
            </a:r>
            <a:endParaRPr lang="fi-FI"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30</a:t>
            </a:fld>
            <a:endParaRPr lang="fi-FI"/>
          </a:p>
        </p:txBody>
      </p:sp>
      <p:pic>
        <p:nvPicPr>
          <p:cNvPr id="4" name="Kuva 7"/>
          <p:cNvPicPr/>
          <p:nvPr/>
        </p:nvPicPr>
        <p:blipFill>
          <a:blip r:embed="rId2" cstate="print"/>
          <a:srcRect/>
          <a:stretch>
            <a:fillRect/>
          </a:stretch>
        </p:blipFill>
        <p:spPr bwMode="auto">
          <a:xfrm>
            <a:off x="1403648" y="1772816"/>
            <a:ext cx="5959177" cy="4609876"/>
          </a:xfrm>
          <a:prstGeom prst="rect">
            <a:avLst/>
          </a:prstGeom>
          <a:noFill/>
          <a:ln w="9525">
            <a:noFill/>
            <a:miter lim="800000"/>
            <a:headEnd/>
            <a:tailEnd/>
          </a:ln>
        </p:spPr>
      </p:pic>
      <p:sp>
        <p:nvSpPr>
          <p:cNvPr id="5" name="TextBox 4"/>
          <p:cNvSpPr txBox="1"/>
          <p:nvPr/>
        </p:nvSpPr>
        <p:spPr>
          <a:xfrm>
            <a:off x="1043609" y="476672"/>
            <a:ext cx="7344816" cy="1200329"/>
          </a:xfrm>
          <a:prstGeom prst="rect">
            <a:avLst/>
          </a:prstGeom>
          <a:noFill/>
        </p:spPr>
        <p:txBody>
          <a:bodyPr wrap="square" rtlCol="0">
            <a:spAutoFit/>
          </a:bodyPr>
          <a:lstStyle/>
          <a:p>
            <a:r>
              <a:rPr lang="en-CA" sz="2400" dirty="0" smtClean="0"/>
              <a:t>Two first factors of human values of Schwarz based on the ESS data of the four first rounds (2002-2009). </a:t>
            </a:r>
            <a:r>
              <a:rPr lang="en-CA" sz="2400" i="1" dirty="0" smtClean="0">
                <a:solidFill>
                  <a:schemeClr val="accent2">
                    <a:lumMod val="50000"/>
                  </a:schemeClr>
                </a:solidFill>
              </a:rPr>
              <a:t>Averages of factor scores</a:t>
            </a:r>
            <a:endParaRPr lang="en-CA" sz="2400" i="1" dirty="0">
              <a:solidFill>
                <a:schemeClr val="accent2">
                  <a:lumMod val="50000"/>
                </a:schemeClr>
              </a:solidFill>
            </a:endParaRPr>
          </a:p>
        </p:txBody>
      </p:sp>
    </p:spTree>
    <p:extLst>
      <p:ext uri="{BB962C8B-B14F-4D97-AF65-F5344CB8AC3E}">
        <p14:creationId xmlns:p14="http://schemas.microsoft.com/office/powerpoint/2010/main" val="1463697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latunnisteen paikkamerkki 1"/>
          <p:cNvSpPr>
            <a:spLocks noGrp="1"/>
          </p:cNvSpPr>
          <p:nvPr>
            <p:ph type="ftr" sz="quarter" idx="11"/>
          </p:nvPr>
        </p:nvSpPr>
        <p:spPr/>
        <p:txBody>
          <a:bodyPr/>
          <a:lstStyle/>
          <a:p>
            <a:r>
              <a:rPr lang="fi-FI" smtClean="0"/>
              <a:t>Lomakesuunnittelua 2015 _ Seppo</a:t>
            </a:r>
            <a:endParaRPr lang="fi-FI"/>
          </a:p>
        </p:txBody>
      </p:sp>
      <p:sp>
        <p:nvSpPr>
          <p:cNvPr id="3" name="Dian numeron paikkamerkki 2"/>
          <p:cNvSpPr>
            <a:spLocks noGrp="1"/>
          </p:cNvSpPr>
          <p:nvPr>
            <p:ph type="sldNum" sz="quarter" idx="12"/>
          </p:nvPr>
        </p:nvSpPr>
        <p:spPr/>
        <p:txBody>
          <a:bodyPr/>
          <a:lstStyle/>
          <a:p>
            <a:fld id="{E50714EC-8D99-434F-BE54-431547B61893}" type="slidenum">
              <a:rPr lang="fi-FI" smtClean="0"/>
              <a:pPr/>
              <a:t>31</a:t>
            </a:fld>
            <a:endParaRPr lang="fi-FI"/>
          </a:p>
        </p:txBody>
      </p:sp>
      <p:sp>
        <p:nvSpPr>
          <p:cNvPr id="4" name="Tekstiruutu 3"/>
          <p:cNvSpPr txBox="1"/>
          <p:nvPr/>
        </p:nvSpPr>
        <p:spPr>
          <a:xfrm>
            <a:off x="1331641" y="1340768"/>
            <a:ext cx="7488832" cy="3970318"/>
          </a:xfrm>
          <a:prstGeom prst="rect">
            <a:avLst/>
          </a:prstGeom>
          <a:noFill/>
        </p:spPr>
        <p:txBody>
          <a:bodyPr wrap="square" rtlCol="0">
            <a:spAutoFit/>
          </a:bodyPr>
          <a:lstStyle/>
          <a:p>
            <a:r>
              <a:rPr lang="fi-FI" dirty="0" smtClean="0"/>
              <a:t>Jatkosivuilla on vastaavia kuvioita kuin kirjan sivulla 156 mutta uusimmalla datalla eli 2012-13. Yksi oheisista kuvioista on samasta tilanteesta tuon kirjan kuvion kanssa. Ne ovat jopa samalla sivulla jotta voisit helpommin niitä verrata eli tapahtuuko jotain muutoksia. Huomaa että maat eivät ole täysin samoja. </a:t>
            </a:r>
          </a:p>
          <a:p>
            <a:endParaRPr lang="fi-FI" dirty="0" smtClean="0"/>
          </a:p>
          <a:p>
            <a:r>
              <a:rPr lang="fi-FI" dirty="0" smtClean="0"/>
              <a:t>Tämä kuviosarja liittyy siis aiheeseen jossa lomakkeeseen laitetaan tarkoituksella isohko määrä kysymyksiä (nyt </a:t>
            </a:r>
            <a:r>
              <a:rPr lang="fi-FI" dirty="0" err="1" smtClean="0"/>
              <a:t>Shalom</a:t>
            </a:r>
            <a:r>
              <a:rPr lang="fi-FI" dirty="0" smtClean="0"/>
              <a:t> </a:t>
            </a:r>
            <a:r>
              <a:rPr lang="fi-FI" dirty="0" err="1" smtClean="0"/>
              <a:t>Schwarzin</a:t>
            </a:r>
            <a:r>
              <a:rPr lang="fi-FI" dirty="0" smtClean="0"/>
              <a:t> </a:t>
            </a:r>
            <a:r>
              <a:rPr lang="fi-FI" dirty="0" smtClean="0"/>
              <a:t>kehittämä) jotta saataisiin mittausvirhettä hahmotettua eli ei kysytä jotain vain yhdellä kysymyksellä. Olisi vaikeata saada yksi kysymys mittaamaan kutakin elämänarvon komponenttia jotka tässä on tuotettu </a:t>
            </a:r>
            <a:r>
              <a:rPr lang="fi-FI" dirty="0" err="1" smtClean="0"/>
              <a:t>eksploratiivisella</a:t>
            </a:r>
            <a:r>
              <a:rPr lang="fi-FI" dirty="0" smtClean="0"/>
              <a:t> faktorianalyysillä. Sellainen onnistuu helposti ohjelmalla kuin ohjelmalla.</a:t>
            </a:r>
          </a:p>
          <a:p>
            <a:endParaRPr lang="fi-FI" dirty="0"/>
          </a:p>
          <a:p>
            <a:r>
              <a:rPr lang="fi-FI" dirty="0" smtClean="0"/>
              <a:t>Tulkitse myös tuloksia.</a:t>
            </a:r>
          </a:p>
          <a:p>
            <a:endParaRPr lang="fi-FI" dirty="0"/>
          </a:p>
        </p:txBody>
      </p:sp>
    </p:spTree>
    <p:extLst>
      <p:ext uri="{BB962C8B-B14F-4D97-AF65-F5344CB8AC3E}">
        <p14:creationId xmlns:p14="http://schemas.microsoft.com/office/powerpoint/2010/main" val="16284176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latunnisteen paikkamerkki 1"/>
          <p:cNvSpPr>
            <a:spLocks noGrp="1"/>
          </p:cNvSpPr>
          <p:nvPr>
            <p:ph type="ftr" sz="quarter" idx="11"/>
          </p:nvPr>
        </p:nvSpPr>
        <p:spPr/>
        <p:txBody>
          <a:bodyPr/>
          <a:lstStyle/>
          <a:p>
            <a:r>
              <a:rPr lang="fi-FI" smtClean="0"/>
              <a:t>Lomakesuunnittelua 2015 _ Seppo</a:t>
            </a:r>
            <a:endParaRPr lang="fi-FI"/>
          </a:p>
        </p:txBody>
      </p:sp>
      <p:sp>
        <p:nvSpPr>
          <p:cNvPr id="3" name="Dian numeron paikkamerkki 2"/>
          <p:cNvSpPr>
            <a:spLocks noGrp="1"/>
          </p:cNvSpPr>
          <p:nvPr>
            <p:ph type="sldNum" sz="quarter" idx="12"/>
          </p:nvPr>
        </p:nvSpPr>
        <p:spPr/>
        <p:txBody>
          <a:bodyPr/>
          <a:lstStyle/>
          <a:p>
            <a:fld id="{E50714EC-8D99-434F-BE54-431547B61893}" type="slidenum">
              <a:rPr lang="fi-FI" smtClean="0"/>
              <a:pPr/>
              <a:t>32</a:t>
            </a:fld>
            <a:endParaRPr lang="fi-FI"/>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438" y="925513"/>
            <a:ext cx="595312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11183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latunnisteen paikkamerkki 1"/>
          <p:cNvSpPr>
            <a:spLocks noGrp="1"/>
          </p:cNvSpPr>
          <p:nvPr>
            <p:ph type="ftr" sz="quarter" idx="11"/>
          </p:nvPr>
        </p:nvSpPr>
        <p:spPr/>
        <p:txBody>
          <a:bodyPr/>
          <a:lstStyle/>
          <a:p>
            <a:r>
              <a:rPr lang="fi-FI" smtClean="0"/>
              <a:t>Lomakesuunnittelua 2015 _ Seppo</a:t>
            </a:r>
            <a:endParaRPr lang="fi-FI"/>
          </a:p>
        </p:txBody>
      </p:sp>
      <p:sp>
        <p:nvSpPr>
          <p:cNvPr id="3" name="Dian numeron paikkamerkki 2"/>
          <p:cNvSpPr>
            <a:spLocks noGrp="1"/>
          </p:cNvSpPr>
          <p:nvPr>
            <p:ph type="sldNum" sz="quarter" idx="12"/>
          </p:nvPr>
        </p:nvSpPr>
        <p:spPr/>
        <p:txBody>
          <a:bodyPr/>
          <a:lstStyle/>
          <a:p>
            <a:fld id="{E50714EC-8D99-434F-BE54-431547B61893}" type="slidenum">
              <a:rPr lang="fi-FI" smtClean="0"/>
              <a:pPr/>
              <a:t>33</a:t>
            </a:fld>
            <a:endParaRPr lang="fi-FI"/>
          </a:p>
        </p:txBody>
      </p:sp>
      <p:pic>
        <p:nvPicPr>
          <p:cNvPr id="2050" name="Picture 2" descr="The SGScatter Proced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196752"/>
            <a:ext cx="6096000"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4360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latunnisteen paikkamerkki 1"/>
          <p:cNvSpPr>
            <a:spLocks noGrp="1"/>
          </p:cNvSpPr>
          <p:nvPr>
            <p:ph type="ftr" sz="quarter" idx="11"/>
          </p:nvPr>
        </p:nvSpPr>
        <p:spPr/>
        <p:txBody>
          <a:bodyPr/>
          <a:lstStyle/>
          <a:p>
            <a:r>
              <a:rPr lang="fi-FI" smtClean="0"/>
              <a:t>Lomakesuunnittelua 2015 _ Seppo</a:t>
            </a:r>
            <a:endParaRPr lang="fi-FI"/>
          </a:p>
        </p:txBody>
      </p:sp>
      <p:sp>
        <p:nvSpPr>
          <p:cNvPr id="3" name="Dian numeron paikkamerkki 2"/>
          <p:cNvSpPr>
            <a:spLocks noGrp="1"/>
          </p:cNvSpPr>
          <p:nvPr>
            <p:ph type="sldNum" sz="quarter" idx="12"/>
          </p:nvPr>
        </p:nvSpPr>
        <p:spPr/>
        <p:txBody>
          <a:bodyPr/>
          <a:lstStyle/>
          <a:p>
            <a:fld id="{E50714EC-8D99-434F-BE54-431547B61893}" type="slidenum">
              <a:rPr lang="fi-FI" smtClean="0"/>
              <a:pPr/>
              <a:t>34</a:t>
            </a:fld>
            <a:endParaRPr lang="fi-FI"/>
          </a:p>
        </p:txBody>
      </p:sp>
      <p:pic>
        <p:nvPicPr>
          <p:cNvPr id="3074" name="Picture 2" descr="The SGScatter Proced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052736"/>
            <a:ext cx="6096000"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46589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latunnisteen paikkamerkki 1"/>
          <p:cNvSpPr>
            <a:spLocks noGrp="1"/>
          </p:cNvSpPr>
          <p:nvPr>
            <p:ph type="ftr" sz="quarter" idx="11"/>
          </p:nvPr>
        </p:nvSpPr>
        <p:spPr/>
        <p:txBody>
          <a:bodyPr/>
          <a:lstStyle/>
          <a:p>
            <a:r>
              <a:rPr lang="fi-FI" smtClean="0"/>
              <a:t>Lomakesuunnittelua 2015 _ Seppo</a:t>
            </a:r>
            <a:endParaRPr lang="fi-FI"/>
          </a:p>
        </p:txBody>
      </p:sp>
      <p:sp>
        <p:nvSpPr>
          <p:cNvPr id="3" name="Dian numeron paikkamerkki 2"/>
          <p:cNvSpPr>
            <a:spLocks noGrp="1"/>
          </p:cNvSpPr>
          <p:nvPr>
            <p:ph type="sldNum" sz="quarter" idx="12"/>
          </p:nvPr>
        </p:nvSpPr>
        <p:spPr/>
        <p:txBody>
          <a:bodyPr/>
          <a:lstStyle/>
          <a:p>
            <a:fld id="{E50714EC-8D99-434F-BE54-431547B61893}" type="slidenum">
              <a:rPr lang="fi-FI" smtClean="0"/>
              <a:pPr/>
              <a:t>35</a:t>
            </a:fld>
            <a:endParaRPr lang="fi-FI"/>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438" y="925513"/>
            <a:ext cx="595312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3048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latunnisteen paikkamerkki 1"/>
          <p:cNvSpPr>
            <a:spLocks noGrp="1"/>
          </p:cNvSpPr>
          <p:nvPr>
            <p:ph type="ftr" sz="quarter" idx="11"/>
          </p:nvPr>
        </p:nvSpPr>
        <p:spPr/>
        <p:txBody>
          <a:bodyPr/>
          <a:lstStyle/>
          <a:p>
            <a:r>
              <a:rPr lang="fi-FI" smtClean="0"/>
              <a:t>Lomakesuunnittelua 2015 _ Seppo</a:t>
            </a:r>
            <a:endParaRPr lang="fi-FI"/>
          </a:p>
        </p:txBody>
      </p:sp>
      <p:sp>
        <p:nvSpPr>
          <p:cNvPr id="3" name="Dian numeron paikkamerkki 2"/>
          <p:cNvSpPr>
            <a:spLocks noGrp="1"/>
          </p:cNvSpPr>
          <p:nvPr>
            <p:ph type="sldNum" sz="quarter" idx="12"/>
          </p:nvPr>
        </p:nvSpPr>
        <p:spPr/>
        <p:txBody>
          <a:bodyPr/>
          <a:lstStyle/>
          <a:p>
            <a:fld id="{E50714EC-8D99-434F-BE54-431547B61893}" type="slidenum">
              <a:rPr lang="fi-FI" smtClean="0"/>
              <a:pPr/>
              <a:t>36</a:t>
            </a:fld>
            <a:endParaRPr lang="fi-FI"/>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9490"/>
            <a:ext cx="4752528" cy="414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Kuva 5"/>
          <p:cNvPicPr/>
          <p:nvPr/>
        </p:nvPicPr>
        <p:blipFill>
          <a:blip r:embed="rId3" cstate="print"/>
          <a:srcRect/>
          <a:stretch>
            <a:fillRect/>
          </a:stretch>
        </p:blipFill>
        <p:spPr bwMode="auto">
          <a:xfrm>
            <a:off x="4627612" y="386150"/>
            <a:ext cx="4499992" cy="4122970"/>
          </a:xfrm>
          <a:prstGeom prst="rect">
            <a:avLst/>
          </a:prstGeom>
          <a:noFill/>
          <a:ln w="9525">
            <a:noFill/>
            <a:miter lim="800000"/>
            <a:headEnd/>
            <a:tailEnd/>
          </a:ln>
        </p:spPr>
      </p:pic>
      <p:sp>
        <p:nvSpPr>
          <p:cNvPr id="4" name="Tekstiruutu 3"/>
          <p:cNvSpPr txBox="1"/>
          <p:nvPr/>
        </p:nvSpPr>
        <p:spPr>
          <a:xfrm>
            <a:off x="1619672" y="5013176"/>
            <a:ext cx="4982454" cy="369332"/>
          </a:xfrm>
          <a:prstGeom prst="rect">
            <a:avLst/>
          </a:prstGeom>
          <a:noFill/>
        </p:spPr>
        <p:txBody>
          <a:bodyPr wrap="none" rtlCol="0">
            <a:spAutoFit/>
          </a:bodyPr>
          <a:lstStyle/>
          <a:p>
            <a:r>
              <a:rPr lang="fi-FI" dirty="0" smtClean="0"/>
              <a:t>2012                                                                         2006</a:t>
            </a:r>
            <a:endParaRPr lang="fi-FI" dirty="0"/>
          </a:p>
        </p:txBody>
      </p:sp>
    </p:spTree>
    <p:extLst>
      <p:ext uri="{BB962C8B-B14F-4D97-AF65-F5344CB8AC3E}">
        <p14:creationId xmlns:p14="http://schemas.microsoft.com/office/powerpoint/2010/main" val="9379716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37</a:t>
            </a:fld>
            <a:endParaRPr lang="fi-FI"/>
          </a:p>
        </p:txBody>
      </p:sp>
      <p:sp>
        <p:nvSpPr>
          <p:cNvPr id="4" name="Rectangle 3"/>
          <p:cNvSpPr/>
          <p:nvPr/>
        </p:nvSpPr>
        <p:spPr>
          <a:xfrm>
            <a:off x="899592" y="3105835"/>
            <a:ext cx="7704856" cy="369332"/>
          </a:xfrm>
          <a:prstGeom prst="rect">
            <a:avLst/>
          </a:prstGeom>
        </p:spPr>
        <p:txBody>
          <a:bodyPr wrap="square">
            <a:spAutoFit/>
          </a:bodyPr>
          <a:lstStyle/>
          <a:p>
            <a:r>
              <a:rPr lang="fi-FI" dirty="0"/>
              <a:t>https://digiumenterprise.com/survey/management/management_frameset.asp</a:t>
            </a:r>
          </a:p>
        </p:txBody>
      </p:sp>
      <p:sp>
        <p:nvSpPr>
          <p:cNvPr id="5" name="Rectangle 4"/>
          <p:cNvSpPr/>
          <p:nvPr/>
        </p:nvSpPr>
        <p:spPr>
          <a:xfrm>
            <a:off x="251520" y="1196752"/>
            <a:ext cx="8784976" cy="307777"/>
          </a:xfrm>
          <a:prstGeom prst="rect">
            <a:avLst/>
          </a:prstGeom>
        </p:spPr>
        <p:txBody>
          <a:bodyPr wrap="square">
            <a:spAutoFit/>
          </a:bodyPr>
          <a:lstStyle/>
          <a:p>
            <a:r>
              <a:rPr lang="fi-FI" sz="1400" dirty="0"/>
              <a:t>http://www.europeansocialsurvey.org/docs/round6/fieldwork/finland/finnish/ESS6_questionnaires_FI_fin.pdf</a:t>
            </a:r>
          </a:p>
        </p:txBody>
      </p:sp>
      <p:sp>
        <p:nvSpPr>
          <p:cNvPr id="6" name="TextBox 5"/>
          <p:cNvSpPr txBox="1"/>
          <p:nvPr/>
        </p:nvSpPr>
        <p:spPr>
          <a:xfrm>
            <a:off x="467544" y="764704"/>
            <a:ext cx="2082558" cy="369332"/>
          </a:xfrm>
          <a:prstGeom prst="rect">
            <a:avLst/>
          </a:prstGeom>
          <a:noFill/>
        </p:spPr>
        <p:txBody>
          <a:bodyPr wrap="none" rtlCol="0">
            <a:spAutoFit/>
          </a:bodyPr>
          <a:lstStyle/>
          <a:p>
            <a:r>
              <a:rPr lang="fi-FI" dirty="0" smtClean="0"/>
              <a:t>Suomen </a:t>
            </a:r>
            <a:r>
              <a:rPr lang="fi-FI" dirty="0" err="1" smtClean="0"/>
              <a:t>ESS-lomake</a:t>
            </a:r>
            <a:endParaRPr lang="fi-FI" dirty="0"/>
          </a:p>
        </p:txBody>
      </p:sp>
      <p:sp>
        <p:nvSpPr>
          <p:cNvPr id="7" name="TextBox 6"/>
          <p:cNvSpPr txBox="1"/>
          <p:nvPr/>
        </p:nvSpPr>
        <p:spPr>
          <a:xfrm>
            <a:off x="755576" y="2492896"/>
            <a:ext cx="1571264" cy="369332"/>
          </a:xfrm>
          <a:prstGeom prst="rect">
            <a:avLst/>
          </a:prstGeom>
          <a:noFill/>
        </p:spPr>
        <p:txBody>
          <a:bodyPr wrap="none" rtlCol="0">
            <a:spAutoFit/>
          </a:bodyPr>
          <a:lstStyle/>
          <a:p>
            <a:r>
              <a:rPr lang="fi-FI" dirty="0" err="1" smtClean="0"/>
              <a:t>Digium-sivusto</a:t>
            </a:r>
            <a:endParaRPr lang="fi-FI" dirty="0"/>
          </a:p>
        </p:txBody>
      </p:sp>
    </p:spTree>
    <p:extLst>
      <p:ext uri="{BB962C8B-B14F-4D97-AF65-F5344CB8AC3E}">
        <p14:creationId xmlns:p14="http://schemas.microsoft.com/office/powerpoint/2010/main" val="185727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4</a:t>
            </a:fld>
            <a:endParaRPr lang="fi-FI"/>
          </a:p>
        </p:txBody>
      </p:sp>
      <p:sp>
        <p:nvSpPr>
          <p:cNvPr id="4" name="TextBox 3"/>
          <p:cNvSpPr txBox="1"/>
          <p:nvPr/>
        </p:nvSpPr>
        <p:spPr>
          <a:xfrm>
            <a:off x="859386" y="404664"/>
            <a:ext cx="7848872" cy="6063198"/>
          </a:xfrm>
          <a:prstGeom prst="rect">
            <a:avLst/>
          </a:prstGeom>
          <a:noFill/>
        </p:spPr>
        <p:txBody>
          <a:bodyPr wrap="square" rtlCol="0">
            <a:spAutoFit/>
          </a:bodyPr>
          <a:lstStyle/>
          <a:p>
            <a:r>
              <a:rPr lang="fi-FI" sz="2400" b="1" dirty="0" smtClean="0"/>
              <a:t>Muutama peruskäsite </a:t>
            </a:r>
            <a:r>
              <a:rPr lang="fi-FI" sz="2400" b="1" dirty="0" err="1" smtClean="0"/>
              <a:t>surveystä</a:t>
            </a:r>
            <a:endParaRPr lang="fi-FI" sz="2400" b="1" dirty="0" smtClean="0"/>
          </a:p>
          <a:p>
            <a:endParaRPr lang="fi-FI" sz="2400" b="1" dirty="0"/>
          </a:p>
          <a:p>
            <a:r>
              <a:rPr lang="fi-FI" sz="2000" dirty="0" smtClean="0"/>
              <a:t>Perusjoukot: </a:t>
            </a:r>
          </a:p>
          <a:p>
            <a:r>
              <a:rPr lang="fi-FI" sz="2000" u="sng" dirty="0" smtClean="0"/>
              <a:t>Kiinnostusperusjoukko</a:t>
            </a:r>
            <a:r>
              <a:rPr lang="fi-FI" sz="2000" dirty="0" smtClean="0"/>
              <a:t> jota ensin mietitään ja kannattaa miettiä pitkäänkin. Samalla mietitään mitä tietoja halutaan. Kun kaikki on selkiytynyt riittävästi, päätetään</a:t>
            </a:r>
          </a:p>
          <a:p>
            <a:r>
              <a:rPr lang="fi-FI" sz="2000" u="sng" dirty="0" smtClean="0"/>
              <a:t>Tavoiteperusjoukko</a:t>
            </a:r>
            <a:r>
              <a:rPr lang="fi-FI" sz="2000" dirty="0" smtClean="0"/>
              <a:t> mikä on täsmälleen määritelty ja myös aikaan sidottu joukko jota tietojen halutaan koskevan. Samalla on myös määriteltävä itse tiedot joita voisi kutsua </a:t>
            </a:r>
            <a:r>
              <a:rPr lang="fi-FI" sz="2000" u="sng" dirty="0" smtClean="0"/>
              <a:t>estimaateiksi</a:t>
            </a:r>
            <a:r>
              <a:rPr lang="fi-FI" sz="2000" dirty="0" smtClean="0"/>
              <a:t> (esim. frekvenssejä, keskiarvoja, summia yksittäisistä kysymyksistä, ja sitten useammista koostettuja </a:t>
            </a:r>
            <a:r>
              <a:rPr lang="fi-FI" sz="2000" u="sng" dirty="0" smtClean="0"/>
              <a:t>erityisindikaattoreita</a:t>
            </a:r>
            <a:r>
              <a:rPr lang="fi-FI" sz="2000" dirty="0" smtClean="0"/>
              <a:t> mitkä ehkä ovat kiinnostavimpia päätöksentekijöille)</a:t>
            </a:r>
          </a:p>
          <a:p>
            <a:r>
              <a:rPr lang="fi-FI" sz="2000" dirty="0" smtClean="0"/>
              <a:t>Tavoiteperusjoukko saadaan hankituksi joko kokonaan tai otoksella </a:t>
            </a:r>
            <a:r>
              <a:rPr lang="fi-FI" sz="2000" u="sng" dirty="0" smtClean="0"/>
              <a:t>kehikkoperusjoukosta.</a:t>
            </a:r>
            <a:r>
              <a:rPr lang="fi-FI" sz="2000" dirty="0" smtClean="0"/>
              <a:t> Tätä käytetään kyselyn vastaajakandidaattien valinnassa. </a:t>
            </a:r>
          </a:p>
          <a:p>
            <a:r>
              <a:rPr lang="fi-FI" sz="2000" dirty="0" smtClean="0"/>
              <a:t>Lopulta saadaan aineisto. Jos siis kaikkia ei saada vastaamaan, kyse on </a:t>
            </a:r>
            <a:r>
              <a:rPr lang="fi-FI" sz="2000" u="sng" dirty="0" smtClean="0"/>
              <a:t>yksikkövastauskadosta</a:t>
            </a:r>
            <a:r>
              <a:rPr lang="fi-FI" sz="2000" dirty="0" smtClean="0"/>
              <a:t>. Jotta tästä saataisiin käsitys, pitää olla jotakin tietoa, vaikkapa samasta lähteestä kuin kehikko on luotu. Tästä saadusta aineistosta saadaan tulokset. Sitä voisi kutsua </a:t>
            </a:r>
            <a:r>
              <a:rPr lang="fi-FI" sz="2000" u="sng" dirty="0" smtClean="0"/>
              <a:t>Tutkimusperusjoukoksi</a:t>
            </a:r>
            <a:r>
              <a:rPr lang="fi-FI" sz="2000" dirty="0" smtClean="0"/>
              <a:t>. Parhaassa tapauksessa se on sama kuin tavoiteperusjoukko. </a:t>
            </a:r>
            <a:endParaRPr lang="fi-FI" sz="2000" dirty="0"/>
          </a:p>
        </p:txBody>
      </p:sp>
    </p:spTree>
    <p:extLst>
      <p:ext uri="{BB962C8B-B14F-4D97-AF65-F5344CB8AC3E}">
        <p14:creationId xmlns:p14="http://schemas.microsoft.com/office/powerpoint/2010/main" val="4212129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5</a:t>
            </a:fld>
            <a:endParaRPr lang="fi-FI"/>
          </a:p>
        </p:txBody>
      </p:sp>
      <p:sp>
        <p:nvSpPr>
          <p:cNvPr id="4" name="Rectangle 3"/>
          <p:cNvSpPr/>
          <p:nvPr/>
        </p:nvSpPr>
        <p:spPr>
          <a:xfrm>
            <a:off x="755576" y="908720"/>
            <a:ext cx="6984776" cy="4708981"/>
          </a:xfrm>
          <a:prstGeom prst="rect">
            <a:avLst/>
          </a:prstGeom>
        </p:spPr>
        <p:txBody>
          <a:bodyPr wrap="square">
            <a:spAutoFit/>
          </a:bodyPr>
          <a:lstStyle/>
          <a:p>
            <a:r>
              <a:rPr lang="fi-FI" sz="2000" dirty="0" smtClean="0"/>
              <a:t>Jatkoa edelliseen:</a:t>
            </a:r>
          </a:p>
          <a:p>
            <a:r>
              <a:rPr lang="fi-FI" sz="2000" b="1" dirty="0" smtClean="0"/>
              <a:t>Osite </a:t>
            </a:r>
            <a:r>
              <a:rPr lang="fi-FI" sz="2000" dirty="0" smtClean="0"/>
              <a:t>eli kehikko- ja tavoiteperusjoukon osa voi olla hyvä käyttää, jos siellä on selvästi erillisiä ryhmiä. </a:t>
            </a:r>
            <a:endParaRPr lang="fi-FI" sz="2000" b="1" dirty="0" smtClean="0"/>
          </a:p>
          <a:p>
            <a:endParaRPr lang="fi-FI" sz="2000" dirty="0"/>
          </a:p>
          <a:p>
            <a:endParaRPr lang="fi-FI" sz="2000" dirty="0" smtClean="0"/>
          </a:p>
          <a:p>
            <a:r>
              <a:rPr lang="fi-FI" sz="2000" dirty="0" smtClean="0"/>
              <a:t>Tiedon </a:t>
            </a:r>
            <a:r>
              <a:rPr lang="fi-FI" sz="2000" dirty="0"/>
              <a:t>keruu on </a:t>
            </a:r>
            <a:r>
              <a:rPr lang="fi-FI" sz="2000" dirty="0" err="1"/>
              <a:t>surveyn</a:t>
            </a:r>
            <a:r>
              <a:rPr lang="fi-FI" sz="2000" dirty="0"/>
              <a:t> onnistumisessa ratkaisevan tärkeä. Se ei ole vain yksi toimintamuoto vaan sisältää myös otannan suunnittelun ja toteutuksen. Näihin palataan </a:t>
            </a:r>
            <a:r>
              <a:rPr lang="fi-FI" sz="2000" dirty="0" smtClean="0"/>
              <a:t>myöhemmin jos palataan. </a:t>
            </a:r>
            <a:r>
              <a:rPr lang="fi-FI" sz="2000" dirty="0"/>
              <a:t>Tässä luvussa keskityn kahteen asiaan, jotka liittyvät saumattomasti toisiinsa: </a:t>
            </a:r>
          </a:p>
          <a:p>
            <a:r>
              <a:rPr lang="fi-FI" sz="2000" dirty="0"/>
              <a:t> </a:t>
            </a:r>
          </a:p>
          <a:p>
            <a:r>
              <a:rPr lang="fi-FI" sz="2000" dirty="0"/>
              <a:t>(i) tiedonkeruumuotoon</a:t>
            </a:r>
          </a:p>
          <a:p>
            <a:r>
              <a:rPr lang="fi-FI" sz="2000" dirty="0"/>
              <a:t>ja</a:t>
            </a:r>
          </a:p>
          <a:p>
            <a:r>
              <a:rPr lang="fi-FI" sz="2000" dirty="0"/>
              <a:t>(ii) tiedonkeruulomakkeeseen. </a:t>
            </a:r>
            <a:endParaRPr lang="fi-FI" sz="2000" dirty="0" smtClean="0"/>
          </a:p>
          <a:p>
            <a:endParaRPr lang="fi-FI" sz="2000" dirty="0"/>
          </a:p>
        </p:txBody>
      </p:sp>
    </p:spTree>
    <p:extLst>
      <p:ext uri="{BB962C8B-B14F-4D97-AF65-F5344CB8AC3E}">
        <p14:creationId xmlns:p14="http://schemas.microsoft.com/office/powerpoint/2010/main" val="2911908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6</a:t>
            </a:fld>
            <a:endParaRPr lang="fi-FI"/>
          </a:p>
        </p:txBody>
      </p:sp>
      <p:sp>
        <p:nvSpPr>
          <p:cNvPr id="4" name="Rectangle 3"/>
          <p:cNvSpPr/>
          <p:nvPr/>
        </p:nvSpPr>
        <p:spPr>
          <a:xfrm>
            <a:off x="755576" y="476672"/>
            <a:ext cx="7560840" cy="4801314"/>
          </a:xfrm>
          <a:prstGeom prst="rect">
            <a:avLst/>
          </a:prstGeom>
        </p:spPr>
        <p:txBody>
          <a:bodyPr wrap="square">
            <a:spAutoFit/>
          </a:bodyPr>
          <a:lstStyle/>
          <a:p>
            <a:r>
              <a:rPr lang="fi-FI" b="1" dirty="0"/>
              <a:t>Tiedonkeruumuodot</a:t>
            </a:r>
            <a:endParaRPr lang="fi-FI" dirty="0"/>
          </a:p>
          <a:p>
            <a:r>
              <a:rPr lang="fi-FI" dirty="0"/>
              <a:t> </a:t>
            </a:r>
          </a:p>
          <a:p>
            <a:r>
              <a:rPr lang="fi-FI" dirty="0"/>
              <a:t>Aihetta ei voi esittää yksiulotteisesti vaan samanaikaisesti täytyy ottaa huomioon useita tekijöitä. Tässä jaan keruumuotoihin liittyvät tekijät neljään pääkohtaan:</a:t>
            </a:r>
          </a:p>
          <a:p>
            <a:r>
              <a:rPr lang="fi-FI" dirty="0"/>
              <a:t> </a:t>
            </a:r>
          </a:p>
          <a:p>
            <a:r>
              <a:rPr lang="fi-FI" b="1" dirty="0"/>
              <a:t>(i) Miten vastaajakandidaattia </a:t>
            </a:r>
            <a:r>
              <a:rPr lang="fi-FI" b="1" dirty="0" smtClean="0"/>
              <a:t>lähestytään (olen poistanut tästä suuren osan kirjani muotoilusta)? </a:t>
            </a:r>
            <a:endParaRPr lang="fi-FI" dirty="0"/>
          </a:p>
          <a:p>
            <a:r>
              <a:rPr lang="fi-FI" dirty="0" smtClean="0"/>
              <a:t>Mitä vaihtoehtoa aiotte käyttää:</a:t>
            </a:r>
            <a:endParaRPr lang="fi-FI" dirty="0"/>
          </a:p>
          <a:p>
            <a:r>
              <a:rPr lang="fi-FI" dirty="0"/>
              <a:t>- Kirjeitse joka on Suomessa alkukontaktiksi suositeltava vaikka myöhemmin voitaisiinkin jatkaa puhelimitse tai </a:t>
            </a:r>
            <a:r>
              <a:rPr lang="fi-FI" dirty="0" smtClean="0"/>
              <a:t>sähköpostitse tai netillä.</a:t>
            </a:r>
            <a:endParaRPr lang="fi-FI" dirty="0"/>
          </a:p>
          <a:p>
            <a:r>
              <a:rPr lang="fi-FI" dirty="0"/>
              <a:t>- Suoralla kontaktilla vastaajan kotona tai </a:t>
            </a:r>
            <a:r>
              <a:rPr lang="fi-FI" dirty="0" smtClean="0"/>
              <a:t>työpaikassa </a:t>
            </a:r>
            <a:endParaRPr lang="fi-FI" dirty="0"/>
          </a:p>
          <a:p>
            <a:r>
              <a:rPr lang="fi-FI" dirty="0"/>
              <a:t>- Puhelimitse</a:t>
            </a:r>
          </a:p>
          <a:p>
            <a:r>
              <a:rPr lang="fi-FI" dirty="0"/>
              <a:t>- Sähköpostitse</a:t>
            </a:r>
          </a:p>
          <a:p>
            <a:r>
              <a:rPr lang="fi-FI" dirty="0" smtClean="0"/>
              <a:t>- </a:t>
            </a:r>
            <a:r>
              <a:rPr lang="fi-FI" dirty="0"/>
              <a:t>Sähköisessä verkossa (netissä, Internetissä) esitetyllä automaattisesti ohjatulla pyynnöllä osallistua välittömästi tai sovittuna aikana kyselyyn (käyttäen mm. evästeitä</a:t>
            </a:r>
            <a:r>
              <a:rPr lang="fi-FI" dirty="0" smtClean="0"/>
              <a:t>).</a:t>
            </a:r>
            <a:endParaRPr lang="fi-FI" dirty="0"/>
          </a:p>
        </p:txBody>
      </p:sp>
    </p:spTree>
    <p:extLst>
      <p:ext uri="{BB962C8B-B14F-4D97-AF65-F5344CB8AC3E}">
        <p14:creationId xmlns:p14="http://schemas.microsoft.com/office/powerpoint/2010/main" val="4196484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7</a:t>
            </a:fld>
            <a:endParaRPr lang="fi-FI"/>
          </a:p>
        </p:txBody>
      </p:sp>
      <p:sp>
        <p:nvSpPr>
          <p:cNvPr id="4" name="Rectangle 3"/>
          <p:cNvSpPr/>
          <p:nvPr/>
        </p:nvSpPr>
        <p:spPr>
          <a:xfrm>
            <a:off x="1259632" y="889844"/>
            <a:ext cx="6480720" cy="2585323"/>
          </a:xfrm>
          <a:prstGeom prst="rect">
            <a:avLst/>
          </a:prstGeom>
        </p:spPr>
        <p:txBody>
          <a:bodyPr wrap="square">
            <a:spAutoFit/>
          </a:bodyPr>
          <a:lstStyle/>
          <a:p>
            <a:r>
              <a:rPr lang="fi-FI" b="1" dirty="0"/>
              <a:t>(ii) Miten vastaajaa koskeva tieto kysellään ja merkitään tiedostoon? </a:t>
            </a:r>
            <a:endParaRPr lang="fi-FI" dirty="0"/>
          </a:p>
          <a:p>
            <a:r>
              <a:rPr lang="fi-FI" dirty="0"/>
              <a:t>Vaihtoehtoja: </a:t>
            </a:r>
          </a:p>
          <a:p>
            <a:r>
              <a:rPr lang="fi-FI" dirty="0" smtClean="0"/>
              <a:t>- </a:t>
            </a:r>
            <a:r>
              <a:rPr lang="fi-FI" dirty="0"/>
              <a:t>Vastaaja lukee, katselee ja/tai kuuntelee kysymykset ja merkitsee vastauksensa tiedostoon.</a:t>
            </a:r>
          </a:p>
          <a:p>
            <a:r>
              <a:rPr lang="fi-FI" dirty="0" smtClean="0"/>
              <a:t>- </a:t>
            </a:r>
            <a:r>
              <a:rPr lang="fi-FI" dirty="0"/>
              <a:t>Tietojärjestelmän ylläpitäjä lähettää tiedot tiedon kerääjälle sopimuksen mukaan. </a:t>
            </a:r>
          </a:p>
          <a:p>
            <a:r>
              <a:rPr lang="fi-FI" dirty="0"/>
              <a:t>- Järjestelmä kerää asianmukaiset tiedot automaattisesti vastaajan tietokannoista. </a:t>
            </a:r>
          </a:p>
        </p:txBody>
      </p:sp>
    </p:spTree>
    <p:extLst>
      <p:ext uri="{BB962C8B-B14F-4D97-AF65-F5344CB8AC3E}">
        <p14:creationId xmlns:p14="http://schemas.microsoft.com/office/powerpoint/2010/main" val="2981681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8</a:t>
            </a:fld>
            <a:endParaRPr lang="fi-FI"/>
          </a:p>
        </p:txBody>
      </p:sp>
      <p:sp>
        <p:nvSpPr>
          <p:cNvPr id="4" name="Rectangle 3"/>
          <p:cNvSpPr/>
          <p:nvPr/>
        </p:nvSpPr>
        <p:spPr>
          <a:xfrm>
            <a:off x="827584" y="476672"/>
            <a:ext cx="6624736" cy="2585323"/>
          </a:xfrm>
          <a:prstGeom prst="rect">
            <a:avLst/>
          </a:prstGeom>
        </p:spPr>
        <p:txBody>
          <a:bodyPr wrap="square">
            <a:spAutoFit/>
          </a:bodyPr>
          <a:lstStyle/>
          <a:p>
            <a:r>
              <a:rPr lang="fi-FI" b="1" dirty="0"/>
              <a:t>(iii) Minkälaisia ovat teknisesti tiedostot joihin alkuperäiset vastaukset merkitään? Huomaa että näistä tiedostoista muodostetaan usein seuraavan vaiheen tiedostoja.  </a:t>
            </a:r>
            <a:endParaRPr lang="fi-FI" dirty="0"/>
          </a:p>
          <a:p>
            <a:r>
              <a:rPr lang="fi-FI" dirty="0"/>
              <a:t>Vaihtoehtoja: </a:t>
            </a:r>
          </a:p>
          <a:p>
            <a:r>
              <a:rPr lang="fi-FI" dirty="0" smtClean="0"/>
              <a:t>- </a:t>
            </a:r>
            <a:r>
              <a:rPr lang="fi-FI" dirty="0"/>
              <a:t>Sähköinen paikallistason muoto, kuten tietokoneen muisti tai muistitikku.</a:t>
            </a:r>
          </a:p>
          <a:p>
            <a:r>
              <a:rPr lang="fi-FI" dirty="0" smtClean="0"/>
              <a:t>- </a:t>
            </a:r>
            <a:r>
              <a:rPr lang="fi-FI" dirty="0"/>
              <a:t>Verkossa oleva tila vastauksia varten, joko suljettu tai avoin. Avoin voi johtaa pahoihin ongelmiin koska asetelmaa ei voi silloin hyvin hallita. </a:t>
            </a:r>
          </a:p>
        </p:txBody>
      </p:sp>
      <p:sp>
        <p:nvSpPr>
          <p:cNvPr id="5" name="Rectangle 4"/>
          <p:cNvSpPr/>
          <p:nvPr/>
        </p:nvSpPr>
        <p:spPr>
          <a:xfrm>
            <a:off x="755576" y="3429000"/>
            <a:ext cx="6912768" cy="1754326"/>
          </a:xfrm>
          <a:prstGeom prst="rect">
            <a:avLst/>
          </a:prstGeom>
        </p:spPr>
        <p:txBody>
          <a:bodyPr wrap="square">
            <a:spAutoFit/>
          </a:bodyPr>
          <a:lstStyle/>
          <a:p>
            <a:r>
              <a:rPr lang="fi-FI" b="1" dirty="0"/>
              <a:t>(iv) Minkälaisia ovat tiedon välitysmuodot?</a:t>
            </a:r>
            <a:endParaRPr lang="fi-FI" dirty="0"/>
          </a:p>
          <a:p>
            <a:r>
              <a:rPr lang="fi-FI" dirty="0"/>
              <a:t>Vaihtoehtoja: </a:t>
            </a:r>
          </a:p>
          <a:p>
            <a:r>
              <a:rPr lang="fi-FI" dirty="0"/>
              <a:t> - Jos edellisessä kohdassa on käytetty verkon tilaa vastauksia varten, tieto on jo valmiina jatkokäsittelyyn.</a:t>
            </a:r>
          </a:p>
          <a:p>
            <a:r>
              <a:rPr lang="fi-FI" dirty="0" smtClean="0"/>
              <a:t>- </a:t>
            </a:r>
            <a:r>
              <a:rPr lang="fi-FI" dirty="0"/>
              <a:t>Sähköisiin muotoihin tallennetut tiedostot voidaan lähettää postitse, sähköpostitse tai siirtämällä asianmukaiseen paikkaan verkossa. </a:t>
            </a:r>
          </a:p>
        </p:txBody>
      </p:sp>
    </p:spTree>
    <p:extLst>
      <p:ext uri="{BB962C8B-B14F-4D97-AF65-F5344CB8AC3E}">
        <p14:creationId xmlns:p14="http://schemas.microsoft.com/office/powerpoint/2010/main" val="795943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Lomakesuunnittelua 2015 _ Seppo</a:t>
            </a:r>
            <a:endParaRPr lang="fi-FI"/>
          </a:p>
        </p:txBody>
      </p:sp>
      <p:sp>
        <p:nvSpPr>
          <p:cNvPr id="3" name="Slide Number Placeholder 2"/>
          <p:cNvSpPr>
            <a:spLocks noGrp="1"/>
          </p:cNvSpPr>
          <p:nvPr>
            <p:ph type="sldNum" sz="quarter" idx="12"/>
          </p:nvPr>
        </p:nvSpPr>
        <p:spPr/>
        <p:txBody>
          <a:bodyPr/>
          <a:lstStyle/>
          <a:p>
            <a:fld id="{E50714EC-8D99-434F-BE54-431547B61893}" type="slidenum">
              <a:rPr lang="fi-FI" smtClean="0"/>
              <a:pPr/>
              <a:t>9</a:t>
            </a:fld>
            <a:endParaRPr lang="fi-FI"/>
          </a:p>
        </p:txBody>
      </p:sp>
      <p:sp>
        <p:nvSpPr>
          <p:cNvPr id="4" name="Rectangle 3"/>
          <p:cNvSpPr/>
          <p:nvPr/>
        </p:nvSpPr>
        <p:spPr>
          <a:xfrm>
            <a:off x="740684" y="908720"/>
            <a:ext cx="7143683" cy="2585323"/>
          </a:xfrm>
          <a:prstGeom prst="rect">
            <a:avLst/>
          </a:prstGeom>
        </p:spPr>
        <p:txBody>
          <a:bodyPr wrap="square">
            <a:spAutoFit/>
          </a:bodyPr>
          <a:lstStyle/>
          <a:p>
            <a:r>
              <a:rPr lang="fi-FI" b="1" dirty="0"/>
              <a:t>Tiedonkeruulomake</a:t>
            </a:r>
            <a:endParaRPr lang="fi-FI" dirty="0"/>
          </a:p>
          <a:p>
            <a:r>
              <a:rPr lang="fi-FI" dirty="0"/>
              <a:t> </a:t>
            </a:r>
          </a:p>
          <a:p>
            <a:r>
              <a:rPr lang="fi-FI" dirty="0"/>
              <a:t>Lomakkeen suunnitteluun ja testaamiseen kannattaa käyttää runsaasti aikaa aina, mutta erityisesti uudessa hankkeessa tai uudella tavalla toteutetussa hankkeessa. On selvää, että aina kannattaa kerätä olemassa olevia ja jo testattuja kysymyksiä sekä omasta maasta että kauempaa. Ns. kysymyspankkeja löytyy nykyään nettihaullakin </a:t>
            </a:r>
            <a:r>
              <a:rPr lang="fi-FI" dirty="0" smtClean="0"/>
              <a:t>helposti. </a:t>
            </a:r>
            <a:r>
              <a:rPr lang="fi-FI" dirty="0"/>
              <a:t>Vanha hyvä kysymyskään ei ole ongelmaton, koska maailma muuttuu ja kysymyksen teho voi vähetä. </a:t>
            </a:r>
          </a:p>
        </p:txBody>
      </p:sp>
    </p:spTree>
    <p:extLst>
      <p:ext uri="{BB962C8B-B14F-4D97-AF65-F5344CB8AC3E}">
        <p14:creationId xmlns:p14="http://schemas.microsoft.com/office/powerpoint/2010/main" val="23429524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714</TotalTime>
  <Words>2426</Words>
  <Application>Microsoft Office PowerPoint</Application>
  <PresentationFormat>On-screen Show (4:3)</PresentationFormat>
  <Paragraphs>290</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selaakso</dc:creator>
  <cp:lastModifiedBy>Laaksonen, Seppo S</cp:lastModifiedBy>
  <cp:revision>267</cp:revision>
  <dcterms:created xsi:type="dcterms:W3CDTF">2012-02-07T14:20:03Z</dcterms:created>
  <dcterms:modified xsi:type="dcterms:W3CDTF">2014-10-27T09:16:08Z</dcterms:modified>
</cp:coreProperties>
</file>