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sldx" ContentType="application/vnd.openxmlformats-officedocument.presentationml.slide"/>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4"/>
  </p:notesMasterIdLst>
  <p:sldIdLst>
    <p:sldId id="256" r:id="rId2"/>
    <p:sldId id="413" r:id="rId3"/>
    <p:sldId id="395" r:id="rId4"/>
    <p:sldId id="257" r:id="rId5"/>
    <p:sldId id="358" r:id="rId6"/>
    <p:sldId id="359" r:id="rId7"/>
    <p:sldId id="258" r:id="rId8"/>
    <p:sldId id="259" r:id="rId9"/>
    <p:sldId id="261" r:id="rId10"/>
    <p:sldId id="360" r:id="rId11"/>
    <p:sldId id="361" r:id="rId12"/>
    <p:sldId id="262" r:id="rId13"/>
    <p:sldId id="260" r:id="rId14"/>
    <p:sldId id="307" r:id="rId15"/>
    <p:sldId id="263" r:id="rId16"/>
    <p:sldId id="362" r:id="rId17"/>
    <p:sldId id="264" r:id="rId18"/>
    <p:sldId id="265" r:id="rId19"/>
    <p:sldId id="266" r:id="rId20"/>
    <p:sldId id="267" r:id="rId21"/>
    <p:sldId id="270" r:id="rId22"/>
    <p:sldId id="268" r:id="rId23"/>
    <p:sldId id="363" r:id="rId24"/>
    <p:sldId id="305" r:id="rId25"/>
    <p:sldId id="304" r:id="rId26"/>
    <p:sldId id="306" r:id="rId27"/>
    <p:sldId id="303" r:id="rId28"/>
    <p:sldId id="364" r:id="rId29"/>
    <p:sldId id="273" r:id="rId30"/>
    <p:sldId id="368" r:id="rId31"/>
    <p:sldId id="310" r:id="rId32"/>
    <p:sldId id="339" r:id="rId33"/>
    <p:sldId id="365" r:id="rId34"/>
    <p:sldId id="382" r:id="rId35"/>
    <p:sldId id="276" r:id="rId36"/>
    <p:sldId id="278" r:id="rId37"/>
    <p:sldId id="366" r:id="rId38"/>
    <p:sldId id="279" r:id="rId39"/>
    <p:sldId id="280" r:id="rId40"/>
    <p:sldId id="367" r:id="rId41"/>
    <p:sldId id="311" r:id="rId42"/>
    <p:sldId id="281" r:id="rId43"/>
    <p:sldId id="282" r:id="rId44"/>
    <p:sldId id="369" r:id="rId45"/>
    <p:sldId id="313" r:id="rId46"/>
    <p:sldId id="370" r:id="rId47"/>
    <p:sldId id="312" r:id="rId48"/>
    <p:sldId id="371" r:id="rId49"/>
    <p:sldId id="314" r:id="rId50"/>
    <p:sldId id="315" r:id="rId51"/>
    <p:sldId id="316" r:id="rId52"/>
    <p:sldId id="320" r:id="rId53"/>
    <p:sldId id="317" r:id="rId54"/>
    <p:sldId id="334" r:id="rId55"/>
    <p:sldId id="336" r:id="rId56"/>
    <p:sldId id="337" r:id="rId57"/>
    <p:sldId id="338" r:id="rId58"/>
    <p:sldId id="372" r:id="rId59"/>
    <p:sldId id="321" r:id="rId60"/>
    <p:sldId id="283" r:id="rId61"/>
    <p:sldId id="373" r:id="rId62"/>
    <p:sldId id="284" r:id="rId63"/>
    <p:sldId id="285" r:id="rId64"/>
    <p:sldId id="374" r:id="rId65"/>
    <p:sldId id="322" r:id="rId66"/>
    <p:sldId id="375" r:id="rId67"/>
    <p:sldId id="269" r:id="rId68"/>
    <p:sldId id="376" r:id="rId69"/>
    <p:sldId id="390" r:id="rId70"/>
    <p:sldId id="391" r:id="rId71"/>
    <p:sldId id="392" r:id="rId72"/>
    <p:sldId id="393" r:id="rId73"/>
    <p:sldId id="350" r:id="rId74"/>
    <p:sldId id="377" r:id="rId75"/>
    <p:sldId id="351" r:id="rId76"/>
    <p:sldId id="323" r:id="rId77"/>
    <p:sldId id="325" r:id="rId78"/>
    <p:sldId id="378" r:id="rId79"/>
    <p:sldId id="326" r:id="rId80"/>
    <p:sldId id="324" r:id="rId81"/>
    <p:sldId id="379" r:id="rId82"/>
    <p:sldId id="289" r:id="rId83"/>
    <p:sldId id="380" r:id="rId84"/>
    <p:sldId id="292" r:id="rId85"/>
    <p:sldId id="293" r:id="rId86"/>
    <p:sldId id="394" r:id="rId87"/>
    <p:sldId id="388" r:id="rId88"/>
    <p:sldId id="309" r:id="rId89"/>
    <p:sldId id="381" r:id="rId90"/>
    <p:sldId id="332" r:id="rId91"/>
    <p:sldId id="333" r:id="rId92"/>
    <p:sldId id="330" r:id="rId93"/>
    <p:sldId id="331" r:id="rId94"/>
    <p:sldId id="327" r:id="rId95"/>
    <p:sldId id="328" r:id="rId96"/>
    <p:sldId id="329" r:id="rId97"/>
    <p:sldId id="396" r:id="rId98"/>
    <p:sldId id="400" r:id="rId99"/>
    <p:sldId id="402" r:id="rId100"/>
    <p:sldId id="404" r:id="rId101"/>
    <p:sldId id="408" r:id="rId102"/>
    <p:sldId id="403" r:id="rId103"/>
    <p:sldId id="397" r:id="rId104"/>
    <p:sldId id="398" r:id="rId105"/>
    <p:sldId id="407" r:id="rId106"/>
    <p:sldId id="344" r:id="rId107"/>
    <p:sldId id="345" r:id="rId108"/>
    <p:sldId id="346" r:id="rId109"/>
    <p:sldId id="401" r:id="rId110"/>
    <p:sldId id="348" r:id="rId111"/>
    <p:sldId id="405" r:id="rId112"/>
    <p:sldId id="383" r:id="rId113"/>
    <p:sldId id="384" r:id="rId114"/>
    <p:sldId id="385" r:id="rId115"/>
    <p:sldId id="387" r:id="rId116"/>
    <p:sldId id="386" r:id="rId117"/>
    <p:sldId id="410" r:id="rId118"/>
    <p:sldId id="411" r:id="rId119"/>
    <p:sldId id="290" r:id="rId120"/>
    <p:sldId id="409" r:id="rId121"/>
    <p:sldId id="352" r:id="rId122"/>
    <p:sldId id="406" r:id="rId123"/>
  </p:sldIdLst>
  <p:sldSz cx="9144000" cy="6858000" type="screen4x3"/>
  <p:notesSz cx="7102475" cy="10234613"/>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695" autoAdjust="0"/>
    <p:restoredTop sz="94660"/>
  </p:normalViewPr>
  <p:slideViewPr>
    <p:cSldViewPr>
      <p:cViewPr varScale="1">
        <p:scale>
          <a:sx n="65" d="100"/>
          <a:sy n="65" d="100"/>
        </p:scale>
        <p:origin x="403"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3077739" cy="511731"/>
          </a:xfrm>
          <a:prstGeom prst="rect">
            <a:avLst/>
          </a:prstGeom>
        </p:spPr>
        <p:txBody>
          <a:bodyPr vert="horz" lIns="99066" tIns="49533" rIns="99066" bIns="49533" rtlCol="0"/>
          <a:lstStyle>
            <a:lvl1pPr algn="l">
              <a:defRPr sz="1300"/>
            </a:lvl1pPr>
          </a:lstStyle>
          <a:p>
            <a:endParaRPr lang="fi-FI"/>
          </a:p>
        </p:txBody>
      </p:sp>
      <p:sp>
        <p:nvSpPr>
          <p:cNvPr id="3" name="Päivämäärän paikkamerkki 2"/>
          <p:cNvSpPr>
            <a:spLocks noGrp="1"/>
          </p:cNvSpPr>
          <p:nvPr>
            <p:ph type="dt" idx="1"/>
          </p:nvPr>
        </p:nvSpPr>
        <p:spPr>
          <a:xfrm>
            <a:off x="4023092" y="0"/>
            <a:ext cx="3077739" cy="511731"/>
          </a:xfrm>
          <a:prstGeom prst="rect">
            <a:avLst/>
          </a:prstGeom>
        </p:spPr>
        <p:txBody>
          <a:bodyPr vert="horz" lIns="99066" tIns="49533" rIns="99066" bIns="49533" rtlCol="0"/>
          <a:lstStyle>
            <a:lvl1pPr algn="r">
              <a:defRPr sz="1300"/>
            </a:lvl1pPr>
          </a:lstStyle>
          <a:p>
            <a:fld id="{9D387B03-DAAC-4062-8AAF-738905B4200A}" type="datetimeFigureOut">
              <a:rPr lang="fi-FI" smtClean="0"/>
              <a:pPr/>
              <a:t>27.7.2017</a:t>
            </a:fld>
            <a:endParaRPr lang="fi-FI"/>
          </a:p>
        </p:txBody>
      </p:sp>
      <p:sp>
        <p:nvSpPr>
          <p:cNvPr id="4" name="Dian kuvan paikkamerkki 3"/>
          <p:cNvSpPr>
            <a:spLocks noGrp="1" noRot="1" noChangeAspect="1"/>
          </p:cNvSpPr>
          <p:nvPr>
            <p:ph type="sldImg" idx="2"/>
          </p:nvPr>
        </p:nvSpPr>
        <p:spPr>
          <a:xfrm>
            <a:off x="993775" y="768350"/>
            <a:ext cx="5114925" cy="3836988"/>
          </a:xfrm>
          <a:prstGeom prst="rect">
            <a:avLst/>
          </a:prstGeom>
          <a:noFill/>
          <a:ln w="12700">
            <a:solidFill>
              <a:prstClr val="black"/>
            </a:solidFill>
          </a:ln>
        </p:spPr>
        <p:txBody>
          <a:bodyPr vert="horz" lIns="99066" tIns="49533" rIns="99066" bIns="49533" rtlCol="0" anchor="ctr"/>
          <a:lstStyle/>
          <a:p>
            <a:endParaRPr lang="fi-FI"/>
          </a:p>
        </p:txBody>
      </p:sp>
      <p:sp>
        <p:nvSpPr>
          <p:cNvPr id="5" name="Huomautusten paikkamerkki 4"/>
          <p:cNvSpPr>
            <a:spLocks noGrp="1"/>
          </p:cNvSpPr>
          <p:nvPr>
            <p:ph type="body" sz="quarter" idx="3"/>
          </p:nvPr>
        </p:nvSpPr>
        <p:spPr>
          <a:xfrm>
            <a:off x="710248" y="4861441"/>
            <a:ext cx="5681980" cy="4605576"/>
          </a:xfrm>
          <a:prstGeom prst="rect">
            <a:avLst/>
          </a:prstGeom>
        </p:spPr>
        <p:txBody>
          <a:bodyPr vert="horz" lIns="99066" tIns="49533" rIns="99066" bIns="49533" rtlCol="0">
            <a:normAutofit/>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6" name="Alatunnisteen paikkamerkki 5"/>
          <p:cNvSpPr>
            <a:spLocks noGrp="1"/>
          </p:cNvSpPr>
          <p:nvPr>
            <p:ph type="ftr" sz="quarter" idx="4"/>
          </p:nvPr>
        </p:nvSpPr>
        <p:spPr>
          <a:xfrm>
            <a:off x="0" y="9721106"/>
            <a:ext cx="3077739" cy="511731"/>
          </a:xfrm>
          <a:prstGeom prst="rect">
            <a:avLst/>
          </a:prstGeom>
        </p:spPr>
        <p:txBody>
          <a:bodyPr vert="horz" lIns="99066" tIns="49533" rIns="99066" bIns="49533" rtlCol="0" anchor="b"/>
          <a:lstStyle>
            <a:lvl1pPr algn="l">
              <a:defRPr sz="1300"/>
            </a:lvl1pPr>
          </a:lstStyle>
          <a:p>
            <a:endParaRPr lang="fi-FI"/>
          </a:p>
        </p:txBody>
      </p:sp>
      <p:sp>
        <p:nvSpPr>
          <p:cNvPr id="7" name="Dian numeron paikkamerkki 6"/>
          <p:cNvSpPr>
            <a:spLocks noGrp="1"/>
          </p:cNvSpPr>
          <p:nvPr>
            <p:ph type="sldNum" sz="quarter" idx="5"/>
          </p:nvPr>
        </p:nvSpPr>
        <p:spPr>
          <a:xfrm>
            <a:off x="4023092" y="9721106"/>
            <a:ext cx="3077739" cy="511731"/>
          </a:xfrm>
          <a:prstGeom prst="rect">
            <a:avLst/>
          </a:prstGeom>
        </p:spPr>
        <p:txBody>
          <a:bodyPr vert="horz" lIns="99066" tIns="49533" rIns="99066" bIns="49533" rtlCol="0" anchor="b"/>
          <a:lstStyle>
            <a:lvl1pPr algn="r">
              <a:defRPr sz="1300"/>
            </a:lvl1pPr>
          </a:lstStyle>
          <a:p>
            <a:fld id="{D233B350-9D8F-4F06-A5A6-EA677707F4D4}" type="slidenum">
              <a:rPr lang="fi-FI" smtClean="0"/>
              <a:pPr/>
              <a:t>‹#›</a:t>
            </a:fld>
            <a:endParaRPr lang="fi-FI"/>
          </a:p>
        </p:txBody>
      </p:sp>
    </p:spTree>
    <p:extLst>
      <p:ext uri="{BB962C8B-B14F-4D97-AF65-F5344CB8AC3E}">
        <p14:creationId xmlns:p14="http://schemas.microsoft.com/office/powerpoint/2010/main" val="3959168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noProof="1"/>
          </a:p>
        </p:txBody>
      </p:sp>
      <p:sp>
        <p:nvSpPr>
          <p:cNvPr id="4" name="Slide Number Placeholder 3"/>
          <p:cNvSpPr>
            <a:spLocks noGrp="1"/>
          </p:cNvSpPr>
          <p:nvPr>
            <p:ph type="sldNum" sz="quarter" idx="10"/>
          </p:nvPr>
        </p:nvSpPr>
        <p:spPr/>
        <p:txBody>
          <a:bodyPr/>
          <a:lstStyle/>
          <a:p>
            <a:fld id="{D233B350-9D8F-4F06-A5A6-EA677707F4D4}" type="slidenum">
              <a:rPr lang="fi-FI" smtClean="0"/>
              <a:pPr/>
              <a:t>92</a:t>
            </a:fld>
            <a:endParaRPr lang="fi-FI" dirty="0"/>
          </a:p>
        </p:txBody>
      </p:sp>
    </p:spTree>
    <p:extLst>
      <p:ext uri="{BB962C8B-B14F-4D97-AF65-F5344CB8AC3E}">
        <p14:creationId xmlns:p14="http://schemas.microsoft.com/office/powerpoint/2010/main" val="2083758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fld id="{D233B350-9D8F-4F06-A5A6-EA677707F4D4}" type="slidenum">
              <a:rPr lang="fi-FI" smtClean="0"/>
              <a:pPr/>
              <a:t>111</a:t>
            </a:fld>
            <a:endParaRPr lang="fi-FI"/>
          </a:p>
        </p:txBody>
      </p:sp>
    </p:spTree>
    <p:extLst>
      <p:ext uri="{BB962C8B-B14F-4D97-AF65-F5344CB8AC3E}">
        <p14:creationId xmlns:p14="http://schemas.microsoft.com/office/powerpoint/2010/main" val="2283894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D20E1764-CA05-4646-A9CC-3364CDBE5E83}" type="datetime1">
              <a:rPr lang="fi-FI" smtClean="0"/>
              <a:t>27.7.2017</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
        <p:nvSpPr>
          <p:cNvPr id="6" name="Slide Number Placeholder 5"/>
          <p:cNvSpPr>
            <a:spLocks noGrp="1"/>
          </p:cNvSpPr>
          <p:nvPr>
            <p:ph type="sldNum" sz="quarter" idx="12"/>
          </p:nvPr>
        </p:nvSpPr>
        <p:spPr/>
        <p:txBody>
          <a:bodyPr/>
          <a:lstStyle/>
          <a:p>
            <a:fld id="{9F948BEE-9E3F-4D4D-A252-771EB9EE2D9D}" type="slidenum">
              <a:rPr lang="fi-FI" smtClean="0"/>
              <a:pPr/>
              <a:t>‹#›</a:t>
            </a:fld>
            <a:endParaRPr lang="fi-FI"/>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445504D2-339C-45C3-A29B-13AEEEBCD908}" type="datetime1">
              <a:rPr lang="fi-FI" smtClean="0"/>
              <a:t>27.7.2017</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
        <p:nvSpPr>
          <p:cNvPr id="6" name="Slide Number Placeholder 5"/>
          <p:cNvSpPr>
            <a:spLocks noGrp="1"/>
          </p:cNvSpPr>
          <p:nvPr>
            <p:ph type="sldNum" sz="quarter" idx="12"/>
          </p:nvPr>
        </p:nvSpPr>
        <p:spPr/>
        <p:txBody>
          <a:bodyPr/>
          <a:lstStyle/>
          <a:p>
            <a:fld id="{9F948BEE-9E3F-4D4D-A252-771EB9EE2D9D}" type="slidenum">
              <a:rPr lang="fi-FI" smtClean="0"/>
              <a:pPr/>
              <a:t>‹#›</a:t>
            </a:fld>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2C64DD8D-4E74-4C55-AE90-C3A08B033F5B}" type="datetime1">
              <a:rPr lang="fi-FI" smtClean="0"/>
              <a:t>27.7.2017</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
        <p:nvSpPr>
          <p:cNvPr id="6" name="Slide Number Placeholder 5"/>
          <p:cNvSpPr>
            <a:spLocks noGrp="1"/>
          </p:cNvSpPr>
          <p:nvPr>
            <p:ph type="sldNum" sz="quarter" idx="12"/>
          </p:nvPr>
        </p:nvSpPr>
        <p:spPr/>
        <p:txBody>
          <a:bodyPr/>
          <a:lstStyle/>
          <a:p>
            <a:fld id="{9F948BEE-9E3F-4D4D-A252-771EB9EE2D9D}" type="slidenum">
              <a:rPr lang="fi-FI" smtClean="0"/>
              <a:pPr/>
              <a:t>‹#›</a:t>
            </a:fld>
            <a:endParaRPr lang="fi-FI"/>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Sisältö">
    <p:spTree>
      <p:nvGrpSpPr>
        <p:cNvPr id="1" name=""/>
        <p:cNvGrpSpPr/>
        <p:nvPr/>
      </p:nvGrpSpPr>
      <p:grpSpPr>
        <a:xfrm>
          <a:off x="0" y="0"/>
          <a:ext cx="0" cy="0"/>
          <a:chOff x="0" y="0"/>
          <a:chExt cx="0" cy="0"/>
        </a:xfrm>
      </p:grpSpPr>
      <p:sp>
        <p:nvSpPr>
          <p:cNvPr id="2" name="Sisällön paikkamerkki 1"/>
          <p:cNvSpPr>
            <a:spLocks noGrp="1"/>
          </p:cNvSpPr>
          <p:nvPr>
            <p:ph/>
          </p:nvPr>
        </p:nvSpPr>
        <p:spPr>
          <a:xfrm>
            <a:off x="457200" y="274638"/>
            <a:ext cx="8229600" cy="5851525"/>
          </a:xfrm>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3" name="Rectangle 4"/>
          <p:cNvSpPr>
            <a:spLocks noGrp="1" noChangeArrowheads="1"/>
          </p:cNvSpPr>
          <p:nvPr>
            <p:ph type="dt" sz="half" idx="10"/>
          </p:nvPr>
        </p:nvSpPr>
        <p:spPr>
          <a:ln/>
        </p:spPr>
        <p:txBody>
          <a:bodyPr/>
          <a:lstStyle>
            <a:lvl1pPr>
              <a:defRPr/>
            </a:lvl1pPr>
          </a:lstStyle>
          <a:p>
            <a:pPr>
              <a:defRPr/>
            </a:pPr>
            <a:fld id="{27A54F3C-2598-4195-8996-6849264C43F3}" type="datetime1">
              <a:rPr lang="fi-FI" smtClean="0"/>
              <a:t>27.7.2017</a:t>
            </a:fld>
            <a:endParaRPr lang="fi-FI" dirty="0"/>
          </a:p>
        </p:txBody>
      </p:sp>
      <p:sp>
        <p:nvSpPr>
          <p:cNvPr id="4" name="Rectangle 5"/>
          <p:cNvSpPr>
            <a:spLocks noGrp="1" noChangeArrowheads="1"/>
          </p:cNvSpPr>
          <p:nvPr>
            <p:ph type="ftr" sz="quarter" idx="11"/>
          </p:nvPr>
        </p:nvSpPr>
        <p:spPr>
          <a:ln/>
        </p:spPr>
        <p:txBody>
          <a:bodyPr/>
          <a:lstStyle>
            <a:lvl1pPr>
              <a:defRPr/>
            </a:lvl1pPr>
          </a:lstStyle>
          <a:p>
            <a:pPr>
              <a:defRPr/>
            </a:pPr>
            <a:r>
              <a:rPr lang="it-IT" smtClean="0"/>
              <a:t>Imputation principles 2017 Seppo</a:t>
            </a:r>
            <a:endParaRPr lang="fi-FI" dirty="0"/>
          </a:p>
        </p:txBody>
      </p:sp>
      <p:sp>
        <p:nvSpPr>
          <p:cNvPr id="5" name="Rectangle 6"/>
          <p:cNvSpPr>
            <a:spLocks noGrp="1" noChangeArrowheads="1"/>
          </p:cNvSpPr>
          <p:nvPr>
            <p:ph type="sldNum" sz="quarter" idx="12"/>
          </p:nvPr>
        </p:nvSpPr>
        <p:spPr>
          <a:ln/>
        </p:spPr>
        <p:txBody>
          <a:bodyPr/>
          <a:lstStyle>
            <a:lvl1pPr>
              <a:defRPr/>
            </a:lvl1pPr>
          </a:lstStyle>
          <a:p>
            <a:pPr>
              <a:defRPr/>
            </a:pPr>
            <a:fld id="{48122278-7A8E-4830-8224-4546226C7A8C}" type="slidenum">
              <a:rPr lang="fi-FI"/>
              <a:pPr>
                <a:defRPr/>
              </a:pPr>
              <a:t>‹#›</a:t>
            </a:fld>
            <a:endParaRPr lang="fi-FI" dirty="0"/>
          </a:p>
        </p:txBody>
      </p:sp>
    </p:spTree>
    <p:extLst>
      <p:ext uri="{BB962C8B-B14F-4D97-AF65-F5344CB8AC3E}">
        <p14:creationId xmlns:p14="http://schemas.microsoft.com/office/powerpoint/2010/main" val="700164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7AD28A1F-B4BC-44C8-B6D6-8EF6CF768978}" type="datetime1">
              <a:rPr lang="fi-FI" smtClean="0"/>
              <a:t>27.7.2017</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
        <p:nvSpPr>
          <p:cNvPr id="6" name="Slide Number Placeholder 5"/>
          <p:cNvSpPr>
            <a:spLocks noGrp="1"/>
          </p:cNvSpPr>
          <p:nvPr>
            <p:ph type="sldNum" sz="quarter" idx="12"/>
          </p:nvPr>
        </p:nvSpPr>
        <p:spPr/>
        <p:txBody>
          <a:bodyPr/>
          <a:lstStyle/>
          <a:p>
            <a:fld id="{9F948BEE-9E3F-4D4D-A252-771EB9EE2D9D}" type="slidenum">
              <a:rPr lang="fi-FI" smtClean="0"/>
              <a:pPr/>
              <a:t>‹#›</a:t>
            </a:fld>
            <a:endParaRPr lang="fi-F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FB2E33-0C58-4DF2-BEB7-6D6BA70F9881}" type="datetime1">
              <a:rPr lang="fi-FI" smtClean="0"/>
              <a:t>27.7.2017</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
        <p:nvSpPr>
          <p:cNvPr id="6" name="Slide Number Placeholder 5"/>
          <p:cNvSpPr>
            <a:spLocks noGrp="1"/>
          </p:cNvSpPr>
          <p:nvPr>
            <p:ph type="sldNum" sz="quarter" idx="12"/>
          </p:nvPr>
        </p:nvSpPr>
        <p:spPr/>
        <p:txBody>
          <a:bodyPr/>
          <a:lstStyle/>
          <a:p>
            <a:fld id="{9F948BEE-9E3F-4D4D-A252-771EB9EE2D9D}" type="slidenum">
              <a:rPr lang="fi-FI" smtClean="0"/>
              <a:pPr/>
              <a:t>‹#›</a:t>
            </a:fld>
            <a:endParaRPr lang="fi-FI"/>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half" idx="10"/>
          </p:nvPr>
        </p:nvSpPr>
        <p:spPr/>
        <p:txBody>
          <a:bodyPr/>
          <a:lstStyle/>
          <a:p>
            <a:fld id="{0570746C-F94B-4B76-AB50-EBA7991EBB85}" type="datetime1">
              <a:rPr lang="fi-FI" smtClean="0"/>
              <a:t>27.7.2017</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
        <p:nvSpPr>
          <p:cNvPr id="7" name="Slide Number Placeholder 6"/>
          <p:cNvSpPr>
            <a:spLocks noGrp="1"/>
          </p:cNvSpPr>
          <p:nvPr>
            <p:ph type="sldNum" sz="quarter" idx="12"/>
          </p:nvPr>
        </p:nvSpPr>
        <p:spPr/>
        <p:txBody>
          <a:bodyPr/>
          <a:lstStyle/>
          <a:p>
            <a:fld id="{9F948BEE-9E3F-4D4D-A252-771EB9EE2D9D}" type="slidenum">
              <a:rPr lang="fi-FI" smtClean="0"/>
              <a:pPr/>
              <a:t>‹#›</a:t>
            </a:fld>
            <a:endParaRPr lang="fi-F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DE58068E-FE01-49E4-BCBE-67E2D8FD192A}" type="datetime1">
              <a:rPr lang="fi-FI" smtClean="0"/>
              <a:t>27.7.2017</a:t>
            </a:fld>
            <a:endParaRPr lang="fi-FI"/>
          </a:p>
        </p:txBody>
      </p:sp>
      <p:sp>
        <p:nvSpPr>
          <p:cNvPr id="8" name="Footer Placeholder 7"/>
          <p:cNvSpPr>
            <a:spLocks noGrp="1"/>
          </p:cNvSpPr>
          <p:nvPr>
            <p:ph type="ftr" sz="quarter" idx="11"/>
          </p:nvPr>
        </p:nvSpPr>
        <p:spPr/>
        <p:txBody>
          <a:bodyPr/>
          <a:lstStyle/>
          <a:p>
            <a:r>
              <a:rPr lang="fi-FI" smtClean="0"/>
              <a:t>Imputation principles 2017 Seppo</a:t>
            </a:r>
            <a:endParaRPr lang="fi-FI"/>
          </a:p>
        </p:txBody>
      </p:sp>
      <p:sp>
        <p:nvSpPr>
          <p:cNvPr id="9" name="Slide Number Placeholder 8"/>
          <p:cNvSpPr>
            <a:spLocks noGrp="1"/>
          </p:cNvSpPr>
          <p:nvPr>
            <p:ph type="sldNum" sz="quarter" idx="12"/>
          </p:nvPr>
        </p:nvSpPr>
        <p:spPr/>
        <p:txBody>
          <a:bodyPr/>
          <a:lstStyle/>
          <a:p>
            <a:fld id="{9F948BEE-9E3F-4D4D-A252-771EB9EE2D9D}" type="slidenum">
              <a:rPr lang="fi-FI" smtClean="0"/>
              <a:pPr/>
              <a:t>‹#›</a:t>
            </a:fld>
            <a:endParaRPr lang="fi-F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half" idx="10"/>
          </p:nvPr>
        </p:nvSpPr>
        <p:spPr/>
        <p:txBody>
          <a:bodyPr/>
          <a:lstStyle/>
          <a:p>
            <a:fld id="{F421AC02-99DE-4994-A2BB-8F16BB2EFD82}" type="datetime1">
              <a:rPr lang="fi-FI" smtClean="0"/>
              <a:t>27.7.2017</a:t>
            </a:fld>
            <a:endParaRPr lang="fi-FI"/>
          </a:p>
        </p:txBody>
      </p:sp>
      <p:sp>
        <p:nvSpPr>
          <p:cNvPr id="4" name="Footer Placeholder 3"/>
          <p:cNvSpPr>
            <a:spLocks noGrp="1"/>
          </p:cNvSpPr>
          <p:nvPr>
            <p:ph type="ftr" sz="quarter" idx="11"/>
          </p:nvPr>
        </p:nvSpPr>
        <p:spPr/>
        <p:txBody>
          <a:bodyPr/>
          <a:lstStyle/>
          <a:p>
            <a:r>
              <a:rPr lang="fi-FI" smtClean="0"/>
              <a:t>Imputation principles 2017 Seppo</a:t>
            </a:r>
            <a:endParaRPr lang="fi-FI"/>
          </a:p>
        </p:txBody>
      </p:sp>
      <p:sp>
        <p:nvSpPr>
          <p:cNvPr id="5" name="Slide Number Placeholder 4"/>
          <p:cNvSpPr>
            <a:spLocks noGrp="1"/>
          </p:cNvSpPr>
          <p:nvPr>
            <p:ph type="sldNum" sz="quarter" idx="12"/>
          </p:nvPr>
        </p:nvSpPr>
        <p:spPr/>
        <p:txBody>
          <a:bodyPr/>
          <a:lstStyle/>
          <a:p>
            <a:fld id="{9F948BEE-9E3F-4D4D-A252-771EB9EE2D9D}" type="slidenum">
              <a:rPr lang="fi-FI" smtClean="0"/>
              <a:pPr/>
              <a:t>‹#›</a:t>
            </a:fld>
            <a:endParaRPr lang="fi-F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204F0D-3EF3-4C0E-96CB-D1431C6C125C}" type="datetime1">
              <a:rPr lang="fi-FI" smtClean="0"/>
              <a:t>27.7.2017</a:t>
            </a:fld>
            <a:endParaRPr lang="fi-FI"/>
          </a:p>
        </p:txBody>
      </p:sp>
      <p:sp>
        <p:nvSpPr>
          <p:cNvPr id="3" name="Footer Placeholder 2"/>
          <p:cNvSpPr>
            <a:spLocks noGrp="1"/>
          </p:cNvSpPr>
          <p:nvPr>
            <p:ph type="ftr" sz="quarter" idx="11"/>
          </p:nvPr>
        </p:nvSpPr>
        <p:spPr/>
        <p:txBody>
          <a:bodyPr/>
          <a:lstStyle/>
          <a:p>
            <a:r>
              <a:rPr lang="fi-FI" smtClean="0"/>
              <a:t>Imputation principles 2017 Seppo</a:t>
            </a:r>
            <a:endParaRPr lang="fi-FI"/>
          </a:p>
        </p:txBody>
      </p:sp>
      <p:sp>
        <p:nvSpPr>
          <p:cNvPr id="4" name="Slide Number Placeholder 3"/>
          <p:cNvSpPr>
            <a:spLocks noGrp="1"/>
          </p:cNvSpPr>
          <p:nvPr>
            <p:ph type="sldNum" sz="quarter" idx="12"/>
          </p:nvPr>
        </p:nvSpPr>
        <p:spPr/>
        <p:txBody>
          <a:bodyPr/>
          <a:lstStyle/>
          <a:p>
            <a:fld id="{9F948BEE-9E3F-4D4D-A252-771EB9EE2D9D}" type="slidenum">
              <a:rPr lang="fi-FI" smtClean="0"/>
              <a:pPr/>
              <a:t>‹#›</a:t>
            </a:fld>
            <a:endParaRPr lang="fi-F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3A7231-EF07-4EE7-B945-9AE99904297C}" type="datetime1">
              <a:rPr lang="fi-FI" smtClean="0"/>
              <a:t>27.7.2017</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
        <p:nvSpPr>
          <p:cNvPr id="7" name="Slide Number Placeholder 6"/>
          <p:cNvSpPr>
            <a:spLocks noGrp="1"/>
          </p:cNvSpPr>
          <p:nvPr>
            <p:ph type="sldNum" sz="quarter" idx="12"/>
          </p:nvPr>
        </p:nvSpPr>
        <p:spPr/>
        <p:txBody>
          <a:bodyPr/>
          <a:lstStyle/>
          <a:p>
            <a:fld id="{9F948BEE-9E3F-4D4D-A252-771EB9EE2D9D}" type="slidenum">
              <a:rPr lang="fi-FI" smtClean="0"/>
              <a:pPr/>
              <a:t>‹#›</a:t>
            </a:fld>
            <a:endParaRPr lang="fi-FI"/>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BEBC72-3FDB-440A-BBA3-8F62411E17C0}" type="datetime1">
              <a:rPr lang="fi-FI" smtClean="0"/>
              <a:t>27.7.2017</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
        <p:nvSpPr>
          <p:cNvPr id="7" name="Slide Number Placeholder 6"/>
          <p:cNvSpPr>
            <a:spLocks noGrp="1"/>
          </p:cNvSpPr>
          <p:nvPr>
            <p:ph type="sldNum" sz="quarter" idx="12"/>
          </p:nvPr>
        </p:nvSpPr>
        <p:spPr/>
        <p:txBody>
          <a:bodyPr/>
          <a:lstStyle/>
          <a:p>
            <a:fld id="{9F948BEE-9E3F-4D4D-A252-771EB9EE2D9D}" type="slidenum">
              <a:rPr lang="fi-FI" smtClean="0"/>
              <a:pPr/>
              <a:t>‹#›</a:t>
            </a:fld>
            <a:endParaRPr lang="fi-FI"/>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i-FI"/>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F8CEC2-7C37-45A9-840D-EE7EB4E82744}" type="datetime1">
              <a:rPr lang="fi-FI" smtClean="0"/>
              <a:t>27.7.2017</a:t>
            </a:fld>
            <a:endParaRPr lang="fi-FI"/>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i-FI" smtClean="0"/>
              <a:t>Imputation principles 2017 Seppo</a:t>
            </a:r>
            <a:endParaRPr lang="fi-FI"/>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948BEE-9E3F-4D4D-A252-771EB9EE2D9D}" type="slidenum">
              <a:rPr lang="fi-FI" smtClean="0"/>
              <a:pPr/>
              <a:t>‹#›</a:t>
            </a:fld>
            <a:endParaRPr lang="fi-FI"/>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3" Type="http://schemas.openxmlformats.org/officeDocument/2006/relationships/hyperlink" Target="http://statisticalhorizons.com/predictive-mean-matching" TargetMode="External"/><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image" Target="../media/image29.wmf"/><Relationship Id="rId4" Type="http://schemas.openxmlformats.org/officeDocument/2006/relationships/oleObject" Target="../embeddings/oleObject7.bin"/></Relationships>
</file>

<file path=ppt/slides/_rels/slide10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package" Target="../embeddings/Microsoft_PowerPoint_Slide1.sldx"/></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s://moodle.helsinki.fi/course/view.php?id=24026"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6.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5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hyperlink" Target="http://www.cs.york.ac.uk/euredit/" TargetMode="Externa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image" Target="../media/image27.wmf"/><Relationship Id="rId5" Type="http://schemas.openxmlformats.org/officeDocument/2006/relationships/oleObject" Target="../embeddings/oleObject4.bin"/><Relationship Id="rId4" Type="http://schemas.openxmlformats.org/officeDocument/2006/relationships/image" Target="../media/image26.wmf"/></Relationships>
</file>

<file path=ppt/slides/_rels/slide9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4.xml"/><Relationship Id="rId1" Type="http://schemas.openxmlformats.org/officeDocument/2006/relationships/vmlDrawing" Target="../drawings/vmlDrawing4.vml"/><Relationship Id="rId6" Type="http://schemas.openxmlformats.org/officeDocument/2006/relationships/image" Target="../media/image29.wmf"/><Relationship Id="rId5" Type="http://schemas.openxmlformats.org/officeDocument/2006/relationships/oleObject" Target="../embeddings/oleObject6.bin"/><Relationship Id="rId4" Type="http://schemas.openxmlformats.org/officeDocument/2006/relationships/image" Target="../media/image28.wmf"/></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8"/>
          <p:cNvSpPr>
            <a:spLocks noGrp="1" noChangeArrowheads="1"/>
          </p:cNvSpPr>
          <p:nvPr>
            <p:ph type="subTitle" idx="4294967295"/>
          </p:nvPr>
        </p:nvSpPr>
        <p:spPr>
          <a:xfrm>
            <a:off x="683568" y="692696"/>
            <a:ext cx="7315200" cy="1143000"/>
          </a:xfrm>
        </p:spPr>
        <p:txBody>
          <a:bodyPr>
            <a:noAutofit/>
          </a:bodyPr>
          <a:lstStyle/>
          <a:p>
            <a:pPr>
              <a:buNone/>
            </a:pPr>
            <a:r>
              <a:rPr lang="en-GB" sz="2800" b="1" dirty="0" smtClean="0"/>
              <a:t>I M P U T A T I O N   M E T H O D S</a:t>
            </a:r>
          </a:p>
          <a:p>
            <a:pPr>
              <a:buNone/>
            </a:pPr>
            <a:r>
              <a:rPr lang="en-GB" sz="2400" b="1" dirty="0" smtClean="0"/>
              <a:t>University of Helsinki 2017</a:t>
            </a:r>
          </a:p>
          <a:p>
            <a:pPr>
              <a:buNone/>
            </a:pPr>
            <a:r>
              <a:rPr lang="en-GB" sz="2400" b="1" dirty="0" smtClean="0"/>
              <a:t>Seppo </a:t>
            </a:r>
            <a:r>
              <a:rPr lang="en-GB" sz="2400" b="1" noProof="1" smtClean="0"/>
              <a:t>Laaksonen</a:t>
            </a:r>
            <a:endParaRPr lang="en-GB" sz="2400" b="1" noProof="1"/>
          </a:p>
        </p:txBody>
      </p:sp>
      <p:sp>
        <p:nvSpPr>
          <p:cNvPr id="8" name="Dian numeron paikkamerkki 7"/>
          <p:cNvSpPr>
            <a:spLocks noGrp="1"/>
          </p:cNvSpPr>
          <p:nvPr>
            <p:ph type="sldNum" sz="quarter" idx="12"/>
          </p:nvPr>
        </p:nvSpPr>
        <p:spPr/>
        <p:txBody>
          <a:bodyPr/>
          <a:lstStyle/>
          <a:p>
            <a:fld id="{9F948BEE-9E3F-4D4D-A252-771EB9EE2D9D}" type="slidenum">
              <a:rPr lang="fi-FI" smtClean="0"/>
              <a:pPr/>
              <a:t>1</a:t>
            </a:fld>
            <a:endParaRPr lang="fi-FI" dirty="0"/>
          </a:p>
        </p:txBody>
      </p:sp>
      <p:sp>
        <p:nvSpPr>
          <p:cNvPr id="2" name="Footer Placeholder 1"/>
          <p:cNvSpPr>
            <a:spLocks noGrp="1"/>
          </p:cNvSpPr>
          <p:nvPr>
            <p:ph type="ftr" sz="quarter" idx="11"/>
          </p:nvPr>
        </p:nvSpPr>
        <p:spPr/>
        <p:txBody>
          <a:bodyPr/>
          <a:lstStyle/>
          <a:p>
            <a:r>
              <a:rPr lang="fi-FI" dirty="0" err="1" smtClean="0"/>
              <a:t>Imputation</a:t>
            </a:r>
            <a:r>
              <a:rPr lang="fi-FI" smtClean="0"/>
              <a:t> principles 2017 Seppo</a:t>
            </a:r>
            <a:endParaRPr lang="fi-FI"/>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74480" y="2132856"/>
            <a:ext cx="5112320" cy="3834240"/>
          </a:xfrm>
          <a:prstGeom prst="rect">
            <a:avLst/>
          </a:prstGeom>
        </p:spPr>
      </p:pic>
      <p:sp>
        <p:nvSpPr>
          <p:cNvPr id="3" name="TextBox 2"/>
          <p:cNvSpPr txBox="1"/>
          <p:nvPr/>
        </p:nvSpPr>
        <p:spPr>
          <a:xfrm>
            <a:off x="611561" y="3140968"/>
            <a:ext cx="2664296" cy="1200329"/>
          </a:xfrm>
          <a:prstGeom prst="rect">
            <a:avLst/>
          </a:prstGeom>
          <a:noFill/>
        </p:spPr>
        <p:txBody>
          <a:bodyPr wrap="square" rtlCol="0">
            <a:spAutoFit/>
          </a:bodyPr>
          <a:lstStyle/>
          <a:p>
            <a:r>
              <a:rPr lang="en-US" sz="2400" noProof="1" smtClean="0"/>
              <a:t>Missingness</a:t>
            </a:r>
            <a:r>
              <a:rPr lang="en-US" sz="2400" dirty="0" smtClean="0"/>
              <a:t> due to activity and bad luck</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10</a:t>
            </a:fld>
            <a:endParaRPr lang="fi-FI"/>
          </a:p>
        </p:txBody>
      </p:sp>
      <p:sp>
        <p:nvSpPr>
          <p:cNvPr id="4" name="Rectangle 3"/>
          <p:cNvSpPr/>
          <p:nvPr/>
        </p:nvSpPr>
        <p:spPr>
          <a:xfrm>
            <a:off x="899592" y="1268760"/>
            <a:ext cx="7560840" cy="3571362"/>
          </a:xfrm>
          <a:prstGeom prst="rect">
            <a:avLst/>
          </a:prstGeom>
        </p:spPr>
        <p:txBody>
          <a:bodyPr wrap="square">
            <a:spAutoFit/>
          </a:bodyPr>
          <a:lstStyle/>
          <a:p>
            <a:pPr>
              <a:lnSpc>
                <a:spcPct val="107000"/>
              </a:lnSpc>
              <a:spcAft>
                <a:spcPts val="0"/>
              </a:spcAft>
            </a:pPr>
            <a:r>
              <a:rPr lang="en-CA" sz="2400" dirty="0">
                <a:solidFill>
                  <a:srgbClr val="808000"/>
                </a:solidFill>
                <a:latin typeface="Calibri" panose="020F0502020204030204" pitchFamily="34" charset="0"/>
                <a:ea typeface="Times New Roman" panose="02020603050405020304" pitchFamily="18" charset="0"/>
                <a:cs typeface="Times New Roman" panose="02020603050405020304" pitchFamily="18" charset="0"/>
              </a:rPr>
              <a:t>One missing or other inappropriate value can be imputed </a:t>
            </a:r>
            <a:r>
              <a:rPr lang="en-CA" sz="2400" b="1" dirty="0">
                <a:solidFill>
                  <a:srgbClr val="808000"/>
                </a:solidFill>
                <a:latin typeface="Calibri" panose="020F0502020204030204" pitchFamily="34" charset="0"/>
                <a:ea typeface="Times New Roman" panose="02020603050405020304" pitchFamily="18" charset="0"/>
                <a:cs typeface="Times New Roman" panose="02020603050405020304" pitchFamily="18" charset="0"/>
              </a:rPr>
              <a:t>once</a:t>
            </a:r>
            <a:r>
              <a:rPr lang="en-CA" sz="2400" dirty="0">
                <a:solidFill>
                  <a:srgbClr val="808000"/>
                </a:solidFill>
                <a:latin typeface="Calibri" panose="020F0502020204030204" pitchFamily="34" charset="0"/>
                <a:ea typeface="Times New Roman" panose="02020603050405020304" pitchFamily="18" charset="0"/>
                <a:cs typeface="Times New Roman" panose="02020603050405020304" pitchFamily="18" charset="0"/>
              </a:rPr>
              <a:t> that is called </a:t>
            </a:r>
            <a:r>
              <a:rPr lang="en-CA" sz="2400" b="1" dirty="0">
                <a:solidFill>
                  <a:srgbClr val="808000"/>
                </a:solidFill>
                <a:latin typeface="Calibri" panose="020F0502020204030204" pitchFamily="34" charset="0"/>
                <a:ea typeface="Times New Roman" panose="02020603050405020304" pitchFamily="18" charset="0"/>
                <a:cs typeface="Times New Roman" panose="02020603050405020304" pitchFamily="18" charset="0"/>
              </a:rPr>
              <a:t>single imputation (SI)</a:t>
            </a:r>
            <a:r>
              <a:rPr lang="en-CA" sz="2400" dirty="0">
                <a:solidFill>
                  <a:srgbClr val="808000"/>
                </a:solidFill>
                <a:latin typeface="Calibri" panose="020F0502020204030204" pitchFamily="34" charset="0"/>
                <a:ea typeface="Times New Roman" panose="02020603050405020304" pitchFamily="18" charset="0"/>
                <a:cs typeface="Times New Roman" panose="02020603050405020304" pitchFamily="18" charset="0"/>
              </a:rPr>
              <a:t>, or </a:t>
            </a:r>
            <a:r>
              <a:rPr lang="en-CA" sz="2400" b="1" dirty="0">
                <a:solidFill>
                  <a:srgbClr val="808000"/>
                </a:solidFill>
                <a:latin typeface="Calibri" panose="020F0502020204030204" pitchFamily="34" charset="0"/>
                <a:ea typeface="Times New Roman" panose="02020603050405020304" pitchFamily="18" charset="0"/>
                <a:cs typeface="Times New Roman" panose="02020603050405020304" pitchFamily="18" charset="0"/>
              </a:rPr>
              <a:t>many times </a:t>
            </a:r>
            <a:r>
              <a:rPr lang="en-CA" sz="2400" dirty="0">
                <a:solidFill>
                  <a:srgbClr val="808000"/>
                </a:solidFill>
                <a:latin typeface="Calibri" panose="020F0502020204030204" pitchFamily="34" charset="0"/>
                <a:ea typeface="Times New Roman" panose="02020603050405020304" pitchFamily="18" charset="0"/>
                <a:cs typeface="Times New Roman" panose="02020603050405020304" pitchFamily="18" charset="0"/>
              </a:rPr>
              <a:t>leading to varying imputes that is called </a:t>
            </a:r>
            <a:r>
              <a:rPr lang="en-CA" sz="2400" b="1" dirty="0">
                <a:solidFill>
                  <a:srgbClr val="808000"/>
                </a:solidFill>
                <a:latin typeface="Calibri" panose="020F0502020204030204" pitchFamily="34" charset="0"/>
                <a:ea typeface="Times New Roman" panose="02020603050405020304" pitchFamily="18" charset="0"/>
                <a:cs typeface="Times New Roman" panose="02020603050405020304" pitchFamily="18" charset="0"/>
              </a:rPr>
              <a:t>multiple imputation (MI).</a:t>
            </a:r>
            <a:r>
              <a:rPr lang="en-CA" sz="2400" dirty="0">
                <a:solidFill>
                  <a:srgbClr val="808000"/>
                </a:solidFill>
                <a:latin typeface="Calibri" panose="020F0502020204030204" pitchFamily="34" charset="0"/>
                <a:ea typeface="Times New Roman" panose="02020603050405020304" pitchFamily="18" charset="0"/>
                <a:cs typeface="Times New Roman" panose="02020603050405020304" pitchFamily="18" charset="0"/>
              </a:rPr>
              <a:t> We first present single imputation methods while multiple imputations after that.</a:t>
            </a:r>
            <a:endParaRPr lang="fi-FI" sz="2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CA" sz="2400" dirty="0">
                <a:solidFill>
                  <a:srgbClr val="808000"/>
                </a:solidFill>
                <a:latin typeface="Calibri" panose="020F0502020204030204" pitchFamily="34" charset="0"/>
                <a:ea typeface="Times New Roman" panose="02020603050405020304" pitchFamily="18" charset="0"/>
                <a:cs typeface="Times New Roman" panose="02020603050405020304" pitchFamily="18" charset="0"/>
              </a:rPr>
              <a:t> </a:t>
            </a:r>
            <a:endParaRPr lang="fi-FI" sz="24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CA" sz="2400" dirty="0">
                <a:solidFill>
                  <a:srgbClr val="808000"/>
                </a:solidFill>
                <a:latin typeface="Calibri" panose="020F0502020204030204" pitchFamily="34" charset="0"/>
                <a:ea typeface="Times New Roman" panose="02020603050405020304" pitchFamily="18" charset="0"/>
                <a:cs typeface="Times New Roman" panose="02020603050405020304" pitchFamily="18" charset="0"/>
              </a:rPr>
              <a:t>We do not concentrate on imputation due to confidentiality but mainly thus on replacing a missing value with a best possible proxy. </a:t>
            </a:r>
            <a:endParaRPr lang="fi-FI"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94121823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100</a:t>
            </a:fld>
            <a:endParaRPr lang="fi-FI"/>
          </a:p>
        </p:txBody>
      </p:sp>
      <p:sp>
        <p:nvSpPr>
          <p:cNvPr id="4" name="TextBox 3"/>
          <p:cNvSpPr txBox="1"/>
          <p:nvPr/>
        </p:nvSpPr>
        <p:spPr>
          <a:xfrm>
            <a:off x="971600" y="778056"/>
            <a:ext cx="7344816" cy="3785652"/>
          </a:xfrm>
          <a:prstGeom prst="rect">
            <a:avLst/>
          </a:prstGeom>
          <a:noFill/>
        </p:spPr>
        <p:txBody>
          <a:bodyPr wrap="square" rtlCol="0">
            <a:spAutoFit/>
          </a:bodyPr>
          <a:lstStyle/>
          <a:p>
            <a:r>
              <a:rPr lang="en-US" sz="2400" dirty="0" smtClean="0"/>
              <a:t>Linear regression is a Bayesian model-donor method with the linear regression model as the imputation model</a:t>
            </a:r>
          </a:p>
          <a:p>
            <a:endParaRPr lang="en-US" sz="2400" dirty="0"/>
          </a:p>
          <a:p>
            <a:r>
              <a:rPr lang="en-US" sz="2400" dirty="0" smtClean="0"/>
              <a:t>Predictive Mean Matching (PMM) Method is a Bayesian real-donor method using the linear regression. We do not explain its theory in details but it thus gives observed values that is a good point. There are different algorithms for PMM but any is not the same as my real-donor algorithm.  You do not need to know the algorithm exactly. </a:t>
            </a:r>
            <a:endParaRPr lang="en-US" sz="2400" dirty="0"/>
          </a:p>
        </p:txBody>
      </p:sp>
      <p:sp>
        <p:nvSpPr>
          <p:cNvPr id="5" name="Rectangle 4"/>
          <p:cNvSpPr/>
          <p:nvPr/>
        </p:nvSpPr>
        <p:spPr>
          <a:xfrm>
            <a:off x="941329" y="4638035"/>
            <a:ext cx="7375087" cy="1569660"/>
          </a:xfrm>
          <a:prstGeom prst="rect">
            <a:avLst/>
          </a:prstGeom>
        </p:spPr>
        <p:txBody>
          <a:bodyPr wrap="square">
            <a:spAutoFit/>
          </a:bodyPr>
          <a:lstStyle/>
          <a:p>
            <a:r>
              <a:rPr lang="en-US" sz="2400" dirty="0"/>
              <a:t>The next page shows a </a:t>
            </a:r>
            <a:r>
              <a:rPr lang="en-US" sz="2400" dirty="0" smtClean="0"/>
              <a:t>part of </a:t>
            </a:r>
            <a:r>
              <a:rPr lang="en-US" sz="2400" dirty="0"/>
              <a:t>the </a:t>
            </a:r>
            <a:r>
              <a:rPr lang="en-US" sz="2400" dirty="0" smtClean="0"/>
              <a:t>two output files where </a:t>
            </a:r>
            <a:r>
              <a:rPr lang="en-US" sz="2400" dirty="0"/>
              <a:t>you see </a:t>
            </a:r>
            <a:r>
              <a:rPr lang="en-US" sz="2400" dirty="0" smtClean="0"/>
              <a:t>which values </a:t>
            </a:r>
            <a:r>
              <a:rPr lang="en-US" sz="2400" dirty="0"/>
              <a:t>are imputed but the </a:t>
            </a:r>
            <a:r>
              <a:rPr lang="en-US" sz="2400" dirty="0" smtClean="0"/>
              <a:t>variable name </a:t>
            </a:r>
            <a:r>
              <a:rPr lang="en-US" sz="2400" dirty="0"/>
              <a:t>is the same</a:t>
            </a:r>
            <a:r>
              <a:rPr lang="en-US" sz="2400" dirty="0" smtClean="0"/>
              <a:t>. They are linear regression imputation without and with constraints.</a:t>
            </a:r>
            <a:endParaRPr lang="en-US" sz="2400" dirty="0"/>
          </a:p>
        </p:txBody>
      </p:sp>
    </p:spTree>
    <p:extLst>
      <p:ext uri="{BB962C8B-B14F-4D97-AF65-F5344CB8AC3E}">
        <p14:creationId xmlns:p14="http://schemas.microsoft.com/office/powerpoint/2010/main" val="1584067972"/>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101</a:t>
            </a:fld>
            <a:endParaRPr lang="fi-FI"/>
          </a:p>
        </p:txBody>
      </p:sp>
      <p:sp>
        <p:nvSpPr>
          <p:cNvPr id="4" name="TextBox 3"/>
          <p:cNvSpPr txBox="1"/>
          <p:nvPr/>
        </p:nvSpPr>
        <p:spPr>
          <a:xfrm>
            <a:off x="755576" y="332656"/>
            <a:ext cx="7272808" cy="5909310"/>
          </a:xfrm>
          <a:prstGeom prst="rect">
            <a:avLst/>
          </a:prstGeom>
          <a:noFill/>
        </p:spPr>
        <p:txBody>
          <a:bodyPr wrap="square" rtlCol="0">
            <a:spAutoFit/>
          </a:bodyPr>
          <a:lstStyle/>
          <a:p>
            <a:r>
              <a:rPr lang="en-US" sz="2400" b="1" dirty="0" smtClean="0"/>
              <a:t>Comments on Bayesian vs Non-Bayesian MI</a:t>
            </a:r>
          </a:p>
          <a:p>
            <a:r>
              <a:rPr lang="en-US" dirty="0" smtClean="0"/>
              <a:t> </a:t>
            </a:r>
          </a:p>
          <a:p>
            <a:r>
              <a:rPr lang="en-US" sz="2400" dirty="0" smtClean="0"/>
              <a:t>My approach thus is non-Bayesian so that MI imputations are made ‘straightforwardly’ in some sense. Bayesian MI always includes one further step to get an additional random draw (a random draw from the posterior predictive distribution). This step thus adds variability (standard error); </a:t>
            </a:r>
            <a:r>
              <a:rPr lang="en-US" sz="2400" dirty="0" err="1" smtClean="0"/>
              <a:t>Björnstad</a:t>
            </a:r>
            <a:r>
              <a:rPr lang="en-US" sz="2400" dirty="0" smtClean="0"/>
              <a:t> suggests to use </a:t>
            </a:r>
          </a:p>
          <a:p>
            <a:r>
              <a:rPr lang="fi-FI" sz="2400" dirty="0" smtClean="0"/>
              <a:t>k&gt;1 (              ) </a:t>
            </a:r>
            <a:r>
              <a:rPr lang="en-US" sz="2400" dirty="0" smtClean="0"/>
              <a:t>to do the same. It is difficult for me as non- Bayesian to convince about this additional step. In the case of the linear regression model this step consists e.g. of random chi-squared numbers. There are in general many algorithms for Bayesian MI, and they are criticized as well (e.g. </a:t>
            </a:r>
            <a:r>
              <a:rPr lang="en-US" sz="2400" dirty="0"/>
              <a:t>Allison </a:t>
            </a:r>
            <a:r>
              <a:rPr lang="en-US" sz="2400" dirty="0" smtClean="0"/>
              <a:t>2015: </a:t>
            </a:r>
            <a:r>
              <a:rPr lang="en-US" sz="2400" dirty="0">
                <a:hlinkClick r:id="rId3"/>
              </a:rPr>
              <a:t>http://</a:t>
            </a:r>
            <a:r>
              <a:rPr lang="en-US" sz="2400" dirty="0" smtClean="0">
                <a:hlinkClick r:id="rId3"/>
              </a:rPr>
              <a:t>statisticalhorizons.com/predictive-mean-matching</a:t>
            </a:r>
            <a:r>
              <a:rPr lang="en-US" sz="2400" dirty="0" smtClean="0"/>
              <a:t>).  </a:t>
            </a:r>
            <a:endParaRPr lang="en-US" sz="2400" dirty="0"/>
          </a:p>
        </p:txBody>
      </p:sp>
      <p:graphicFrame>
        <p:nvGraphicFramePr>
          <p:cNvPr id="5" name="Object 4"/>
          <p:cNvGraphicFramePr>
            <a:graphicFrameLocks noChangeAspect="1"/>
          </p:cNvGraphicFramePr>
          <p:nvPr>
            <p:extLst>
              <p:ext uri="{D42A27DB-BD31-4B8C-83A1-F6EECF244321}">
                <p14:modId xmlns:p14="http://schemas.microsoft.com/office/powerpoint/2010/main" val="3903546005"/>
              </p:ext>
            </p:extLst>
          </p:nvPr>
        </p:nvGraphicFramePr>
        <p:xfrm>
          <a:off x="1475656" y="3068960"/>
          <a:ext cx="914400" cy="642938"/>
        </p:xfrm>
        <a:graphic>
          <a:graphicData uri="http://schemas.openxmlformats.org/presentationml/2006/ole">
            <mc:AlternateContent xmlns:mc="http://schemas.openxmlformats.org/markup-compatibility/2006">
              <mc:Choice xmlns:v="urn:schemas-microsoft-com:vml" Requires="v">
                <p:oleObj spid="_x0000_s15400" name="Kaava" r:id="rId4" imgW="596900" imgH="419100" progId="Equation.3">
                  <p:embed/>
                </p:oleObj>
              </mc:Choice>
              <mc:Fallback>
                <p:oleObj name="Kaava" r:id="rId4" imgW="596900" imgH="4191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5656" y="3068960"/>
                        <a:ext cx="914400" cy="642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515199671"/>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102</a:t>
            </a:fld>
            <a:endParaRPr lang="fi-FI"/>
          </a:p>
        </p:txBody>
      </p:sp>
      <p:pic>
        <p:nvPicPr>
          <p:cNvPr id="4" name="Picture 3"/>
          <p:cNvPicPr>
            <a:picLocks noChangeAspect="1"/>
          </p:cNvPicPr>
          <p:nvPr/>
        </p:nvPicPr>
        <p:blipFill>
          <a:blip r:embed="rId2"/>
          <a:stretch>
            <a:fillRect/>
          </a:stretch>
        </p:blipFill>
        <p:spPr>
          <a:xfrm>
            <a:off x="323528" y="3542813"/>
            <a:ext cx="8136904" cy="3297649"/>
          </a:xfrm>
          <a:prstGeom prst="rect">
            <a:avLst/>
          </a:prstGeom>
        </p:spPr>
      </p:pic>
      <p:pic>
        <p:nvPicPr>
          <p:cNvPr id="5" name="Picture 4"/>
          <p:cNvPicPr>
            <a:picLocks noChangeAspect="1"/>
          </p:cNvPicPr>
          <p:nvPr/>
        </p:nvPicPr>
        <p:blipFill>
          <a:blip r:embed="rId3"/>
          <a:stretch>
            <a:fillRect/>
          </a:stretch>
        </p:blipFill>
        <p:spPr>
          <a:xfrm>
            <a:off x="323528" y="332656"/>
            <a:ext cx="8136904" cy="3354636"/>
          </a:xfrm>
          <a:prstGeom prst="rect">
            <a:avLst/>
          </a:prstGeom>
        </p:spPr>
      </p:pic>
      <p:sp>
        <p:nvSpPr>
          <p:cNvPr id="6" name="TextBox 5"/>
          <p:cNvSpPr txBox="1"/>
          <p:nvPr/>
        </p:nvSpPr>
        <p:spPr>
          <a:xfrm>
            <a:off x="683568" y="27484"/>
            <a:ext cx="7579191" cy="369332"/>
          </a:xfrm>
          <a:prstGeom prst="rect">
            <a:avLst/>
          </a:prstGeom>
          <a:noFill/>
        </p:spPr>
        <p:txBody>
          <a:bodyPr wrap="none" rtlCol="0">
            <a:spAutoFit/>
          </a:bodyPr>
          <a:lstStyle/>
          <a:p>
            <a:r>
              <a:rPr lang="en-US" dirty="0" smtClean="0"/>
              <a:t>Output data, no constraints above, positive constraints below, IMPUTATION_=1</a:t>
            </a:r>
            <a:endParaRPr lang="en-US" dirty="0"/>
          </a:p>
        </p:txBody>
      </p:sp>
    </p:spTree>
    <p:extLst>
      <p:ext uri="{BB962C8B-B14F-4D97-AF65-F5344CB8AC3E}">
        <p14:creationId xmlns:p14="http://schemas.microsoft.com/office/powerpoint/2010/main" val="157692926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103</a:t>
            </a:fld>
            <a:endParaRPr lang="fi-FI"/>
          </a:p>
        </p:txBody>
      </p:sp>
      <p:sp>
        <p:nvSpPr>
          <p:cNvPr id="4" name="TextBox 3"/>
          <p:cNvSpPr txBox="1"/>
          <p:nvPr/>
        </p:nvSpPr>
        <p:spPr>
          <a:xfrm>
            <a:off x="467544" y="620688"/>
            <a:ext cx="7560840" cy="2246769"/>
          </a:xfrm>
          <a:prstGeom prst="rect">
            <a:avLst/>
          </a:prstGeom>
          <a:noFill/>
        </p:spPr>
        <p:txBody>
          <a:bodyPr wrap="square" rtlCol="0">
            <a:spAutoFit/>
          </a:bodyPr>
          <a:lstStyle/>
          <a:p>
            <a:r>
              <a:rPr lang="en-US" sz="2000" dirty="0" smtClean="0"/>
              <a:t>The previous page is from the first imputed data set. If variable_=0, it is the initial non-imputed data set. Now it is possible to calculate the results. One alternative is to select descriptive statistics as below.</a:t>
            </a:r>
          </a:p>
          <a:p>
            <a:r>
              <a:rPr lang="en-US" sz="2000" dirty="0" smtClean="0"/>
              <a:t>It does give the same we have with SAS. Hence I also use SAS so that this is first saved as a SAS file and then the operations of the next page are used. This gives opportunity to compare these results with our earlier ones. </a:t>
            </a:r>
            <a:endParaRPr lang="en-US" sz="2000" dirty="0"/>
          </a:p>
        </p:txBody>
      </p:sp>
      <p:pic>
        <p:nvPicPr>
          <p:cNvPr id="6" name="Picture 5"/>
          <p:cNvPicPr>
            <a:picLocks noChangeAspect="1"/>
          </p:cNvPicPr>
          <p:nvPr/>
        </p:nvPicPr>
        <p:blipFill>
          <a:blip r:embed="rId2"/>
          <a:stretch>
            <a:fillRect/>
          </a:stretch>
        </p:blipFill>
        <p:spPr>
          <a:xfrm>
            <a:off x="1333884" y="2995612"/>
            <a:ext cx="5972175" cy="3543300"/>
          </a:xfrm>
          <a:prstGeom prst="rect">
            <a:avLst/>
          </a:prstGeom>
        </p:spPr>
      </p:pic>
    </p:spTree>
    <p:extLst>
      <p:ext uri="{BB962C8B-B14F-4D97-AF65-F5344CB8AC3E}">
        <p14:creationId xmlns:p14="http://schemas.microsoft.com/office/powerpoint/2010/main" val="3475617452"/>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104</a:t>
            </a:fld>
            <a:endParaRPr lang="fi-FI"/>
          </a:p>
        </p:txBody>
      </p:sp>
      <p:sp>
        <p:nvSpPr>
          <p:cNvPr id="4" name="Rectangle 3"/>
          <p:cNvSpPr/>
          <p:nvPr/>
        </p:nvSpPr>
        <p:spPr>
          <a:xfrm>
            <a:off x="1260665" y="1585833"/>
            <a:ext cx="6125074" cy="2831544"/>
          </a:xfrm>
          <a:prstGeom prst="rect">
            <a:avLst/>
          </a:prstGeom>
        </p:spPr>
        <p:txBody>
          <a:bodyPr wrap="square">
            <a:spAutoFit/>
          </a:bodyPr>
          <a:lstStyle/>
          <a:p>
            <a:endParaRPr lang="fi-FI" dirty="0"/>
          </a:p>
          <a:p>
            <a:r>
              <a:rPr lang="fi-FI" sz="2000" dirty="0"/>
              <a:t>data </a:t>
            </a:r>
            <a:r>
              <a:rPr lang="fi-FI" sz="2000" dirty="0" err="1"/>
              <a:t>spss</a:t>
            </a:r>
            <a:r>
              <a:rPr lang="fi-FI" sz="2000" dirty="0"/>
              <a:t>; set </a:t>
            </a:r>
            <a:r>
              <a:rPr lang="fi-FI" sz="2000" dirty="0" err="1"/>
              <a:t>a.spss</a:t>
            </a:r>
            <a:r>
              <a:rPr lang="fi-FI" sz="2000" dirty="0"/>
              <a:t>; </a:t>
            </a:r>
          </a:p>
          <a:p>
            <a:r>
              <a:rPr lang="fi-FI" sz="2000" dirty="0" err="1"/>
              <a:t>if</a:t>
            </a:r>
            <a:r>
              <a:rPr lang="fi-FI" sz="2000" dirty="0"/>
              <a:t> </a:t>
            </a:r>
            <a:r>
              <a:rPr lang="fi-FI" sz="2000" dirty="0" err="1"/>
              <a:t>Imputation</a:t>
            </a:r>
            <a:r>
              <a:rPr lang="fi-FI" sz="2000" dirty="0"/>
              <a:t>_ ne 0;</a:t>
            </a:r>
          </a:p>
          <a:p>
            <a:r>
              <a:rPr lang="fi-FI" sz="2000" dirty="0" err="1"/>
              <a:t>if</a:t>
            </a:r>
            <a:r>
              <a:rPr lang="fi-FI" sz="2000" dirty="0"/>
              <a:t> </a:t>
            </a:r>
            <a:r>
              <a:rPr lang="fi-FI" sz="2000" dirty="0" err="1" smtClean="0"/>
              <a:t>resp</a:t>
            </a:r>
            <a:r>
              <a:rPr lang="fi-FI" sz="2000" dirty="0" smtClean="0"/>
              <a:t>=0</a:t>
            </a:r>
            <a:r>
              <a:rPr lang="fi-FI" sz="2000" dirty="0"/>
              <a:t>; </a:t>
            </a:r>
          </a:p>
          <a:p>
            <a:r>
              <a:rPr lang="fi-FI" sz="2000" dirty="0" err="1" smtClean="0"/>
              <a:t>mae</a:t>
            </a:r>
            <a:r>
              <a:rPr lang="fi-FI" sz="2000" dirty="0" smtClean="0"/>
              <a:t>=abs(</a:t>
            </a:r>
            <a:r>
              <a:rPr lang="fi-FI" sz="2000" dirty="0" err="1" smtClean="0"/>
              <a:t>income-income_resp</a:t>
            </a:r>
            <a:r>
              <a:rPr lang="fi-FI" sz="2000" dirty="0" smtClean="0"/>
              <a:t>); </a:t>
            </a:r>
            <a:endParaRPr lang="fi-FI" sz="2000" dirty="0"/>
          </a:p>
          <a:p>
            <a:r>
              <a:rPr lang="fi-FI" sz="2000" dirty="0" err="1"/>
              <a:t>run</a:t>
            </a:r>
            <a:r>
              <a:rPr lang="fi-FI" sz="2000" dirty="0"/>
              <a:t>;</a:t>
            </a:r>
          </a:p>
          <a:p>
            <a:r>
              <a:rPr lang="fi-FI" sz="2000" dirty="0" err="1"/>
              <a:t>proc</a:t>
            </a:r>
            <a:r>
              <a:rPr lang="fi-FI" sz="2000" dirty="0"/>
              <a:t> </a:t>
            </a:r>
            <a:r>
              <a:rPr lang="fi-FI" sz="2000" dirty="0" err="1"/>
              <a:t>means</a:t>
            </a:r>
            <a:r>
              <a:rPr lang="fi-FI" sz="2000" dirty="0"/>
              <a:t> </a:t>
            </a:r>
            <a:r>
              <a:rPr lang="fi-FI" sz="2000" dirty="0" err="1"/>
              <a:t>data=spss</a:t>
            </a:r>
            <a:r>
              <a:rPr lang="fi-FI" sz="2000" dirty="0"/>
              <a:t> n </a:t>
            </a:r>
            <a:r>
              <a:rPr lang="fi-FI" sz="2000" dirty="0" err="1"/>
              <a:t>mean</a:t>
            </a:r>
            <a:r>
              <a:rPr lang="fi-FI" sz="2000" dirty="0"/>
              <a:t> cv min p1 p5 p25 p75 p95 </a:t>
            </a:r>
            <a:r>
              <a:rPr lang="fi-FI" sz="2000" dirty="0" err="1"/>
              <a:t>max</a:t>
            </a:r>
            <a:r>
              <a:rPr lang="fi-FI" sz="2000" dirty="0"/>
              <a:t> ; </a:t>
            </a:r>
          </a:p>
          <a:p>
            <a:r>
              <a:rPr lang="en-US" sz="2000" dirty="0"/>
              <a:t>class Imputation_; </a:t>
            </a:r>
            <a:r>
              <a:rPr lang="en-US" sz="2000" dirty="0" err="1"/>
              <a:t>var</a:t>
            </a:r>
            <a:r>
              <a:rPr lang="en-US" sz="2000" dirty="0"/>
              <a:t> income </a:t>
            </a:r>
            <a:r>
              <a:rPr lang="en-US" sz="2000" dirty="0" err="1" smtClean="0"/>
              <a:t>income_resp</a:t>
            </a:r>
            <a:r>
              <a:rPr lang="en-US" sz="2000" dirty="0" smtClean="0"/>
              <a:t> </a:t>
            </a:r>
            <a:r>
              <a:rPr lang="en-US" sz="2000" dirty="0" err="1"/>
              <a:t>mae</a:t>
            </a:r>
            <a:r>
              <a:rPr lang="en-US" sz="2000" dirty="0"/>
              <a:t>; run;</a:t>
            </a:r>
            <a:endParaRPr lang="fi-FI" sz="2000" dirty="0"/>
          </a:p>
        </p:txBody>
      </p:sp>
      <p:sp>
        <p:nvSpPr>
          <p:cNvPr id="6" name="Rectangle 5"/>
          <p:cNvSpPr/>
          <p:nvPr/>
        </p:nvSpPr>
        <p:spPr>
          <a:xfrm>
            <a:off x="1187624" y="476672"/>
            <a:ext cx="6819496" cy="1077218"/>
          </a:xfrm>
          <a:prstGeom prst="rect">
            <a:avLst/>
          </a:prstGeom>
        </p:spPr>
        <p:txBody>
          <a:bodyPr wrap="none">
            <a:spAutoFit/>
          </a:bodyPr>
          <a:lstStyle/>
          <a:p>
            <a:r>
              <a:rPr lang="en-US" sz="2400" dirty="0" smtClean="0"/>
              <a:t>SPSS Multiple Imputation</a:t>
            </a:r>
          </a:p>
          <a:p>
            <a:r>
              <a:rPr lang="en-US" sz="2000" dirty="0" smtClean="0"/>
              <a:t>The SAS codes for getting 10 multiply imputed results. </a:t>
            </a:r>
          </a:p>
          <a:p>
            <a:r>
              <a:rPr lang="en-US" sz="2000" dirty="0" smtClean="0"/>
              <a:t>I thus saved the former file with the name SPSS in my library ‘a.’ </a:t>
            </a:r>
            <a:endParaRPr lang="en-US" sz="2000" dirty="0"/>
          </a:p>
        </p:txBody>
      </p:sp>
      <p:sp>
        <p:nvSpPr>
          <p:cNvPr id="7" name="Rectangle 6"/>
          <p:cNvSpPr/>
          <p:nvPr/>
        </p:nvSpPr>
        <p:spPr>
          <a:xfrm>
            <a:off x="1260665" y="4725144"/>
            <a:ext cx="7487800" cy="1323439"/>
          </a:xfrm>
          <a:prstGeom prst="rect">
            <a:avLst/>
          </a:prstGeom>
        </p:spPr>
        <p:txBody>
          <a:bodyPr wrap="square">
            <a:spAutoFit/>
          </a:bodyPr>
          <a:lstStyle/>
          <a:p>
            <a:r>
              <a:rPr lang="en-US" sz="2000" dirty="0" smtClean="0"/>
              <a:t>It is possible to calculate e.g. the average of all 10 imputations and get</a:t>
            </a:r>
          </a:p>
          <a:p>
            <a:r>
              <a:rPr lang="en-US" sz="2000" dirty="0" smtClean="0"/>
              <a:t>one estimate. This is not included in this material but if you can wish to do it, you can follow the formulas above (Rubin and </a:t>
            </a:r>
            <a:r>
              <a:rPr lang="en-US" sz="2000" dirty="0" err="1" smtClean="0"/>
              <a:t>Björnstad</a:t>
            </a:r>
            <a:r>
              <a:rPr lang="en-US" sz="2000" dirty="0" smtClean="0"/>
              <a:t>). In that stage it is good to use PROC SUMMARY. </a:t>
            </a:r>
            <a:endParaRPr lang="fi-FI" sz="2000" dirty="0"/>
          </a:p>
        </p:txBody>
      </p:sp>
    </p:spTree>
    <p:extLst>
      <p:ext uri="{BB962C8B-B14F-4D97-AF65-F5344CB8AC3E}">
        <p14:creationId xmlns:p14="http://schemas.microsoft.com/office/powerpoint/2010/main" val="4139283756"/>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105</a:t>
            </a:fld>
            <a:endParaRPr lang="fi-FI"/>
          </a:p>
        </p:txBody>
      </p:sp>
      <p:sp>
        <p:nvSpPr>
          <p:cNvPr id="5" name="TextBox 4"/>
          <p:cNvSpPr txBox="1"/>
          <p:nvPr/>
        </p:nvSpPr>
        <p:spPr>
          <a:xfrm>
            <a:off x="539552" y="197910"/>
            <a:ext cx="8240974" cy="830997"/>
          </a:xfrm>
          <a:prstGeom prst="rect">
            <a:avLst/>
          </a:prstGeom>
          <a:noFill/>
        </p:spPr>
        <p:txBody>
          <a:bodyPr wrap="none" rtlCol="0">
            <a:spAutoFit/>
          </a:bodyPr>
          <a:lstStyle/>
          <a:p>
            <a:r>
              <a:rPr lang="en-US" sz="2400" dirty="0" smtClean="0"/>
              <a:t>Bayesian MI estimates. This gives an option for additional credits</a:t>
            </a:r>
          </a:p>
          <a:p>
            <a:r>
              <a:rPr lang="en-US" sz="2400" dirty="0" smtClean="0"/>
              <a:t>if done. Two options: with or without AND RESP=0.</a:t>
            </a:r>
            <a:endParaRPr lang="en-US" sz="2400" dirty="0"/>
          </a:p>
        </p:txBody>
      </p:sp>
      <p:sp>
        <p:nvSpPr>
          <p:cNvPr id="6" name="Rectangle 5"/>
          <p:cNvSpPr/>
          <p:nvPr/>
        </p:nvSpPr>
        <p:spPr>
          <a:xfrm>
            <a:off x="683568" y="1183600"/>
            <a:ext cx="7272808" cy="5355312"/>
          </a:xfrm>
          <a:prstGeom prst="rect">
            <a:avLst/>
          </a:prstGeom>
        </p:spPr>
        <p:txBody>
          <a:bodyPr wrap="square">
            <a:spAutoFit/>
          </a:bodyPr>
          <a:lstStyle/>
          <a:p>
            <a:r>
              <a:rPr lang="fi-FI" b="1" dirty="0">
                <a:solidFill>
                  <a:srgbClr val="000080"/>
                </a:solidFill>
                <a:latin typeface="Courier New" panose="02070309020205020404" pitchFamily="49" charset="0"/>
              </a:rPr>
              <a:t>data</a:t>
            </a:r>
            <a:r>
              <a:rPr lang="fi-FI" dirty="0">
                <a:solidFill>
                  <a:srgbClr val="000000"/>
                </a:solidFill>
                <a:latin typeface="Courier New" panose="02070309020205020404" pitchFamily="49" charset="0"/>
              </a:rPr>
              <a:t> </a:t>
            </a:r>
            <a:r>
              <a:rPr lang="fi-FI" dirty="0" err="1">
                <a:solidFill>
                  <a:srgbClr val="000000"/>
                </a:solidFill>
                <a:latin typeface="Courier New" panose="02070309020205020404" pitchFamily="49" charset="0"/>
              </a:rPr>
              <a:t>impu_SPSS</a:t>
            </a:r>
            <a:r>
              <a:rPr lang="fi-FI" dirty="0">
                <a:solidFill>
                  <a:srgbClr val="000000"/>
                </a:solidFill>
                <a:latin typeface="Courier New" panose="02070309020205020404" pitchFamily="49" charset="0"/>
              </a:rPr>
              <a:t>; </a:t>
            </a:r>
            <a:r>
              <a:rPr lang="fi-FI" dirty="0">
                <a:solidFill>
                  <a:srgbClr val="0000FF"/>
                </a:solidFill>
                <a:latin typeface="Courier New" panose="02070309020205020404" pitchFamily="49" charset="0"/>
              </a:rPr>
              <a:t>set</a:t>
            </a:r>
            <a:r>
              <a:rPr lang="fi-FI" dirty="0">
                <a:solidFill>
                  <a:srgbClr val="000000"/>
                </a:solidFill>
                <a:latin typeface="Courier New" panose="02070309020205020404" pitchFamily="49" charset="0"/>
              </a:rPr>
              <a:t> </a:t>
            </a:r>
            <a:r>
              <a:rPr lang="fi-FI" dirty="0" err="1">
                <a:solidFill>
                  <a:srgbClr val="000000"/>
                </a:solidFill>
                <a:latin typeface="Courier New" panose="02070309020205020404" pitchFamily="49" charset="0"/>
              </a:rPr>
              <a:t>a.spss</a:t>
            </a:r>
            <a:r>
              <a:rPr lang="fi-FI" dirty="0">
                <a:solidFill>
                  <a:srgbClr val="000000"/>
                </a:solidFill>
                <a:latin typeface="Courier New" panose="02070309020205020404" pitchFamily="49" charset="0"/>
              </a:rPr>
              <a:t>; </a:t>
            </a:r>
          </a:p>
          <a:p>
            <a:r>
              <a:rPr lang="fi-FI" dirty="0" err="1">
                <a:solidFill>
                  <a:srgbClr val="000000"/>
                </a:solidFill>
                <a:latin typeface="Courier New" panose="02070309020205020404" pitchFamily="49" charset="0"/>
              </a:rPr>
              <a:t>mae</a:t>
            </a:r>
            <a:r>
              <a:rPr lang="fi-FI" dirty="0">
                <a:solidFill>
                  <a:srgbClr val="000000"/>
                </a:solidFill>
                <a:latin typeface="Courier New" panose="02070309020205020404" pitchFamily="49" charset="0"/>
              </a:rPr>
              <a:t>=abs(</a:t>
            </a:r>
            <a:r>
              <a:rPr lang="fi-FI" dirty="0" err="1">
                <a:solidFill>
                  <a:srgbClr val="000000"/>
                </a:solidFill>
                <a:latin typeface="Courier New" panose="02070309020205020404" pitchFamily="49" charset="0"/>
              </a:rPr>
              <a:t>income_resp-income</a:t>
            </a:r>
            <a:r>
              <a:rPr lang="fi-FI" dirty="0">
                <a:solidFill>
                  <a:srgbClr val="000000"/>
                </a:solidFill>
                <a:latin typeface="Courier New" panose="02070309020205020404" pitchFamily="49" charset="0"/>
              </a:rPr>
              <a:t>);</a:t>
            </a:r>
          </a:p>
          <a:p>
            <a:r>
              <a:rPr lang="en-US" dirty="0">
                <a:solidFill>
                  <a:srgbClr val="0000FF"/>
                </a:solidFill>
                <a:latin typeface="Courier New" panose="02070309020205020404" pitchFamily="49" charset="0"/>
              </a:rPr>
              <a:t>if</a:t>
            </a:r>
            <a:r>
              <a:rPr lang="en-US" dirty="0">
                <a:solidFill>
                  <a:srgbClr val="000000"/>
                </a:solidFill>
                <a:latin typeface="Courier New" panose="02070309020205020404" pitchFamily="49" charset="0"/>
              </a:rPr>
              <a:t> imputation_&gt;</a:t>
            </a:r>
            <a:r>
              <a:rPr lang="en-US" b="1" dirty="0">
                <a:solidFill>
                  <a:srgbClr val="008080"/>
                </a:solidFill>
                <a:latin typeface="Courier New" panose="02070309020205020404" pitchFamily="49" charset="0"/>
              </a:rPr>
              <a:t>0</a:t>
            </a:r>
            <a:r>
              <a:rPr lang="en-US" dirty="0">
                <a:solidFill>
                  <a:srgbClr val="000000"/>
                </a:solidFill>
                <a:latin typeface="Courier New" panose="02070309020205020404" pitchFamily="49" charset="0"/>
              </a:rPr>
              <a:t> </a:t>
            </a:r>
            <a:r>
              <a:rPr lang="en-US" dirty="0" smtClean="0">
                <a:solidFill>
                  <a:srgbClr val="000000"/>
                </a:solidFill>
                <a:latin typeface="Courier New" panose="02070309020205020404" pitchFamily="49" charset="0"/>
              </a:rPr>
              <a:t>/*AND RESP=</a:t>
            </a:r>
            <a:r>
              <a:rPr lang="en-US" b="1" dirty="0" smtClean="0">
                <a:solidFill>
                  <a:srgbClr val="008080"/>
                </a:solidFill>
                <a:latin typeface="Courier New" panose="02070309020205020404" pitchFamily="49" charset="0"/>
              </a:rPr>
              <a:t>0 */</a:t>
            </a:r>
            <a:r>
              <a:rPr lang="en-US" dirty="0" smtClean="0">
                <a:solidFill>
                  <a:srgbClr val="000000"/>
                </a:solidFill>
                <a:latin typeface="Courier New" panose="02070309020205020404" pitchFamily="49" charset="0"/>
              </a:rPr>
              <a:t>; </a:t>
            </a:r>
            <a:r>
              <a:rPr lang="fi-FI" b="1" dirty="0" err="1" smtClean="0">
                <a:solidFill>
                  <a:srgbClr val="000080"/>
                </a:solidFill>
                <a:latin typeface="Courier New" panose="02070309020205020404" pitchFamily="49" charset="0"/>
              </a:rPr>
              <a:t>run</a:t>
            </a:r>
            <a:r>
              <a:rPr lang="fi-FI" dirty="0" smtClean="0">
                <a:solidFill>
                  <a:srgbClr val="000000"/>
                </a:solidFill>
                <a:latin typeface="Courier New" panose="02070309020205020404" pitchFamily="49" charset="0"/>
              </a:rPr>
              <a:t>;</a:t>
            </a:r>
            <a:endParaRPr lang="fi-FI" dirty="0">
              <a:solidFill>
                <a:srgbClr val="000000"/>
              </a:solidFill>
              <a:latin typeface="Courier New" panose="02070309020205020404" pitchFamily="49" charset="0"/>
            </a:endParaRPr>
          </a:p>
          <a:p>
            <a:r>
              <a:rPr lang="en-US" b="1" dirty="0">
                <a:solidFill>
                  <a:srgbClr val="000080"/>
                </a:solidFill>
                <a:latin typeface="Courier New" panose="02070309020205020404" pitchFamily="49" charset="0"/>
              </a:rPr>
              <a:t>proc</a:t>
            </a:r>
            <a:r>
              <a:rPr lang="en-US" dirty="0">
                <a:solidFill>
                  <a:srgbClr val="000000"/>
                </a:solidFill>
                <a:latin typeface="Courier New" panose="02070309020205020404" pitchFamily="49" charset="0"/>
              </a:rPr>
              <a:t> </a:t>
            </a:r>
            <a:r>
              <a:rPr lang="en-US" b="1" dirty="0">
                <a:solidFill>
                  <a:srgbClr val="000080"/>
                </a:solidFill>
                <a:latin typeface="Courier New" panose="02070309020205020404" pitchFamily="49" charset="0"/>
              </a:rPr>
              <a:t>summary</a:t>
            </a:r>
            <a:r>
              <a:rPr lang="en-US" dirty="0">
                <a:solidFill>
                  <a:srgbClr val="000000"/>
                </a:solidFill>
                <a:latin typeface="Courier New" panose="02070309020205020404" pitchFamily="49" charset="0"/>
              </a:rPr>
              <a:t> </a:t>
            </a:r>
            <a:r>
              <a:rPr lang="en-US" dirty="0" err="1">
                <a:solidFill>
                  <a:srgbClr val="0000FF"/>
                </a:solidFill>
                <a:latin typeface="Courier New" panose="02070309020205020404" pitchFamily="49" charset="0"/>
              </a:rPr>
              <a:t>nway</a:t>
            </a:r>
            <a:r>
              <a:rPr lang="en-US" dirty="0">
                <a:solidFill>
                  <a:srgbClr val="000000"/>
                </a:solidFill>
                <a:latin typeface="Courier New" panose="02070309020205020404" pitchFamily="49" charset="0"/>
              </a:rPr>
              <a:t> </a:t>
            </a:r>
            <a:r>
              <a:rPr lang="en-US" dirty="0">
                <a:solidFill>
                  <a:srgbClr val="0000FF"/>
                </a:solidFill>
                <a:latin typeface="Courier New" panose="02070309020205020404" pitchFamily="49" charset="0"/>
              </a:rPr>
              <a:t>DATA</a:t>
            </a:r>
            <a:r>
              <a:rPr lang="en-US" dirty="0">
                <a:solidFill>
                  <a:srgbClr val="000000"/>
                </a:solidFill>
                <a:latin typeface="Courier New" panose="02070309020205020404" pitchFamily="49" charset="0"/>
              </a:rPr>
              <a:t>=IMPU_SPSS; </a:t>
            </a:r>
            <a:r>
              <a:rPr lang="en-US" dirty="0">
                <a:solidFill>
                  <a:srgbClr val="0000FF"/>
                </a:solidFill>
                <a:latin typeface="Courier New" panose="02070309020205020404" pitchFamily="49" charset="0"/>
              </a:rPr>
              <a:t>class</a:t>
            </a:r>
            <a:r>
              <a:rPr lang="en-US" dirty="0">
                <a:solidFill>
                  <a:srgbClr val="000000"/>
                </a:solidFill>
                <a:latin typeface="Courier New" panose="02070309020205020404" pitchFamily="49" charset="0"/>
              </a:rPr>
              <a:t> imputation_; </a:t>
            </a:r>
            <a:r>
              <a:rPr lang="en-US" dirty="0" err="1">
                <a:solidFill>
                  <a:srgbClr val="0000FF"/>
                </a:solidFill>
                <a:latin typeface="Courier New" panose="02070309020205020404" pitchFamily="49" charset="0"/>
              </a:rPr>
              <a:t>var</a:t>
            </a:r>
            <a:r>
              <a:rPr lang="en-US" dirty="0">
                <a:solidFill>
                  <a:srgbClr val="000000"/>
                </a:solidFill>
                <a:latin typeface="Courier New" panose="02070309020205020404" pitchFamily="49" charset="0"/>
              </a:rPr>
              <a:t> </a:t>
            </a:r>
            <a:r>
              <a:rPr lang="en-US" dirty="0" err="1">
                <a:solidFill>
                  <a:srgbClr val="000000"/>
                </a:solidFill>
                <a:latin typeface="Courier New" panose="02070309020205020404" pitchFamily="49" charset="0"/>
              </a:rPr>
              <a:t>income_resp</a:t>
            </a:r>
            <a:r>
              <a:rPr lang="en-US" dirty="0">
                <a:solidFill>
                  <a:srgbClr val="000000"/>
                </a:solidFill>
                <a:latin typeface="Courier New" panose="02070309020205020404" pitchFamily="49" charset="0"/>
              </a:rPr>
              <a:t>; </a:t>
            </a:r>
          </a:p>
          <a:p>
            <a:r>
              <a:rPr lang="en-US" dirty="0">
                <a:solidFill>
                  <a:srgbClr val="0000FF"/>
                </a:solidFill>
                <a:latin typeface="Courier New" panose="02070309020205020404" pitchFamily="49" charset="0"/>
              </a:rPr>
              <a:t>output</a:t>
            </a:r>
            <a:r>
              <a:rPr lang="en-US" dirty="0">
                <a:solidFill>
                  <a:srgbClr val="000000"/>
                </a:solidFill>
                <a:latin typeface="Courier New" panose="02070309020205020404" pitchFamily="49" charset="0"/>
              </a:rPr>
              <a:t> </a:t>
            </a:r>
            <a:r>
              <a:rPr lang="en-US" dirty="0">
                <a:solidFill>
                  <a:srgbClr val="0000FF"/>
                </a:solidFill>
                <a:latin typeface="Courier New" panose="02070309020205020404" pitchFamily="49" charset="0"/>
              </a:rPr>
              <a:t>out</a:t>
            </a:r>
            <a:r>
              <a:rPr lang="en-US" dirty="0">
                <a:solidFill>
                  <a:srgbClr val="000000"/>
                </a:solidFill>
                <a:latin typeface="Courier New" panose="02070309020205020404" pitchFamily="49" charset="0"/>
              </a:rPr>
              <a:t>=</a:t>
            </a:r>
            <a:r>
              <a:rPr lang="en-US" dirty="0" err="1">
                <a:solidFill>
                  <a:srgbClr val="000000"/>
                </a:solidFill>
                <a:latin typeface="Courier New" panose="02070309020205020404" pitchFamily="49" charset="0"/>
              </a:rPr>
              <a:t>impu_MI</a:t>
            </a:r>
            <a:r>
              <a:rPr lang="en-US" dirty="0">
                <a:solidFill>
                  <a:srgbClr val="000000"/>
                </a:solidFill>
                <a:latin typeface="Courier New" panose="02070309020205020404" pitchFamily="49" charset="0"/>
              </a:rPr>
              <a:t> </a:t>
            </a:r>
            <a:r>
              <a:rPr lang="en-US" dirty="0" err="1">
                <a:solidFill>
                  <a:srgbClr val="0000FF"/>
                </a:solidFill>
                <a:latin typeface="Courier New" panose="02070309020205020404" pitchFamily="49" charset="0"/>
              </a:rPr>
              <a:t>stderr</a:t>
            </a:r>
            <a:r>
              <a:rPr lang="en-US" dirty="0">
                <a:solidFill>
                  <a:srgbClr val="000000"/>
                </a:solidFill>
                <a:latin typeface="Courier New" panose="02070309020205020404" pitchFamily="49" charset="0"/>
              </a:rPr>
              <a:t>(</a:t>
            </a:r>
            <a:r>
              <a:rPr lang="en-US" dirty="0" err="1">
                <a:solidFill>
                  <a:srgbClr val="000000"/>
                </a:solidFill>
                <a:latin typeface="Courier New" panose="02070309020205020404" pitchFamily="49" charset="0"/>
              </a:rPr>
              <a:t>income_resp</a:t>
            </a:r>
            <a:r>
              <a:rPr lang="en-US" dirty="0">
                <a:solidFill>
                  <a:srgbClr val="000000"/>
                </a:solidFill>
                <a:latin typeface="Courier New" panose="02070309020205020404" pitchFamily="49" charset="0"/>
              </a:rPr>
              <a:t>)=</a:t>
            </a:r>
            <a:r>
              <a:rPr lang="en-US" dirty="0" err="1">
                <a:solidFill>
                  <a:srgbClr val="0000FF"/>
                </a:solidFill>
                <a:latin typeface="Courier New" panose="02070309020205020404" pitchFamily="49" charset="0"/>
              </a:rPr>
              <a:t>stderr</a:t>
            </a:r>
            <a:r>
              <a:rPr lang="en-US" dirty="0">
                <a:solidFill>
                  <a:srgbClr val="000000"/>
                </a:solidFill>
                <a:latin typeface="Courier New" panose="02070309020205020404" pitchFamily="49" charset="0"/>
              </a:rPr>
              <a:t> </a:t>
            </a:r>
            <a:r>
              <a:rPr lang="en-US" dirty="0">
                <a:solidFill>
                  <a:srgbClr val="0000FF"/>
                </a:solidFill>
                <a:latin typeface="Courier New" panose="02070309020205020404" pitchFamily="49" charset="0"/>
              </a:rPr>
              <a:t>mean</a:t>
            </a:r>
            <a:r>
              <a:rPr lang="en-US" dirty="0">
                <a:solidFill>
                  <a:srgbClr val="000000"/>
                </a:solidFill>
                <a:latin typeface="Courier New" panose="02070309020205020404" pitchFamily="49" charset="0"/>
              </a:rPr>
              <a:t>(</a:t>
            </a:r>
            <a:r>
              <a:rPr lang="en-US" dirty="0" err="1">
                <a:solidFill>
                  <a:srgbClr val="000000"/>
                </a:solidFill>
                <a:latin typeface="Courier New" panose="02070309020205020404" pitchFamily="49" charset="0"/>
              </a:rPr>
              <a:t>income_resp</a:t>
            </a:r>
            <a:r>
              <a:rPr lang="en-US" dirty="0">
                <a:solidFill>
                  <a:srgbClr val="000000"/>
                </a:solidFill>
                <a:latin typeface="Courier New" panose="02070309020205020404" pitchFamily="49" charset="0"/>
              </a:rPr>
              <a:t> MAE)=</a:t>
            </a:r>
            <a:r>
              <a:rPr lang="en-US" dirty="0">
                <a:solidFill>
                  <a:srgbClr val="0000FF"/>
                </a:solidFill>
                <a:latin typeface="Courier New" panose="02070309020205020404" pitchFamily="49" charset="0"/>
              </a:rPr>
              <a:t>mean</a:t>
            </a:r>
            <a:r>
              <a:rPr lang="en-US" dirty="0">
                <a:solidFill>
                  <a:srgbClr val="000000"/>
                </a:solidFill>
                <a:latin typeface="Courier New" panose="02070309020205020404" pitchFamily="49" charset="0"/>
              </a:rPr>
              <a:t> MAE; </a:t>
            </a:r>
            <a:r>
              <a:rPr lang="en-US" b="1" dirty="0">
                <a:solidFill>
                  <a:srgbClr val="000080"/>
                </a:solidFill>
                <a:latin typeface="Courier New" panose="02070309020205020404" pitchFamily="49" charset="0"/>
              </a:rPr>
              <a:t>run</a:t>
            </a:r>
            <a:r>
              <a:rPr lang="en-US" dirty="0">
                <a:solidFill>
                  <a:srgbClr val="000000"/>
                </a:solidFill>
                <a:latin typeface="Courier New" panose="02070309020205020404" pitchFamily="49" charset="0"/>
              </a:rPr>
              <a:t>;</a:t>
            </a:r>
          </a:p>
          <a:p>
            <a:r>
              <a:rPr lang="fi-FI" b="1" dirty="0" smtClean="0">
                <a:solidFill>
                  <a:srgbClr val="000080"/>
                </a:solidFill>
                <a:latin typeface="Courier New" panose="02070309020205020404" pitchFamily="49" charset="0"/>
              </a:rPr>
              <a:t>data</a:t>
            </a:r>
            <a:r>
              <a:rPr lang="fi-FI" dirty="0" smtClean="0">
                <a:solidFill>
                  <a:srgbClr val="000000"/>
                </a:solidFill>
                <a:latin typeface="Courier New" panose="02070309020205020404" pitchFamily="49" charset="0"/>
              </a:rPr>
              <a:t> </a:t>
            </a:r>
            <a:r>
              <a:rPr lang="fi-FI" dirty="0">
                <a:solidFill>
                  <a:srgbClr val="000000"/>
                </a:solidFill>
                <a:latin typeface="Courier New" panose="02070309020205020404" pitchFamily="49" charset="0"/>
              </a:rPr>
              <a:t>impu_MI2; </a:t>
            </a:r>
            <a:r>
              <a:rPr lang="fi-FI" dirty="0">
                <a:solidFill>
                  <a:srgbClr val="0000FF"/>
                </a:solidFill>
                <a:latin typeface="Courier New" panose="02070309020205020404" pitchFamily="49" charset="0"/>
              </a:rPr>
              <a:t>set</a:t>
            </a:r>
            <a:r>
              <a:rPr lang="fi-FI" dirty="0">
                <a:solidFill>
                  <a:srgbClr val="000000"/>
                </a:solidFill>
                <a:latin typeface="Courier New" panose="02070309020205020404" pitchFamily="49" charset="0"/>
              </a:rPr>
              <a:t> </a:t>
            </a:r>
            <a:r>
              <a:rPr lang="fi-FI" dirty="0" err="1">
                <a:solidFill>
                  <a:srgbClr val="000000"/>
                </a:solidFill>
                <a:latin typeface="Courier New" panose="02070309020205020404" pitchFamily="49" charset="0"/>
              </a:rPr>
              <a:t>impu_mi</a:t>
            </a:r>
            <a:r>
              <a:rPr lang="fi-FI" dirty="0">
                <a:solidFill>
                  <a:srgbClr val="000000"/>
                </a:solidFill>
                <a:latin typeface="Courier New" panose="02070309020205020404" pitchFamily="49" charset="0"/>
              </a:rPr>
              <a:t>;</a:t>
            </a:r>
          </a:p>
          <a:p>
            <a:r>
              <a:rPr lang="fi-FI" dirty="0" err="1">
                <a:solidFill>
                  <a:srgbClr val="0000FF"/>
                </a:solidFill>
                <a:latin typeface="Courier New" panose="02070309020205020404" pitchFamily="49" charset="0"/>
              </a:rPr>
              <a:t>drop</a:t>
            </a:r>
            <a:r>
              <a:rPr lang="fi-FI" dirty="0">
                <a:solidFill>
                  <a:srgbClr val="000000"/>
                </a:solidFill>
                <a:latin typeface="Courier New" panose="02070309020205020404" pitchFamily="49" charset="0"/>
              </a:rPr>
              <a:t> _</a:t>
            </a:r>
            <a:r>
              <a:rPr lang="fi-FI" dirty="0" err="1">
                <a:solidFill>
                  <a:srgbClr val="000000"/>
                </a:solidFill>
                <a:latin typeface="Courier New" panose="02070309020205020404" pitchFamily="49" charset="0"/>
              </a:rPr>
              <a:t>type</a:t>
            </a:r>
            <a:r>
              <a:rPr lang="fi-FI" dirty="0">
                <a:solidFill>
                  <a:srgbClr val="000000"/>
                </a:solidFill>
                <a:latin typeface="Courier New" panose="02070309020205020404" pitchFamily="49" charset="0"/>
              </a:rPr>
              <a:t>_ _</a:t>
            </a:r>
            <a:r>
              <a:rPr lang="fi-FI" dirty="0" err="1">
                <a:solidFill>
                  <a:srgbClr val="000000"/>
                </a:solidFill>
                <a:latin typeface="Courier New" panose="02070309020205020404" pitchFamily="49" charset="0"/>
              </a:rPr>
              <a:t>freq</a:t>
            </a:r>
            <a:r>
              <a:rPr lang="fi-FI" dirty="0">
                <a:solidFill>
                  <a:srgbClr val="000000"/>
                </a:solidFill>
                <a:latin typeface="Courier New" panose="02070309020205020404" pitchFamily="49" charset="0"/>
              </a:rPr>
              <a:t>_;</a:t>
            </a:r>
          </a:p>
          <a:p>
            <a:r>
              <a:rPr lang="fi-FI" dirty="0" err="1">
                <a:solidFill>
                  <a:srgbClr val="000000"/>
                </a:solidFill>
                <a:latin typeface="Courier New" panose="02070309020205020404" pitchFamily="49" charset="0"/>
              </a:rPr>
              <a:t>Bi</a:t>
            </a:r>
            <a:r>
              <a:rPr lang="fi-FI" dirty="0">
                <a:solidFill>
                  <a:srgbClr val="000000"/>
                </a:solidFill>
                <a:latin typeface="Courier New" panose="02070309020205020404" pitchFamily="49" charset="0"/>
              </a:rPr>
              <a:t>=</a:t>
            </a:r>
            <a:r>
              <a:rPr lang="fi-FI" dirty="0" err="1">
                <a:solidFill>
                  <a:srgbClr val="000000"/>
                </a:solidFill>
                <a:latin typeface="Courier New" panose="02070309020205020404" pitchFamily="49" charset="0"/>
              </a:rPr>
              <a:t>stderr</a:t>
            </a:r>
            <a:r>
              <a:rPr lang="fi-FI" dirty="0">
                <a:solidFill>
                  <a:srgbClr val="000000"/>
                </a:solidFill>
                <a:latin typeface="Courier New" panose="02070309020205020404" pitchFamily="49" charset="0"/>
              </a:rPr>
              <a:t>*</a:t>
            </a:r>
            <a:r>
              <a:rPr lang="fi-FI" dirty="0" err="1">
                <a:solidFill>
                  <a:srgbClr val="000000"/>
                </a:solidFill>
                <a:latin typeface="Courier New" panose="02070309020205020404" pitchFamily="49" charset="0"/>
              </a:rPr>
              <a:t>stderr</a:t>
            </a:r>
            <a:r>
              <a:rPr lang="fi-FI" dirty="0" smtClean="0">
                <a:solidFill>
                  <a:srgbClr val="000000"/>
                </a:solidFill>
                <a:latin typeface="Courier New" panose="02070309020205020404" pitchFamily="49" charset="0"/>
              </a:rPr>
              <a:t>; </a:t>
            </a:r>
            <a:r>
              <a:rPr lang="fi-FI" b="1" dirty="0" err="1" smtClean="0">
                <a:solidFill>
                  <a:srgbClr val="000080"/>
                </a:solidFill>
                <a:latin typeface="Courier New" panose="02070309020205020404" pitchFamily="49" charset="0"/>
              </a:rPr>
              <a:t>run</a:t>
            </a:r>
            <a:r>
              <a:rPr lang="fi-FI" dirty="0">
                <a:solidFill>
                  <a:srgbClr val="000000"/>
                </a:solidFill>
                <a:latin typeface="Courier New" panose="02070309020205020404" pitchFamily="49" charset="0"/>
              </a:rPr>
              <a:t>;</a:t>
            </a:r>
          </a:p>
          <a:p>
            <a:r>
              <a:rPr lang="fi-FI" b="1" dirty="0" err="1" smtClean="0">
                <a:solidFill>
                  <a:srgbClr val="000080"/>
                </a:solidFill>
                <a:latin typeface="Courier New" panose="02070309020205020404" pitchFamily="49" charset="0"/>
              </a:rPr>
              <a:t>proc</a:t>
            </a:r>
            <a:r>
              <a:rPr lang="fi-FI" dirty="0" smtClean="0">
                <a:solidFill>
                  <a:srgbClr val="000000"/>
                </a:solidFill>
                <a:latin typeface="Courier New" panose="02070309020205020404" pitchFamily="49" charset="0"/>
              </a:rPr>
              <a:t> </a:t>
            </a:r>
            <a:r>
              <a:rPr lang="fi-FI" b="1" dirty="0" err="1">
                <a:solidFill>
                  <a:srgbClr val="000080"/>
                </a:solidFill>
                <a:latin typeface="Courier New" panose="02070309020205020404" pitchFamily="49" charset="0"/>
              </a:rPr>
              <a:t>summary</a:t>
            </a:r>
            <a:r>
              <a:rPr lang="fi-FI" dirty="0">
                <a:solidFill>
                  <a:srgbClr val="000000"/>
                </a:solidFill>
                <a:latin typeface="Courier New" panose="02070309020205020404" pitchFamily="49" charset="0"/>
              </a:rPr>
              <a:t> </a:t>
            </a:r>
            <a:r>
              <a:rPr lang="fi-FI" dirty="0">
                <a:solidFill>
                  <a:srgbClr val="0000FF"/>
                </a:solidFill>
                <a:latin typeface="Courier New" panose="02070309020205020404" pitchFamily="49" charset="0"/>
              </a:rPr>
              <a:t>data</a:t>
            </a:r>
            <a:r>
              <a:rPr lang="fi-FI" dirty="0">
                <a:solidFill>
                  <a:srgbClr val="000000"/>
                </a:solidFill>
                <a:latin typeface="Courier New" panose="02070309020205020404" pitchFamily="49" charset="0"/>
              </a:rPr>
              <a:t>=impu_MI2 </a:t>
            </a:r>
            <a:r>
              <a:rPr lang="fi-FI" dirty="0" err="1">
                <a:solidFill>
                  <a:srgbClr val="0000FF"/>
                </a:solidFill>
                <a:latin typeface="Courier New" panose="02070309020205020404" pitchFamily="49" charset="0"/>
              </a:rPr>
              <a:t>nway</a:t>
            </a:r>
            <a:r>
              <a:rPr lang="fi-FI" dirty="0">
                <a:solidFill>
                  <a:srgbClr val="000000"/>
                </a:solidFill>
                <a:latin typeface="Courier New" panose="02070309020205020404" pitchFamily="49" charset="0"/>
              </a:rPr>
              <a:t>; </a:t>
            </a:r>
            <a:r>
              <a:rPr lang="fi-FI" dirty="0" err="1">
                <a:solidFill>
                  <a:srgbClr val="0000FF"/>
                </a:solidFill>
                <a:latin typeface="Courier New" panose="02070309020205020404" pitchFamily="49" charset="0"/>
              </a:rPr>
              <a:t>var</a:t>
            </a:r>
            <a:r>
              <a:rPr lang="fi-FI" dirty="0">
                <a:solidFill>
                  <a:srgbClr val="000000"/>
                </a:solidFill>
                <a:latin typeface="Courier New" panose="02070309020205020404" pitchFamily="49" charset="0"/>
              </a:rPr>
              <a:t> </a:t>
            </a:r>
            <a:r>
              <a:rPr lang="fi-FI" dirty="0" err="1">
                <a:solidFill>
                  <a:srgbClr val="000000"/>
                </a:solidFill>
                <a:latin typeface="Courier New" panose="02070309020205020404" pitchFamily="49" charset="0"/>
              </a:rPr>
              <a:t>Bi</a:t>
            </a:r>
            <a:r>
              <a:rPr lang="fi-FI" dirty="0">
                <a:solidFill>
                  <a:srgbClr val="000000"/>
                </a:solidFill>
                <a:latin typeface="Courier New" panose="02070309020205020404" pitchFamily="49" charset="0"/>
              </a:rPr>
              <a:t> </a:t>
            </a:r>
            <a:r>
              <a:rPr lang="fi-FI" dirty="0" err="1">
                <a:solidFill>
                  <a:srgbClr val="000000"/>
                </a:solidFill>
                <a:latin typeface="Courier New" panose="02070309020205020404" pitchFamily="49" charset="0"/>
              </a:rPr>
              <a:t>mean</a:t>
            </a:r>
            <a:r>
              <a:rPr lang="fi-FI" dirty="0">
                <a:solidFill>
                  <a:srgbClr val="000000"/>
                </a:solidFill>
                <a:latin typeface="Courier New" panose="02070309020205020404" pitchFamily="49" charset="0"/>
              </a:rPr>
              <a:t> MAE; </a:t>
            </a:r>
            <a:r>
              <a:rPr lang="fi-FI" dirty="0">
                <a:solidFill>
                  <a:srgbClr val="0000FF"/>
                </a:solidFill>
                <a:latin typeface="Courier New" panose="02070309020205020404" pitchFamily="49" charset="0"/>
              </a:rPr>
              <a:t>output</a:t>
            </a:r>
            <a:r>
              <a:rPr lang="fi-FI" dirty="0">
                <a:solidFill>
                  <a:srgbClr val="000000"/>
                </a:solidFill>
                <a:latin typeface="Courier New" panose="02070309020205020404" pitchFamily="49" charset="0"/>
              </a:rPr>
              <a:t> </a:t>
            </a:r>
            <a:r>
              <a:rPr lang="fi-FI" dirty="0">
                <a:solidFill>
                  <a:srgbClr val="0000FF"/>
                </a:solidFill>
                <a:latin typeface="Courier New" panose="02070309020205020404" pitchFamily="49" charset="0"/>
              </a:rPr>
              <a:t>out</a:t>
            </a:r>
            <a:r>
              <a:rPr lang="fi-FI" dirty="0">
                <a:solidFill>
                  <a:srgbClr val="000000"/>
                </a:solidFill>
                <a:latin typeface="Courier New" panose="02070309020205020404" pitchFamily="49" charset="0"/>
              </a:rPr>
              <a:t>=</a:t>
            </a:r>
            <a:r>
              <a:rPr lang="fi-FI" dirty="0" err="1">
                <a:solidFill>
                  <a:srgbClr val="000000"/>
                </a:solidFill>
                <a:latin typeface="Courier New" panose="02070309020205020404" pitchFamily="49" charset="0"/>
              </a:rPr>
              <a:t>impu_aggre</a:t>
            </a:r>
            <a:r>
              <a:rPr lang="fi-FI" dirty="0">
                <a:solidFill>
                  <a:srgbClr val="000000"/>
                </a:solidFill>
                <a:latin typeface="Courier New" panose="02070309020205020404" pitchFamily="49" charset="0"/>
              </a:rPr>
              <a:t> </a:t>
            </a:r>
            <a:r>
              <a:rPr lang="fi-FI" dirty="0" err="1">
                <a:solidFill>
                  <a:srgbClr val="0000FF"/>
                </a:solidFill>
                <a:latin typeface="Courier New" panose="02070309020205020404" pitchFamily="49" charset="0"/>
              </a:rPr>
              <a:t>mean</a:t>
            </a:r>
            <a:r>
              <a:rPr lang="fi-FI" dirty="0">
                <a:solidFill>
                  <a:srgbClr val="000000"/>
                </a:solidFill>
                <a:latin typeface="Courier New" panose="02070309020205020404" pitchFamily="49" charset="0"/>
              </a:rPr>
              <a:t>(</a:t>
            </a:r>
            <a:r>
              <a:rPr lang="fi-FI" dirty="0" err="1">
                <a:solidFill>
                  <a:srgbClr val="000000"/>
                </a:solidFill>
                <a:latin typeface="Courier New" panose="02070309020205020404" pitchFamily="49" charset="0"/>
              </a:rPr>
              <a:t>Bi</a:t>
            </a:r>
            <a:r>
              <a:rPr lang="fi-FI" dirty="0">
                <a:solidFill>
                  <a:srgbClr val="000000"/>
                </a:solidFill>
                <a:latin typeface="Courier New" panose="02070309020205020404" pitchFamily="49" charset="0"/>
              </a:rPr>
              <a:t>)=B </a:t>
            </a:r>
          </a:p>
          <a:p>
            <a:r>
              <a:rPr lang="en-US" dirty="0" err="1">
                <a:solidFill>
                  <a:srgbClr val="0000FF"/>
                </a:solidFill>
                <a:latin typeface="Courier New" panose="02070309020205020404" pitchFamily="49" charset="0"/>
              </a:rPr>
              <a:t>var</a:t>
            </a:r>
            <a:r>
              <a:rPr lang="en-US" dirty="0">
                <a:solidFill>
                  <a:srgbClr val="000000"/>
                </a:solidFill>
                <a:latin typeface="Courier New" panose="02070309020205020404" pitchFamily="49" charset="0"/>
              </a:rPr>
              <a:t>(</a:t>
            </a:r>
            <a:r>
              <a:rPr lang="en-US" dirty="0">
                <a:solidFill>
                  <a:srgbClr val="0000FF"/>
                </a:solidFill>
                <a:latin typeface="Courier New" panose="02070309020205020404" pitchFamily="49" charset="0"/>
              </a:rPr>
              <a:t>mean</a:t>
            </a:r>
            <a:r>
              <a:rPr lang="en-US" dirty="0">
                <a:solidFill>
                  <a:srgbClr val="000000"/>
                </a:solidFill>
                <a:latin typeface="Courier New" panose="02070309020205020404" pitchFamily="49" charset="0"/>
              </a:rPr>
              <a:t>)=</a:t>
            </a:r>
            <a:r>
              <a:rPr lang="en-US" dirty="0" err="1">
                <a:solidFill>
                  <a:srgbClr val="000000"/>
                </a:solidFill>
                <a:latin typeface="Courier New" panose="02070309020205020404" pitchFamily="49" charset="0"/>
              </a:rPr>
              <a:t>var_between</a:t>
            </a:r>
            <a:r>
              <a:rPr lang="en-US" dirty="0">
                <a:solidFill>
                  <a:srgbClr val="000000"/>
                </a:solidFill>
                <a:latin typeface="Courier New" panose="02070309020205020404" pitchFamily="49" charset="0"/>
              </a:rPr>
              <a:t> </a:t>
            </a:r>
            <a:r>
              <a:rPr lang="en-US" dirty="0">
                <a:solidFill>
                  <a:srgbClr val="0000FF"/>
                </a:solidFill>
                <a:latin typeface="Courier New" panose="02070309020205020404" pitchFamily="49" charset="0"/>
              </a:rPr>
              <a:t>mean</a:t>
            </a:r>
            <a:r>
              <a:rPr lang="en-US" dirty="0">
                <a:solidFill>
                  <a:srgbClr val="000000"/>
                </a:solidFill>
                <a:latin typeface="Courier New" panose="02070309020205020404" pitchFamily="49" charset="0"/>
              </a:rPr>
              <a:t>(</a:t>
            </a:r>
            <a:r>
              <a:rPr lang="en-US" dirty="0">
                <a:solidFill>
                  <a:srgbClr val="0000FF"/>
                </a:solidFill>
                <a:latin typeface="Courier New" panose="02070309020205020404" pitchFamily="49" charset="0"/>
              </a:rPr>
              <a:t>MEAN</a:t>
            </a:r>
            <a:r>
              <a:rPr lang="en-US" dirty="0">
                <a:solidFill>
                  <a:srgbClr val="000000"/>
                </a:solidFill>
                <a:latin typeface="Courier New" panose="02070309020205020404" pitchFamily="49" charset="0"/>
              </a:rPr>
              <a:t> MAE)=</a:t>
            </a:r>
            <a:r>
              <a:rPr lang="en-US" dirty="0">
                <a:solidFill>
                  <a:srgbClr val="0000FF"/>
                </a:solidFill>
                <a:latin typeface="Courier New" panose="02070309020205020404" pitchFamily="49" charset="0"/>
              </a:rPr>
              <a:t>MEAN</a:t>
            </a:r>
            <a:r>
              <a:rPr lang="en-US" dirty="0">
                <a:solidFill>
                  <a:srgbClr val="000000"/>
                </a:solidFill>
                <a:latin typeface="Courier New" panose="02070309020205020404" pitchFamily="49" charset="0"/>
              </a:rPr>
              <a:t> MAE;</a:t>
            </a:r>
          </a:p>
          <a:p>
            <a:r>
              <a:rPr lang="fi-FI" b="1" dirty="0" smtClean="0">
                <a:solidFill>
                  <a:srgbClr val="000080"/>
                </a:solidFill>
                <a:latin typeface="Courier New" panose="02070309020205020404" pitchFamily="49" charset="0"/>
              </a:rPr>
              <a:t>data</a:t>
            </a:r>
            <a:r>
              <a:rPr lang="fi-FI" dirty="0" smtClean="0">
                <a:solidFill>
                  <a:srgbClr val="000000"/>
                </a:solidFill>
                <a:latin typeface="Courier New" panose="02070309020205020404" pitchFamily="49" charset="0"/>
              </a:rPr>
              <a:t> </a:t>
            </a:r>
            <a:r>
              <a:rPr lang="fi-FI" dirty="0">
                <a:solidFill>
                  <a:srgbClr val="000000"/>
                </a:solidFill>
                <a:latin typeface="Courier New" panose="02070309020205020404" pitchFamily="49" charset="0"/>
              </a:rPr>
              <a:t>impu_aggre2; </a:t>
            </a:r>
            <a:r>
              <a:rPr lang="fi-FI" dirty="0">
                <a:solidFill>
                  <a:srgbClr val="0000FF"/>
                </a:solidFill>
                <a:latin typeface="Courier New" panose="02070309020205020404" pitchFamily="49" charset="0"/>
              </a:rPr>
              <a:t>set</a:t>
            </a:r>
            <a:r>
              <a:rPr lang="fi-FI" dirty="0">
                <a:solidFill>
                  <a:srgbClr val="000000"/>
                </a:solidFill>
                <a:latin typeface="Courier New" panose="02070309020205020404" pitchFamily="49" charset="0"/>
              </a:rPr>
              <a:t> </a:t>
            </a:r>
            <a:r>
              <a:rPr lang="fi-FI" dirty="0" err="1">
                <a:solidFill>
                  <a:srgbClr val="000000"/>
                </a:solidFill>
                <a:latin typeface="Courier New" panose="02070309020205020404" pitchFamily="49" charset="0"/>
              </a:rPr>
              <a:t>impu_aggre</a:t>
            </a:r>
            <a:r>
              <a:rPr lang="fi-FI" dirty="0">
                <a:solidFill>
                  <a:srgbClr val="000000"/>
                </a:solidFill>
                <a:latin typeface="Courier New" panose="02070309020205020404" pitchFamily="49" charset="0"/>
              </a:rPr>
              <a:t>;</a:t>
            </a:r>
          </a:p>
          <a:p>
            <a:r>
              <a:rPr lang="fi-FI" dirty="0" err="1">
                <a:solidFill>
                  <a:srgbClr val="0000FF"/>
                </a:solidFill>
                <a:latin typeface="Courier New" panose="02070309020205020404" pitchFamily="49" charset="0"/>
              </a:rPr>
              <a:t>drop</a:t>
            </a:r>
            <a:r>
              <a:rPr lang="fi-FI" dirty="0">
                <a:solidFill>
                  <a:srgbClr val="000000"/>
                </a:solidFill>
                <a:latin typeface="Courier New" panose="02070309020205020404" pitchFamily="49" charset="0"/>
              </a:rPr>
              <a:t> _</a:t>
            </a:r>
            <a:r>
              <a:rPr lang="fi-FI" dirty="0" err="1">
                <a:solidFill>
                  <a:srgbClr val="000000"/>
                </a:solidFill>
                <a:latin typeface="Courier New" panose="02070309020205020404" pitchFamily="49" charset="0"/>
              </a:rPr>
              <a:t>type</a:t>
            </a:r>
            <a:r>
              <a:rPr lang="fi-FI" dirty="0">
                <a:solidFill>
                  <a:srgbClr val="000000"/>
                </a:solidFill>
                <a:latin typeface="Courier New" panose="02070309020205020404" pitchFamily="49" charset="0"/>
              </a:rPr>
              <a:t>_ _</a:t>
            </a:r>
            <a:r>
              <a:rPr lang="fi-FI" dirty="0" err="1">
                <a:solidFill>
                  <a:srgbClr val="000000"/>
                </a:solidFill>
                <a:latin typeface="Courier New" panose="02070309020205020404" pitchFamily="49" charset="0"/>
              </a:rPr>
              <a:t>freq</a:t>
            </a:r>
            <a:r>
              <a:rPr lang="fi-FI" dirty="0">
                <a:solidFill>
                  <a:srgbClr val="000000"/>
                </a:solidFill>
                <a:latin typeface="Courier New" panose="02070309020205020404" pitchFamily="49" charset="0"/>
              </a:rPr>
              <a:t>_;</a:t>
            </a:r>
          </a:p>
          <a:p>
            <a:r>
              <a:rPr lang="fi-FI" dirty="0">
                <a:solidFill>
                  <a:srgbClr val="000000"/>
                </a:solidFill>
                <a:latin typeface="Courier New" panose="02070309020205020404" pitchFamily="49" charset="0"/>
              </a:rPr>
              <a:t>B_MI = B+(</a:t>
            </a:r>
            <a:r>
              <a:rPr lang="fi-FI" b="1" dirty="0">
                <a:solidFill>
                  <a:srgbClr val="008080"/>
                </a:solidFill>
                <a:latin typeface="Courier New" panose="02070309020205020404" pitchFamily="49" charset="0"/>
              </a:rPr>
              <a:t>1</a:t>
            </a:r>
            <a:r>
              <a:rPr lang="fi-FI" dirty="0">
                <a:solidFill>
                  <a:srgbClr val="000000"/>
                </a:solidFill>
                <a:latin typeface="Courier New" panose="02070309020205020404" pitchFamily="49" charset="0"/>
              </a:rPr>
              <a:t>+</a:t>
            </a:r>
            <a:r>
              <a:rPr lang="fi-FI" b="1" dirty="0">
                <a:solidFill>
                  <a:srgbClr val="008080"/>
                </a:solidFill>
                <a:latin typeface="Courier New" panose="02070309020205020404" pitchFamily="49" charset="0"/>
              </a:rPr>
              <a:t>1</a:t>
            </a:r>
            <a:r>
              <a:rPr lang="fi-FI" dirty="0">
                <a:solidFill>
                  <a:srgbClr val="000000"/>
                </a:solidFill>
                <a:latin typeface="Courier New" panose="02070309020205020404" pitchFamily="49" charset="0"/>
              </a:rPr>
              <a:t>/</a:t>
            </a:r>
            <a:r>
              <a:rPr lang="fi-FI" b="1" dirty="0">
                <a:solidFill>
                  <a:srgbClr val="008080"/>
                </a:solidFill>
                <a:latin typeface="Courier New" panose="02070309020205020404" pitchFamily="49" charset="0"/>
              </a:rPr>
              <a:t>10</a:t>
            </a:r>
            <a:r>
              <a:rPr lang="fi-FI" dirty="0">
                <a:solidFill>
                  <a:srgbClr val="000000"/>
                </a:solidFill>
                <a:latin typeface="Courier New" panose="02070309020205020404" pitchFamily="49" charset="0"/>
              </a:rPr>
              <a:t>)*</a:t>
            </a:r>
            <a:r>
              <a:rPr lang="fi-FI" dirty="0" err="1">
                <a:solidFill>
                  <a:srgbClr val="000000"/>
                </a:solidFill>
                <a:latin typeface="Courier New" panose="02070309020205020404" pitchFamily="49" charset="0"/>
              </a:rPr>
              <a:t>var_between</a:t>
            </a:r>
            <a:r>
              <a:rPr lang="fi-FI" dirty="0">
                <a:solidFill>
                  <a:srgbClr val="000000"/>
                </a:solidFill>
                <a:latin typeface="Courier New" panose="02070309020205020404" pitchFamily="49" charset="0"/>
              </a:rPr>
              <a:t>;</a:t>
            </a:r>
          </a:p>
          <a:p>
            <a:r>
              <a:rPr lang="fi-FI" dirty="0" err="1">
                <a:solidFill>
                  <a:srgbClr val="000000"/>
                </a:solidFill>
                <a:latin typeface="Courier New" panose="02070309020205020404" pitchFamily="49" charset="0"/>
              </a:rPr>
              <a:t>std_B</a:t>
            </a:r>
            <a:r>
              <a:rPr lang="fi-FI" dirty="0">
                <a:solidFill>
                  <a:srgbClr val="000000"/>
                </a:solidFill>
                <a:latin typeface="Courier New" panose="02070309020205020404" pitchFamily="49" charset="0"/>
              </a:rPr>
              <a:t>=</a:t>
            </a:r>
            <a:r>
              <a:rPr lang="fi-FI" dirty="0" err="1">
                <a:solidFill>
                  <a:srgbClr val="000000"/>
                </a:solidFill>
                <a:latin typeface="Courier New" panose="02070309020205020404" pitchFamily="49" charset="0"/>
              </a:rPr>
              <a:t>sqrt</a:t>
            </a:r>
            <a:r>
              <a:rPr lang="fi-FI" dirty="0">
                <a:solidFill>
                  <a:srgbClr val="000000"/>
                </a:solidFill>
                <a:latin typeface="Courier New" panose="02070309020205020404" pitchFamily="49" charset="0"/>
              </a:rPr>
              <a:t>(B);</a:t>
            </a:r>
          </a:p>
          <a:p>
            <a:r>
              <a:rPr lang="fi-FI" dirty="0" err="1">
                <a:solidFill>
                  <a:srgbClr val="000000"/>
                </a:solidFill>
                <a:latin typeface="Courier New" panose="02070309020205020404" pitchFamily="49" charset="0"/>
              </a:rPr>
              <a:t>stderr_mi</a:t>
            </a:r>
            <a:r>
              <a:rPr lang="fi-FI" dirty="0">
                <a:solidFill>
                  <a:srgbClr val="000000"/>
                </a:solidFill>
                <a:latin typeface="Courier New" panose="02070309020205020404" pitchFamily="49" charset="0"/>
              </a:rPr>
              <a:t>= </a:t>
            </a:r>
            <a:r>
              <a:rPr lang="fi-FI" dirty="0" err="1">
                <a:solidFill>
                  <a:srgbClr val="000000"/>
                </a:solidFill>
                <a:latin typeface="Courier New" panose="02070309020205020404" pitchFamily="49" charset="0"/>
              </a:rPr>
              <a:t>sqrt</a:t>
            </a:r>
            <a:r>
              <a:rPr lang="fi-FI" dirty="0">
                <a:solidFill>
                  <a:srgbClr val="000000"/>
                </a:solidFill>
                <a:latin typeface="Courier New" panose="02070309020205020404" pitchFamily="49" charset="0"/>
              </a:rPr>
              <a:t>(B_MI</a:t>
            </a:r>
            <a:r>
              <a:rPr lang="fi-FI" dirty="0" smtClean="0">
                <a:solidFill>
                  <a:srgbClr val="000000"/>
                </a:solidFill>
                <a:latin typeface="Courier New" panose="02070309020205020404" pitchFamily="49" charset="0"/>
              </a:rPr>
              <a:t>); </a:t>
            </a:r>
            <a:r>
              <a:rPr lang="fi-FI" b="1" dirty="0" err="1" smtClean="0">
                <a:solidFill>
                  <a:srgbClr val="000080"/>
                </a:solidFill>
                <a:latin typeface="Courier New" panose="02070309020205020404" pitchFamily="49" charset="0"/>
              </a:rPr>
              <a:t>run</a:t>
            </a:r>
            <a:r>
              <a:rPr lang="fi-FI" dirty="0">
                <a:solidFill>
                  <a:srgbClr val="000000"/>
                </a:solidFill>
                <a:latin typeface="Courier New" panose="02070309020205020404" pitchFamily="49" charset="0"/>
              </a:rPr>
              <a:t>;</a:t>
            </a:r>
          </a:p>
          <a:p>
            <a:r>
              <a:rPr lang="fi-FI" b="1" dirty="0" err="1">
                <a:solidFill>
                  <a:srgbClr val="000080"/>
                </a:solidFill>
                <a:latin typeface="Courier New" panose="02070309020205020404" pitchFamily="49" charset="0"/>
              </a:rPr>
              <a:t>proc</a:t>
            </a:r>
            <a:r>
              <a:rPr lang="fi-FI" dirty="0">
                <a:solidFill>
                  <a:srgbClr val="000000"/>
                </a:solidFill>
                <a:latin typeface="Courier New" panose="02070309020205020404" pitchFamily="49" charset="0"/>
              </a:rPr>
              <a:t> </a:t>
            </a:r>
            <a:r>
              <a:rPr lang="fi-FI" b="1" dirty="0" err="1">
                <a:solidFill>
                  <a:srgbClr val="000080"/>
                </a:solidFill>
                <a:latin typeface="Courier New" panose="02070309020205020404" pitchFamily="49" charset="0"/>
              </a:rPr>
              <a:t>print</a:t>
            </a:r>
            <a:r>
              <a:rPr lang="fi-FI" dirty="0">
                <a:solidFill>
                  <a:srgbClr val="000000"/>
                </a:solidFill>
                <a:latin typeface="Courier New" panose="02070309020205020404" pitchFamily="49" charset="0"/>
              </a:rPr>
              <a:t>; </a:t>
            </a:r>
            <a:r>
              <a:rPr lang="fi-FI" b="1" dirty="0" err="1">
                <a:solidFill>
                  <a:srgbClr val="000080"/>
                </a:solidFill>
                <a:latin typeface="Courier New" panose="02070309020205020404" pitchFamily="49" charset="0"/>
              </a:rPr>
              <a:t>run</a:t>
            </a:r>
            <a:r>
              <a:rPr lang="fi-FI" dirty="0">
                <a:solidFill>
                  <a:srgbClr val="000000"/>
                </a:solidFill>
                <a:latin typeface="Courier New" panose="02070309020205020404" pitchFamily="49" charset="0"/>
              </a:rPr>
              <a:t>;</a:t>
            </a:r>
            <a:endParaRPr lang="fi-FI" dirty="0"/>
          </a:p>
        </p:txBody>
      </p:sp>
    </p:spTree>
    <p:extLst>
      <p:ext uri="{BB962C8B-B14F-4D97-AF65-F5344CB8AC3E}">
        <p14:creationId xmlns:p14="http://schemas.microsoft.com/office/powerpoint/2010/main" val="48017833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Dian numeron paikkamerkki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fld id="{5F09AF8A-8641-40A8-8DB2-D046B1F2FAB0}" type="slidenum">
              <a:rPr lang="fi-FI" sz="1400" smtClean="0"/>
              <a:pPr eaLnBrk="1" hangingPunct="1"/>
              <a:t>106</a:t>
            </a:fld>
            <a:endParaRPr lang="fi-FI" sz="1400" dirty="0" smtClean="0"/>
          </a:p>
        </p:txBody>
      </p:sp>
      <p:sp>
        <p:nvSpPr>
          <p:cNvPr id="24581" name="Text Box 2"/>
          <p:cNvSpPr txBox="1">
            <a:spLocks noChangeArrowheads="1"/>
          </p:cNvSpPr>
          <p:nvPr/>
        </p:nvSpPr>
        <p:spPr bwMode="auto">
          <a:xfrm>
            <a:off x="684213" y="306863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endParaRPr lang="fi-FI" sz="1800" dirty="0"/>
          </a:p>
        </p:txBody>
      </p:sp>
      <p:sp>
        <p:nvSpPr>
          <p:cNvPr id="24582" name="Rectangle 3"/>
          <p:cNvSpPr>
            <a:spLocks noChangeArrowheads="1"/>
          </p:cNvSpPr>
          <p:nvPr/>
        </p:nvSpPr>
        <p:spPr bwMode="auto">
          <a:xfrm>
            <a:off x="0" y="32591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3" name="Rectangle 4"/>
          <p:cNvSpPr>
            <a:spLocks noChangeArrowheads="1"/>
          </p:cNvSpPr>
          <p:nvPr/>
        </p:nvSpPr>
        <p:spPr bwMode="auto">
          <a:xfrm>
            <a:off x="0" y="31003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4" name="Rectangle 5"/>
          <p:cNvSpPr>
            <a:spLocks noChangeArrowheads="1"/>
          </p:cNvSpPr>
          <p:nvPr/>
        </p:nvSpPr>
        <p:spPr bwMode="auto">
          <a:xfrm>
            <a:off x="0" y="32670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5" name="Rectangle 6"/>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7" name="Text Box 8"/>
          <p:cNvSpPr txBox="1">
            <a:spLocks noChangeArrowheads="1"/>
          </p:cNvSpPr>
          <p:nvPr/>
        </p:nvSpPr>
        <p:spPr bwMode="auto">
          <a:xfrm>
            <a:off x="669925" y="1027113"/>
            <a:ext cx="82454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just" eaLnBrk="1" hangingPunct="1"/>
            <a:endParaRPr lang="fi-FI" sz="1800" dirty="0"/>
          </a:p>
          <a:p>
            <a:pPr algn="just" eaLnBrk="1" hangingPunct="1"/>
            <a:endParaRPr lang="fi-FI" sz="1800" dirty="0"/>
          </a:p>
        </p:txBody>
      </p:sp>
      <p:sp>
        <p:nvSpPr>
          <p:cNvPr id="24588" name="Text Box 9"/>
          <p:cNvSpPr txBox="1">
            <a:spLocks noChangeArrowheads="1"/>
          </p:cNvSpPr>
          <p:nvPr/>
        </p:nvSpPr>
        <p:spPr bwMode="auto">
          <a:xfrm>
            <a:off x="563562" y="1027113"/>
            <a:ext cx="8016875"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US" dirty="0" smtClean="0">
                <a:latin typeface="Calibri" pitchFamily="34" charset="0"/>
              </a:rPr>
              <a:t>This same framework is workable for categorical variables as well but the</a:t>
            </a:r>
          </a:p>
          <a:p>
            <a:pPr eaLnBrk="1" hangingPunct="1"/>
            <a:endParaRPr lang="en-US" dirty="0">
              <a:latin typeface="Calibri" pitchFamily="34" charset="0"/>
            </a:endParaRPr>
          </a:p>
          <a:p>
            <a:pPr eaLnBrk="1" hangingPunct="1"/>
            <a:endParaRPr lang="en-US" dirty="0" smtClean="0">
              <a:latin typeface="Calibri" pitchFamily="34" charset="0"/>
            </a:endParaRPr>
          </a:p>
          <a:p>
            <a:pPr eaLnBrk="1" hangingPunct="1"/>
            <a:endParaRPr lang="en-US" dirty="0">
              <a:latin typeface="Calibri" pitchFamily="34" charset="0"/>
            </a:endParaRPr>
          </a:p>
          <a:p>
            <a:pPr eaLnBrk="1" hangingPunct="1"/>
            <a:endParaRPr lang="en-US" dirty="0" smtClean="0">
              <a:latin typeface="Calibri" pitchFamily="34" charset="0"/>
            </a:endParaRPr>
          </a:p>
          <a:p>
            <a:pPr eaLnBrk="1" hangingPunct="1"/>
            <a:endParaRPr lang="en-US" dirty="0">
              <a:latin typeface="Calibri" pitchFamily="34" charset="0"/>
            </a:endParaRPr>
          </a:p>
          <a:p>
            <a:pPr eaLnBrk="1" hangingPunct="1"/>
            <a:endParaRPr lang="en-US" dirty="0" smtClean="0">
              <a:latin typeface="Calibri" pitchFamily="34" charset="0"/>
            </a:endParaRPr>
          </a:p>
          <a:p>
            <a:pPr eaLnBrk="1" hangingPunct="1"/>
            <a:endParaRPr lang="en-US" dirty="0">
              <a:latin typeface="Calibri" pitchFamily="34" charset="0"/>
            </a:endParaRPr>
          </a:p>
          <a:p>
            <a:pPr eaLnBrk="1" hangingPunct="1"/>
            <a:endParaRPr lang="en-US" dirty="0" smtClean="0">
              <a:latin typeface="Calibri" pitchFamily="34" charset="0"/>
            </a:endParaRPr>
          </a:p>
          <a:p>
            <a:pPr eaLnBrk="1" hangingPunct="1"/>
            <a:endParaRPr lang="en-US" dirty="0">
              <a:latin typeface="Calibri" pitchFamily="34" charset="0"/>
            </a:endParaRPr>
          </a:p>
          <a:p>
            <a:pPr eaLnBrk="1" hangingPunct="1"/>
            <a:r>
              <a:rPr lang="en-US" dirty="0" smtClean="0">
                <a:latin typeface="Calibri" pitchFamily="34" charset="0"/>
              </a:rPr>
              <a:t>alternatives of the first row are automatically different since the imputation model can not be ideally any linear regression model. These cases are considered in following pages.</a:t>
            </a:r>
          </a:p>
          <a:p>
            <a:pPr eaLnBrk="1" hangingPunct="1"/>
            <a:endParaRPr lang="en-US" dirty="0">
              <a:latin typeface="Calibri" pitchFamily="34" charset="0"/>
            </a:endParaRPr>
          </a:p>
          <a:p>
            <a:pPr eaLnBrk="1" hangingPunct="1"/>
            <a:r>
              <a:rPr lang="en-US" dirty="0" smtClean="0">
                <a:solidFill>
                  <a:srgbClr val="FF0000"/>
                </a:solidFill>
                <a:latin typeface="Calibri" pitchFamily="34" charset="0"/>
              </a:rPr>
              <a:t>Fortunately, when using the binary </a:t>
            </a:r>
            <a:r>
              <a:rPr lang="en-US" dirty="0" err="1" smtClean="0">
                <a:solidFill>
                  <a:srgbClr val="FF0000"/>
                </a:solidFill>
                <a:latin typeface="Calibri" pitchFamily="34" charset="0"/>
              </a:rPr>
              <a:t>missingness</a:t>
            </a:r>
            <a:r>
              <a:rPr lang="en-US" dirty="0" smtClean="0">
                <a:solidFill>
                  <a:srgbClr val="FF0000"/>
                </a:solidFill>
                <a:latin typeface="Calibri" pitchFamily="34" charset="0"/>
              </a:rPr>
              <a:t> indicator as the dependent variable, the imputation task is exactly similar as in the case of a continuous variable. That is, use the same nearness metrics in imputing missing values as above. </a:t>
            </a:r>
          </a:p>
        </p:txBody>
      </p:sp>
      <p:sp>
        <p:nvSpPr>
          <p:cNvPr id="16" name="Text Box 7"/>
          <p:cNvSpPr txBox="1">
            <a:spLocks noChangeArrowheads="1"/>
          </p:cNvSpPr>
          <p:nvPr/>
        </p:nvSpPr>
        <p:spPr bwMode="auto">
          <a:xfrm>
            <a:off x="579555" y="404167"/>
            <a:ext cx="65827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US" sz="2400" b="1" noProof="1" smtClean="0">
                <a:latin typeface="Calibri" pitchFamily="34" charset="0"/>
                <a:cs typeface="Calibri" pitchFamily="34" charset="0"/>
              </a:rPr>
              <a:t>Specialities</a:t>
            </a:r>
            <a:r>
              <a:rPr lang="en-US" sz="2400" b="1" dirty="0" smtClean="0">
                <a:latin typeface="Calibri" pitchFamily="34" charset="0"/>
                <a:cs typeface="Calibri" pitchFamily="34" charset="0"/>
              </a:rPr>
              <a:t> for imputation of a categorical variable</a:t>
            </a:r>
            <a:endParaRPr lang="fi-FI" sz="2400" dirty="0">
              <a:solidFill>
                <a:srgbClr val="003366"/>
              </a:solidFill>
              <a:latin typeface="Calibri" pitchFamily="34" charset="0"/>
            </a:endParaRPr>
          </a:p>
        </p:txBody>
      </p:sp>
      <p:graphicFrame>
        <p:nvGraphicFramePr>
          <p:cNvPr id="12" name="Taulukko 2"/>
          <p:cNvGraphicFramePr>
            <a:graphicFrameLocks noGrp="1"/>
          </p:cNvGraphicFramePr>
          <p:nvPr>
            <p:extLst>
              <p:ext uri="{D42A27DB-BD31-4B8C-83A1-F6EECF244321}">
                <p14:modId xmlns:p14="http://schemas.microsoft.com/office/powerpoint/2010/main" val="3279658096"/>
              </p:ext>
            </p:extLst>
          </p:nvPr>
        </p:nvGraphicFramePr>
        <p:xfrm>
          <a:off x="752931" y="1485814"/>
          <a:ext cx="7286452" cy="2469292"/>
        </p:xfrm>
        <a:graphic>
          <a:graphicData uri="http://schemas.openxmlformats.org/drawingml/2006/table">
            <a:tbl>
              <a:tblPr firstRow="1" bandRow="1">
                <a:tableStyleId>{5C22544A-7EE6-4342-B048-85BDC9FD1C3A}</a:tableStyleId>
              </a:tblPr>
              <a:tblGrid>
                <a:gridCol w="2861195"/>
                <a:gridCol w="2121001"/>
                <a:gridCol w="2304256"/>
              </a:tblGrid>
              <a:tr h="662832">
                <a:tc>
                  <a:txBody>
                    <a:bodyPr/>
                    <a:lstStyle/>
                    <a:p>
                      <a:endParaRPr lang="fi-FI" sz="2000" dirty="0">
                        <a:latin typeface="+mn-lt"/>
                      </a:endParaRPr>
                    </a:p>
                  </a:txBody>
                  <a:tcPr marL="99060" marR="99060"/>
                </a:tc>
                <a:tc>
                  <a:txBody>
                    <a:bodyPr/>
                    <a:lstStyle/>
                    <a:p>
                      <a:r>
                        <a:rPr lang="en-US" sz="2000" b="0" noProof="0" dirty="0" smtClean="0">
                          <a:solidFill>
                            <a:schemeClr val="bg1"/>
                          </a:solidFill>
                          <a:latin typeface="+mn-lt"/>
                        </a:rPr>
                        <a:t>(a) Model-donor approach</a:t>
                      </a:r>
                      <a:r>
                        <a:rPr lang="en-US" sz="2000" noProof="0" dirty="0" smtClean="0">
                          <a:solidFill>
                            <a:schemeClr val="bg1"/>
                          </a:solidFill>
                          <a:latin typeface="+mn-lt"/>
                        </a:rPr>
                        <a:t> </a:t>
                      </a:r>
                      <a:endParaRPr lang="en-US" sz="2000" noProof="0" dirty="0">
                        <a:solidFill>
                          <a:schemeClr val="bg1"/>
                        </a:solidFill>
                        <a:latin typeface="+mn-lt"/>
                      </a:endParaRPr>
                    </a:p>
                  </a:txBody>
                  <a:tcPr marL="99060" marR="99060"/>
                </a:tc>
                <a:tc>
                  <a:txBody>
                    <a:bodyPr/>
                    <a:lstStyle/>
                    <a:p>
                      <a:r>
                        <a:rPr lang="en-US" sz="2000" b="0" noProof="0" dirty="0" smtClean="0">
                          <a:solidFill>
                            <a:schemeClr val="bg1"/>
                          </a:solidFill>
                          <a:latin typeface="+mn-lt"/>
                        </a:rPr>
                        <a:t>(b) Real-donor approach</a:t>
                      </a:r>
                      <a:endParaRPr lang="en-US" sz="2000" noProof="0" dirty="0">
                        <a:solidFill>
                          <a:schemeClr val="bg1"/>
                        </a:solidFill>
                        <a:latin typeface="+mn-lt"/>
                      </a:endParaRPr>
                    </a:p>
                  </a:txBody>
                  <a:tcPr marL="99060" marR="99060"/>
                </a:tc>
              </a:tr>
              <a:tr h="66711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C00000"/>
                          </a:solidFill>
                          <a:latin typeface="+mn-lt"/>
                        </a:rPr>
                        <a:t>(</a:t>
                      </a:r>
                      <a:r>
                        <a:rPr lang="en-GB" sz="2000" dirty="0" err="1" smtClean="0">
                          <a:solidFill>
                            <a:srgbClr val="C00000"/>
                          </a:solidFill>
                          <a:latin typeface="+mn-lt"/>
                        </a:rPr>
                        <a:t>i</a:t>
                      </a:r>
                      <a:r>
                        <a:rPr lang="en-GB" sz="2000" dirty="0" smtClean="0">
                          <a:solidFill>
                            <a:srgbClr val="C00000"/>
                          </a:solidFill>
                          <a:latin typeface="+mn-lt"/>
                        </a:rPr>
                        <a:t>)  either the variable being imputed itself </a:t>
                      </a:r>
                    </a:p>
                    <a:p>
                      <a:endParaRPr lang="fi-FI" sz="2000" dirty="0">
                        <a:latin typeface="+mn-lt"/>
                      </a:endParaRPr>
                    </a:p>
                  </a:txBody>
                  <a:tcPr marL="99060" marR="99060"/>
                </a:tc>
                <a:tc>
                  <a:txBody>
                    <a:bodyPr/>
                    <a:lstStyle/>
                    <a:p>
                      <a:r>
                        <a:rPr lang="en-US" sz="2000" noProof="1" smtClean="0">
                          <a:latin typeface="+mn-lt"/>
                        </a:rPr>
                        <a:t>   Yes</a:t>
                      </a:r>
                      <a:endParaRPr lang="en-US" sz="2000" noProof="1">
                        <a:latin typeface="+mn-lt"/>
                      </a:endParaRPr>
                    </a:p>
                  </a:txBody>
                  <a:tcPr marL="99060" marR="990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noProof="1" smtClean="0">
                          <a:latin typeface="+mn-lt"/>
                        </a:rPr>
                        <a:t>      Yes</a:t>
                      </a:r>
                    </a:p>
                    <a:p>
                      <a:endParaRPr lang="en-US" sz="2000" noProof="1">
                        <a:latin typeface="+mn-lt"/>
                      </a:endParaRPr>
                    </a:p>
                  </a:txBody>
                  <a:tcPr marL="99060" marR="99060"/>
                </a:tc>
              </a:tr>
              <a:tr h="762412">
                <a:tc>
                  <a:txBody>
                    <a:bodyPr/>
                    <a:lstStyle/>
                    <a:p>
                      <a:r>
                        <a:rPr lang="en-GB" sz="2000" smtClean="0">
                          <a:solidFill>
                            <a:srgbClr val="C00000"/>
                          </a:solidFill>
                          <a:latin typeface="+mn-lt"/>
                        </a:rPr>
                        <a:t>(ii) the missingness indicator of this variable</a:t>
                      </a:r>
                      <a:endParaRPr lang="fi-FI" sz="2000">
                        <a:latin typeface="+mn-lt"/>
                      </a:endParaRPr>
                    </a:p>
                  </a:txBody>
                  <a:tcPr marL="99060" marR="99060"/>
                </a:tc>
                <a:tc>
                  <a:txBody>
                    <a:bodyPr/>
                    <a:lstStyle/>
                    <a:p>
                      <a:r>
                        <a:rPr lang="fi-FI" sz="2000" smtClean="0">
                          <a:latin typeface="+mn-lt"/>
                        </a:rPr>
                        <a:t>   </a:t>
                      </a:r>
                      <a:r>
                        <a:rPr lang="fi-FI" sz="2000" b="1" smtClean="0">
                          <a:latin typeface="+mn-lt"/>
                        </a:rPr>
                        <a:t> </a:t>
                      </a:r>
                      <a:r>
                        <a:rPr lang="fi-FI" sz="2000" b="0" smtClean="0">
                          <a:latin typeface="+mn-lt"/>
                        </a:rPr>
                        <a:t>No</a:t>
                      </a:r>
                      <a:endParaRPr lang="fi-FI" sz="2000" b="0">
                        <a:latin typeface="+mn-lt"/>
                      </a:endParaRPr>
                    </a:p>
                  </a:txBody>
                  <a:tcPr marL="99060" marR="990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i-FI" sz="2000" dirty="0" smtClean="0">
                          <a:solidFill>
                            <a:srgbClr val="FF0000"/>
                          </a:solidFill>
                          <a:latin typeface="+mn-lt"/>
                        </a:rPr>
                        <a:t>      </a:t>
                      </a:r>
                      <a:r>
                        <a:rPr lang="fi-FI" sz="2000" noProof="1" smtClean="0">
                          <a:solidFill>
                            <a:srgbClr val="FF0000"/>
                          </a:solidFill>
                          <a:latin typeface="+mn-lt"/>
                        </a:rPr>
                        <a:t>Yes</a:t>
                      </a:r>
                    </a:p>
                    <a:p>
                      <a:endParaRPr lang="fi-FI" sz="2000" dirty="0">
                        <a:latin typeface="+mn-lt"/>
                      </a:endParaRPr>
                    </a:p>
                  </a:txBody>
                  <a:tcPr marL="99060" marR="99060"/>
                </a:tc>
              </a:tr>
            </a:tbl>
          </a:graphicData>
        </a:graphic>
      </p:graphicFrame>
      <p:sp>
        <p:nvSpPr>
          <p:cNvPr id="2" name="Footer Placeholder 1"/>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520231476"/>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Dian numeron paikkamerkki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fld id="{5F09AF8A-8641-40A8-8DB2-D046B1F2FAB0}" type="slidenum">
              <a:rPr lang="fi-FI" sz="1400" smtClean="0"/>
              <a:pPr eaLnBrk="1" hangingPunct="1"/>
              <a:t>107</a:t>
            </a:fld>
            <a:endParaRPr lang="fi-FI" sz="1400" dirty="0" smtClean="0"/>
          </a:p>
        </p:txBody>
      </p:sp>
      <p:sp>
        <p:nvSpPr>
          <p:cNvPr id="24581" name="Text Box 2"/>
          <p:cNvSpPr txBox="1">
            <a:spLocks noChangeArrowheads="1"/>
          </p:cNvSpPr>
          <p:nvPr/>
        </p:nvSpPr>
        <p:spPr bwMode="auto">
          <a:xfrm>
            <a:off x="684213" y="306863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endParaRPr lang="fi-FI" sz="1800" dirty="0"/>
          </a:p>
        </p:txBody>
      </p:sp>
      <p:sp>
        <p:nvSpPr>
          <p:cNvPr id="24582" name="Rectangle 3"/>
          <p:cNvSpPr>
            <a:spLocks noChangeArrowheads="1"/>
          </p:cNvSpPr>
          <p:nvPr/>
        </p:nvSpPr>
        <p:spPr bwMode="auto">
          <a:xfrm>
            <a:off x="0" y="32591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3" name="Rectangle 4"/>
          <p:cNvSpPr>
            <a:spLocks noChangeArrowheads="1"/>
          </p:cNvSpPr>
          <p:nvPr/>
        </p:nvSpPr>
        <p:spPr bwMode="auto">
          <a:xfrm>
            <a:off x="0" y="31003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4" name="Rectangle 5"/>
          <p:cNvSpPr>
            <a:spLocks noChangeArrowheads="1"/>
          </p:cNvSpPr>
          <p:nvPr/>
        </p:nvSpPr>
        <p:spPr bwMode="auto">
          <a:xfrm>
            <a:off x="0" y="32670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5" name="Rectangle 6"/>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7" name="Text Box 8"/>
          <p:cNvSpPr txBox="1">
            <a:spLocks noChangeArrowheads="1"/>
          </p:cNvSpPr>
          <p:nvPr/>
        </p:nvSpPr>
        <p:spPr bwMode="auto">
          <a:xfrm>
            <a:off x="669925" y="1027113"/>
            <a:ext cx="82454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just" eaLnBrk="1" hangingPunct="1"/>
            <a:endParaRPr lang="fi-FI" sz="1800" dirty="0"/>
          </a:p>
          <a:p>
            <a:pPr algn="just" eaLnBrk="1" hangingPunct="1"/>
            <a:endParaRPr lang="fi-FI" sz="1800" dirty="0"/>
          </a:p>
        </p:txBody>
      </p:sp>
      <p:sp>
        <p:nvSpPr>
          <p:cNvPr id="24588" name="Text Box 9"/>
          <p:cNvSpPr txBox="1">
            <a:spLocks noChangeArrowheads="1"/>
          </p:cNvSpPr>
          <p:nvPr/>
        </p:nvSpPr>
        <p:spPr bwMode="auto">
          <a:xfrm>
            <a:off x="539749" y="1128713"/>
            <a:ext cx="8016875"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US" dirty="0" smtClean="0">
                <a:latin typeface="Calibri" pitchFamily="34" charset="0"/>
              </a:rPr>
              <a:t>It is easiest to use this case so that each category has been imputed separately but this takes more time of course when comparing the real-donor imputation. This can be made using multinomial distribution and an available link function (logit, </a:t>
            </a:r>
            <a:r>
              <a:rPr lang="en-US" dirty="0" err="1" smtClean="0">
                <a:latin typeface="Calibri" pitchFamily="34" charset="0"/>
              </a:rPr>
              <a:t>probit</a:t>
            </a:r>
            <a:r>
              <a:rPr lang="en-US" dirty="0" smtClean="0">
                <a:latin typeface="Calibri" pitchFamily="34" charset="0"/>
              </a:rPr>
              <a:t>, </a:t>
            </a:r>
            <a:r>
              <a:rPr lang="en-US" dirty="0" err="1" smtClean="0">
                <a:latin typeface="Calibri" pitchFamily="34" charset="0"/>
              </a:rPr>
              <a:t>cll</a:t>
            </a:r>
            <a:r>
              <a:rPr lang="en-US" dirty="0" smtClean="0">
                <a:latin typeface="Calibri" pitchFamily="34" charset="0"/>
              </a:rPr>
              <a:t>). We do not concretize this methodology in this course, but apply in imputing a binary variable poor vs not poor.</a:t>
            </a:r>
          </a:p>
          <a:p>
            <a:pPr eaLnBrk="1" hangingPunct="1"/>
            <a:endParaRPr lang="en-US" dirty="0" smtClean="0">
              <a:latin typeface="Calibri" pitchFamily="34" charset="0"/>
            </a:endParaRPr>
          </a:p>
          <a:p>
            <a:pPr eaLnBrk="1" hangingPunct="1"/>
            <a:r>
              <a:rPr lang="en-US" dirty="0" smtClean="0">
                <a:latin typeface="Calibri" pitchFamily="34" charset="0"/>
              </a:rPr>
              <a:t>In this case, the imputation model is binary with an available link function as for the real-donor imputation above but this dependent variable is </a:t>
            </a:r>
            <a:r>
              <a:rPr lang="en-US" u="sng" dirty="0" smtClean="0">
                <a:latin typeface="Calibri" pitchFamily="34" charset="0"/>
              </a:rPr>
              <a:t>this binary variable being imputed</a:t>
            </a:r>
            <a:r>
              <a:rPr lang="en-US" dirty="0" smtClean="0">
                <a:latin typeface="Calibri" pitchFamily="34" charset="0"/>
              </a:rPr>
              <a:t>, not any indicator. </a:t>
            </a:r>
            <a:endParaRPr lang="en-US" dirty="0">
              <a:latin typeface="Calibri" pitchFamily="34" charset="0"/>
            </a:endParaRPr>
          </a:p>
          <a:p>
            <a:pPr eaLnBrk="1" hangingPunct="1"/>
            <a:endParaRPr lang="en-US" dirty="0" smtClean="0">
              <a:latin typeface="Calibri" pitchFamily="34" charset="0"/>
            </a:endParaRPr>
          </a:p>
          <a:p>
            <a:pPr eaLnBrk="1" hangingPunct="1"/>
            <a:r>
              <a:rPr lang="en-US" dirty="0" smtClean="0">
                <a:latin typeface="Calibri" pitchFamily="34" charset="0"/>
              </a:rPr>
              <a:t>The imputation model (link: logit, </a:t>
            </a:r>
            <a:r>
              <a:rPr lang="en-US" dirty="0" err="1" smtClean="0">
                <a:latin typeface="Calibri" pitchFamily="34" charset="0"/>
              </a:rPr>
              <a:t>probit</a:t>
            </a:r>
            <a:r>
              <a:rPr lang="en-US" dirty="0" smtClean="0">
                <a:latin typeface="Calibri" pitchFamily="34" charset="0"/>
              </a:rPr>
              <a:t> or </a:t>
            </a:r>
            <a:r>
              <a:rPr lang="en-US" dirty="0" err="1" smtClean="0">
                <a:latin typeface="Calibri" pitchFamily="34" charset="0"/>
              </a:rPr>
              <a:t>cll</a:t>
            </a:r>
            <a:r>
              <a:rPr lang="en-US" dirty="0" smtClean="0">
                <a:latin typeface="Calibri" pitchFamily="34" charset="0"/>
              </a:rPr>
              <a:t>) is estimated and the predicted values respectively.  When going to imputation tasks on next pages, the variable of these predicted values is ‘</a:t>
            </a:r>
            <a:r>
              <a:rPr lang="en-US" dirty="0" err="1" smtClean="0">
                <a:latin typeface="Calibri" pitchFamily="34" charset="0"/>
              </a:rPr>
              <a:t>predicted_md</a:t>
            </a:r>
            <a:r>
              <a:rPr lang="en-US" dirty="0" smtClean="0">
                <a:latin typeface="Calibri" pitchFamily="34" charset="0"/>
              </a:rPr>
              <a:t>’ in which ‘md’ refers to ‘model-donor.’ </a:t>
            </a:r>
          </a:p>
          <a:p>
            <a:pPr eaLnBrk="1" hangingPunct="1"/>
            <a:r>
              <a:rPr lang="en-US" dirty="0" smtClean="0">
                <a:latin typeface="Calibri" pitchFamily="34" charset="0"/>
              </a:rPr>
              <a:t>You remember that these values are within the interval (0, 1). </a:t>
            </a:r>
          </a:p>
        </p:txBody>
      </p:sp>
      <p:sp>
        <p:nvSpPr>
          <p:cNvPr id="16" name="Text Box 7"/>
          <p:cNvSpPr txBox="1">
            <a:spLocks noChangeArrowheads="1"/>
          </p:cNvSpPr>
          <p:nvPr/>
        </p:nvSpPr>
        <p:spPr bwMode="auto">
          <a:xfrm>
            <a:off x="579555" y="404167"/>
            <a:ext cx="64688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US" sz="2400" b="1" dirty="0" smtClean="0">
                <a:latin typeface="Calibri" pitchFamily="34" charset="0"/>
                <a:cs typeface="Calibri" pitchFamily="34" charset="0"/>
              </a:rPr>
              <a:t>Model-donor imputation of a categorical variable</a:t>
            </a:r>
            <a:endParaRPr lang="fi-FI" sz="2400" dirty="0">
              <a:solidFill>
                <a:srgbClr val="003366"/>
              </a:solidFill>
              <a:latin typeface="Calibri" pitchFamily="34" charset="0"/>
            </a:endParaRPr>
          </a:p>
        </p:txBody>
      </p:sp>
      <p:sp>
        <p:nvSpPr>
          <p:cNvPr id="2" name="Footer Placeholder 1"/>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133815099"/>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Dian numeron paikkamerkki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fld id="{5F09AF8A-8641-40A8-8DB2-D046B1F2FAB0}" type="slidenum">
              <a:rPr lang="fi-FI" sz="1400" smtClean="0"/>
              <a:pPr eaLnBrk="1" hangingPunct="1"/>
              <a:t>108</a:t>
            </a:fld>
            <a:endParaRPr lang="fi-FI" sz="1400" dirty="0" smtClean="0"/>
          </a:p>
        </p:txBody>
      </p:sp>
      <p:sp>
        <p:nvSpPr>
          <p:cNvPr id="24581" name="Text Box 2"/>
          <p:cNvSpPr txBox="1">
            <a:spLocks noChangeArrowheads="1"/>
          </p:cNvSpPr>
          <p:nvPr/>
        </p:nvSpPr>
        <p:spPr bwMode="auto">
          <a:xfrm>
            <a:off x="684213" y="306863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endParaRPr lang="fi-FI" sz="1800" dirty="0"/>
          </a:p>
        </p:txBody>
      </p:sp>
      <p:sp>
        <p:nvSpPr>
          <p:cNvPr id="24582" name="Rectangle 3"/>
          <p:cNvSpPr>
            <a:spLocks noChangeArrowheads="1"/>
          </p:cNvSpPr>
          <p:nvPr/>
        </p:nvSpPr>
        <p:spPr bwMode="auto">
          <a:xfrm>
            <a:off x="0" y="32591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3" name="Rectangle 4"/>
          <p:cNvSpPr>
            <a:spLocks noChangeArrowheads="1"/>
          </p:cNvSpPr>
          <p:nvPr/>
        </p:nvSpPr>
        <p:spPr bwMode="auto">
          <a:xfrm>
            <a:off x="0" y="31003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4" name="Rectangle 5"/>
          <p:cNvSpPr>
            <a:spLocks noChangeArrowheads="1"/>
          </p:cNvSpPr>
          <p:nvPr/>
        </p:nvSpPr>
        <p:spPr bwMode="auto">
          <a:xfrm>
            <a:off x="0" y="32670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5" name="Rectangle 6"/>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7" name="Text Box 8"/>
          <p:cNvSpPr txBox="1">
            <a:spLocks noChangeArrowheads="1"/>
          </p:cNvSpPr>
          <p:nvPr/>
        </p:nvSpPr>
        <p:spPr bwMode="auto">
          <a:xfrm>
            <a:off x="669925" y="1027113"/>
            <a:ext cx="82454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just" eaLnBrk="1" hangingPunct="1"/>
            <a:endParaRPr lang="fi-FI" sz="1800" dirty="0"/>
          </a:p>
          <a:p>
            <a:pPr algn="just" eaLnBrk="1" hangingPunct="1"/>
            <a:endParaRPr lang="fi-FI" sz="1800" dirty="0"/>
          </a:p>
        </p:txBody>
      </p:sp>
      <p:sp>
        <p:nvSpPr>
          <p:cNvPr id="24588" name="Text Box 9"/>
          <p:cNvSpPr txBox="1">
            <a:spLocks noChangeArrowheads="1"/>
          </p:cNvSpPr>
          <p:nvPr/>
        </p:nvSpPr>
        <p:spPr bwMode="auto">
          <a:xfrm>
            <a:off x="536805" y="908720"/>
            <a:ext cx="8016875"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US" dirty="0" smtClean="0">
                <a:latin typeface="+mn-lt"/>
              </a:rPr>
              <a:t>Alternatives:</a:t>
            </a:r>
          </a:p>
          <a:p>
            <a:pPr marL="514350" indent="-514350" eaLnBrk="1" hangingPunct="1">
              <a:buAutoNum type="romanLcParenBoth"/>
            </a:pPr>
            <a:r>
              <a:rPr lang="en-US" dirty="0" smtClean="0">
                <a:latin typeface="+mn-lt"/>
              </a:rPr>
              <a:t>If the prediction is working well that is not guaranteed, it is easiest</a:t>
            </a:r>
          </a:p>
          <a:p>
            <a:pPr eaLnBrk="1" hangingPunct="1"/>
            <a:r>
              <a:rPr lang="en-US" dirty="0">
                <a:latin typeface="+mn-lt"/>
              </a:rPr>
              <a:t> </a:t>
            </a:r>
            <a:r>
              <a:rPr lang="en-US" dirty="0" smtClean="0">
                <a:latin typeface="+mn-lt"/>
              </a:rPr>
              <a:t>        - to give an imputed value = 1 if a </a:t>
            </a:r>
            <a:r>
              <a:rPr lang="en-US" dirty="0" err="1" smtClean="0">
                <a:latin typeface="+mn-lt"/>
              </a:rPr>
              <a:t>predicted_md</a:t>
            </a:r>
            <a:r>
              <a:rPr lang="en-US" dirty="0" smtClean="0">
                <a:latin typeface="+mn-lt"/>
              </a:rPr>
              <a:t> &gt; 0.5</a:t>
            </a:r>
          </a:p>
          <a:p>
            <a:pPr eaLnBrk="1" hangingPunct="1"/>
            <a:r>
              <a:rPr lang="en-US" dirty="0">
                <a:latin typeface="+mn-lt"/>
              </a:rPr>
              <a:t> </a:t>
            </a:r>
            <a:r>
              <a:rPr lang="en-US" dirty="0" smtClean="0">
                <a:latin typeface="+mn-lt"/>
              </a:rPr>
              <a:t>        - an imputed value = 0, otherwise.</a:t>
            </a:r>
          </a:p>
          <a:p>
            <a:pPr eaLnBrk="1" hangingPunct="1"/>
            <a:r>
              <a:rPr lang="en-US" dirty="0" smtClean="0">
                <a:latin typeface="+mn-lt"/>
              </a:rPr>
              <a:t>Thus if the binary model is concerned the variable ‘poor’ so that 1 = poor and 0 = not poor, this basically works but I have not seen any good empirical result on this. </a:t>
            </a:r>
          </a:p>
          <a:p>
            <a:pPr eaLnBrk="1" hangingPunct="1"/>
            <a:r>
              <a:rPr lang="en-US" dirty="0" smtClean="0">
                <a:latin typeface="+mn-lt"/>
              </a:rPr>
              <a:t>(ii) Calculate the average of this binary indicator for the respondents, and</a:t>
            </a:r>
          </a:p>
          <a:p>
            <a:pPr eaLnBrk="1" hangingPunct="1"/>
            <a:r>
              <a:rPr lang="en-US" dirty="0" smtClean="0">
                <a:latin typeface="+mn-lt"/>
              </a:rPr>
              <a:t>assume that this works for the respondents as well. If the poverty rate is </a:t>
            </a:r>
            <a:r>
              <a:rPr lang="fi-FI" dirty="0" smtClean="0">
                <a:latin typeface="+mn-lt"/>
              </a:rPr>
              <a:t>0.1174 </a:t>
            </a:r>
            <a:r>
              <a:rPr lang="en-US" dirty="0" smtClean="0">
                <a:latin typeface="+mn-lt"/>
              </a:rPr>
              <a:t>then the SAS codes are:</a:t>
            </a:r>
          </a:p>
          <a:p>
            <a:r>
              <a:rPr lang="en-US" b="1" dirty="0" smtClean="0">
                <a:latin typeface="+mn-lt"/>
              </a:rPr>
              <a:t>data</a:t>
            </a:r>
            <a:r>
              <a:rPr lang="en-US" dirty="0" smtClean="0">
                <a:latin typeface="+mn-lt"/>
              </a:rPr>
              <a:t> </a:t>
            </a:r>
            <a:r>
              <a:rPr lang="en-US" dirty="0">
                <a:latin typeface="+mn-lt"/>
              </a:rPr>
              <a:t>new3; </a:t>
            </a:r>
            <a:r>
              <a:rPr lang="en-US" dirty="0" smtClean="0">
                <a:latin typeface="+mn-lt"/>
              </a:rPr>
              <a:t>set new2; </a:t>
            </a:r>
            <a:endParaRPr lang="en-US" dirty="0">
              <a:latin typeface="+mn-lt"/>
            </a:endParaRPr>
          </a:p>
          <a:p>
            <a:r>
              <a:rPr lang="fi-FI" dirty="0" err="1" smtClean="0">
                <a:latin typeface="+mn-lt"/>
              </a:rPr>
              <a:t>ran</a:t>
            </a:r>
            <a:r>
              <a:rPr lang="fi-FI" dirty="0" smtClean="0">
                <a:latin typeface="+mn-lt"/>
              </a:rPr>
              <a:t>=</a:t>
            </a:r>
            <a:r>
              <a:rPr lang="fi-FI" dirty="0" err="1" smtClean="0">
                <a:latin typeface="+mn-lt"/>
              </a:rPr>
              <a:t>ranuni</a:t>
            </a:r>
            <a:r>
              <a:rPr lang="fi-FI" dirty="0" smtClean="0">
                <a:latin typeface="+mn-lt"/>
              </a:rPr>
              <a:t>(</a:t>
            </a:r>
            <a:r>
              <a:rPr lang="fi-FI" b="1" dirty="0" smtClean="0">
                <a:latin typeface="+mn-lt"/>
              </a:rPr>
              <a:t>1</a:t>
            </a:r>
            <a:r>
              <a:rPr lang="fi-FI" dirty="0" smtClean="0">
                <a:latin typeface="+mn-lt"/>
              </a:rPr>
              <a:t>);</a:t>
            </a:r>
            <a:endParaRPr lang="fi-FI" dirty="0">
              <a:latin typeface="+mn-lt"/>
            </a:endParaRPr>
          </a:p>
          <a:p>
            <a:r>
              <a:rPr lang="en-US" dirty="0">
                <a:latin typeface="+mn-lt"/>
              </a:rPr>
              <a:t>if </a:t>
            </a:r>
            <a:r>
              <a:rPr lang="en-US" dirty="0" err="1" smtClean="0">
                <a:latin typeface="+mn-lt"/>
              </a:rPr>
              <a:t>predicted_md</a:t>
            </a:r>
            <a:r>
              <a:rPr lang="en-US" dirty="0" smtClean="0">
                <a:latin typeface="+mn-lt"/>
              </a:rPr>
              <a:t>&gt;</a:t>
            </a:r>
            <a:r>
              <a:rPr lang="fi-FI" sz="2400" dirty="0" smtClean="0"/>
              <a:t> </a:t>
            </a:r>
            <a:r>
              <a:rPr lang="fi-FI" sz="2400" dirty="0"/>
              <a:t>0.1174</a:t>
            </a:r>
            <a:r>
              <a:rPr lang="en-US" dirty="0" smtClean="0">
                <a:latin typeface="+mn-lt"/>
              </a:rPr>
              <a:t> </a:t>
            </a:r>
            <a:r>
              <a:rPr lang="en-US" dirty="0">
                <a:latin typeface="+mn-lt"/>
              </a:rPr>
              <a:t>then </a:t>
            </a:r>
            <a:r>
              <a:rPr lang="en-US" dirty="0" smtClean="0">
                <a:latin typeface="+mn-lt"/>
              </a:rPr>
              <a:t>poor_imp_md1=</a:t>
            </a:r>
            <a:r>
              <a:rPr lang="en-US" b="1" dirty="0" smtClean="0">
                <a:latin typeface="+mn-lt"/>
              </a:rPr>
              <a:t>1</a:t>
            </a:r>
            <a:r>
              <a:rPr lang="en-US" dirty="0">
                <a:latin typeface="+mn-lt"/>
              </a:rPr>
              <a:t>; else </a:t>
            </a:r>
            <a:r>
              <a:rPr lang="en-US" dirty="0" smtClean="0">
                <a:latin typeface="+mn-lt"/>
              </a:rPr>
              <a:t>poor_imp_md1=</a:t>
            </a:r>
            <a:r>
              <a:rPr lang="en-US" b="1" dirty="0" smtClean="0">
                <a:latin typeface="+mn-lt"/>
              </a:rPr>
              <a:t>0</a:t>
            </a:r>
            <a:r>
              <a:rPr lang="en-US" dirty="0">
                <a:latin typeface="+mn-lt"/>
              </a:rPr>
              <a:t>;</a:t>
            </a:r>
          </a:p>
          <a:p>
            <a:r>
              <a:rPr lang="en-US" b="1" dirty="0" smtClean="0">
                <a:latin typeface="+mn-lt"/>
              </a:rPr>
              <a:t>proc</a:t>
            </a:r>
            <a:r>
              <a:rPr lang="en-US" dirty="0" smtClean="0">
                <a:latin typeface="+mn-lt"/>
              </a:rPr>
              <a:t> </a:t>
            </a:r>
            <a:r>
              <a:rPr lang="en-US" b="1" dirty="0">
                <a:latin typeface="+mn-lt"/>
              </a:rPr>
              <a:t>means</a:t>
            </a:r>
            <a:r>
              <a:rPr lang="en-US" dirty="0">
                <a:latin typeface="+mn-lt"/>
              </a:rPr>
              <a:t> n mean cv min p1 p10 </a:t>
            </a:r>
            <a:r>
              <a:rPr lang="en-US" dirty="0" smtClean="0">
                <a:latin typeface="+mn-lt"/>
              </a:rPr>
              <a:t>p75 </a:t>
            </a:r>
            <a:r>
              <a:rPr lang="en-US" dirty="0">
                <a:latin typeface="+mn-lt"/>
              </a:rPr>
              <a:t>p90 p95 p99 max ; where </a:t>
            </a:r>
            <a:r>
              <a:rPr lang="en-US" dirty="0" err="1" smtClean="0">
                <a:latin typeface="+mn-lt"/>
              </a:rPr>
              <a:t>resp</a:t>
            </a:r>
            <a:r>
              <a:rPr lang="en-US" dirty="0" smtClean="0">
                <a:latin typeface="+mn-lt"/>
              </a:rPr>
              <a:t>=</a:t>
            </a:r>
            <a:r>
              <a:rPr lang="en-US" b="1" dirty="0" smtClean="0">
                <a:latin typeface="+mn-lt"/>
              </a:rPr>
              <a:t>0</a:t>
            </a:r>
            <a:r>
              <a:rPr lang="en-US" dirty="0">
                <a:latin typeface="+mn-lt"/>
              </a:rPr>
              <a:t>; </a:t>
            </a:r>
          </a:p>
          <a:p>
            <a:r>
              <a:rPr lang="en-US" dirty="0" err="1">
                <a:latin typeface="+mn-lt"/>
              </a:rPr>
              <a:t>var</a:t>
            </a:r>
            <a:r>
              <a:rPr lang="en-US" dirty="0">
                <a:latin typeface="+mn-lt"/>
              </a:rPr>
              <a:t> </a:t>
            </a:r>
            <a:r>
              <a:rPr lang="en-US" dirty="0" smtClean="0">
                <a:latin typeface="+mn-lt"/>
              </a:rPr>
              <a:t>poor_imp_md1 </a:t>
            </a:r>
            <a:r>
              <a:rPr lang="en-US" dirty="0" err="1" smtClean="0">
                <a:latin typeface="+mn-lt"/>
              </a:rPr>
              <a:t>predicted_md</a:t>
            </a:r>
            <a:r>
              <a:rPr lang="en-US" dirty="0" smtClean="0">
                <a:latin typeface="+mn-lt"/>
              </a:rPr>
              <a:t> poor; </a:t>
            </a:r>
            <a:r>
              <a:rPr lang="en-US" b="1" dirty="0">
                <a:latin typeface="+mn-lt"/>
              </a:rPr>
              <a:t>run</a:t>
            </a:r>
            <a:r>
              <a:rPr lang="en-US" dirty="0" smtClean="0">
                <a:latin typeface="+mn-lt"/>
              </a:rPr>
              <a:t>;</a:t>
            </a:r>
          </a:p>
          <a:p>
            <a:r>
              <a:rPr lang="en-US" dirty="0" smtClean="0">
                <a:latin typeface="+mn-lt"/>
              </a:rPr>
              <a:t>.</a:t>
            </a:r>
          </a:p>
        </p:txBody>
      </p:sp>
      <p:sp>
        <p:nvSpPr>
          <p:cNvPr id="16" name="Text Box 7"/>
          <p:cNvSpPr txBox="1">
            <a:spLocks noChangeArrowheads="1"/>
          </p:cNvSpPr>
          <p:nvPr/>
        </p:nvSpPr>
        <p:spPr bwMode="auto">
          <a:xfrm>
            <a:off x="579555" y="404167"/>
            <a:ext cx="68311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US" sz="2400" b="1" dirty="0" smtClean="0">
                <a:latin typeface="Calibri" pitchFamily="34" charset="0"/>
                <a:cs typeface="Calibri" pitchFamily="34" charset="0"/>
              </a:rPr>
              <a:t>Model-donor imputation of a categorical variable   2</a:t>
            </a:r>
            <a:endParaRPr lang="fi-FI" sz="2400" dirty="0">
              <a:solidFill>
                <a:srgbClr val="003366"/>
              </a:solidFill>
              <a:latin typeface="Calibri" pitchFamily="34" charset="0"/>
            </a:endParaRPr>
          </a:p>
        </p:txBody>
      </p:sp>
      <p:sp>
        <p:nvSpPr>
          <p:cNvPr id="2" name="Footer Placeholder 1"/>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1682915704"/>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Dian numeron paikkamerkki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fld id="{5F09AF8A-8641-40A8-8DB2-D046B1F2FAB0}" type="slidenum">
              <a:rPr lang="fi-FI" sz="1400" smtClean="0"/>
              <a:pPr eaLnBrk="1" hangingPunct="1"/>
              <a:t>109</a:t>
            </a:fld>
            <a:endParaRPr lang="fi-FI" sz="1400" dirty="0" smtClean="0"/>
          </a:p>
        </p:txBody>
      </p:sp>
      <p:sp>
        <p:nvSpPr>
          <p:cNvPr id="24581" name="Text Box 2"/>
          <p:cNvSpPr txBox="1">
            <a:spLocks noChangeArrowheads="1"/>
          </p:cNvSpPr>
          <p:nvPr/>
        </p:nvSpPr>
        <p:spPr bwMode="auto">
          <a:xfrm>
            <a:off x="684213" y="306863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endParaRPr lang="fi-FI" sz="1800" dirty="0"/>
          </a:p>
        </p:txBody>
      </p:sp>
      <p:sp>
        <p:nvSpPr>
          <p:cNvPr id="24582" name="Rectangle 3"/>
          <p:cNvSpPr>
            <a:spLocks noChangeArrowheads="1"/>
          </p:cNvSpPr>
          <p:nvPr/>
        </p:nvSpPr>
        <p:spPr bwMode="auto">
          <a:xfrm>
            <a:off x="0" y="32591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3" name="Rectangle 4"/>
          <p:cNvSpPr>
            <a:spLocks noChangeArrowheads="1"/>
          </p:cNvSpPr>
          <p:nvPr/>
        </p:nvSpPr>
        <p:spPr bwMode="auto">
          <a:xfrm>
            <a:off x="0" y="31003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4" name="Rectangle 5"/>
          <p:cNvSpPr>
            <a:spLocks noChangeArrowheads="1"/>
          </p:cNvSpPr>
          <p:nvPr/>
        </p:nvSpPr>
        <p:spPr bwMode="auto">
          <a:xfrm>
            <a:off x="0" y="32670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5" name="Rectangle 6"/>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7" name="Text Box 8"/>
          <p:cNvSpPr txBox="1">
            <a:spLocks noChangeArrowheads="1"/>
          </p:cNvSpPr>
          <p:nvPr/>
        </p:nvSpPr>
        <p:spPr bwMode="auto">
          <a:xfrm>
            <a:off x="669925" y="1027113"/>
            <a:ext cx="82454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just" eaLnBrk="1" hangingPunct="1"/>
            <a:endParaRPr lang="fi-FI" sz="1800" dirty="0"/>
          </a:p>
          <a:p>
            <a:pPr algn="just" eaLnBrk="1" hangingPunct="1"/>
            <a:endParaRPr lang="fi-FI" sz="1800" dirty="0"/>
          </a:p>
        </p:txBody>
      </p:sp>
      <p:sp>
        <p:nvSpPr>
          <p:cNvPr id="24588" name="Text Box 9"/>
          <p:cNvSpPr txBox="1">
            <a:spLocks noChangeArrowheads="1"/>
          </p:cNvSpPr>
          <p:nvPr/>
        </p:nvSpPr>
        <p:spPr bwMode="auto">
          <a:xfrm>
            <a:off x="563562" y="1027113"/>
            <a:ext cx="8016875"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US" dirty="0" smtClean="0">
                <a:latin typeface="Calibri" pitchFamily="34" charset="0"/>
              </a:rPr>
              <a:t>Alternatives:</a:t>
            </a:r>
          </a:p>
          <a:p>
            <a:pPr eaLnBrk="1" hangingPunct="1"/>
            <a:endParaRPr lang="en-US" dirty="0">
              <a:latin typeface="Calibri" pitchFamily="34" charset="0"/>
            </a:endParaRPr>
          </a:p>
          <a:p>
            <a:pPr eaLnBrk="1" hangingPunct="1"/>
            <a:r>
              <a:rPr lang="en-US" dirty="0" smtClean="0">
                <a:latin typeface="+mn-lt"/>
              </a:rPr>
              <a:t>(iii) Create an uniformly distributed random variable within the same interval as the predicted values are i.e. (0, 1). This is below the variable ‘ran’. </a:t>
            </a:r>
          </a:p>
          <a:p>
            <a:r>
              <a:rPr lang="en-US" b="1" dirty="0" smtClean="0">
                <a:latin typeface="+mn-lt"/>
              </a:rPr>
              <a:t>data</a:t>
            </a:r>
            <a:r>
              <a:rPr lang="en-US" dirty="0" smtClean="0">
                <a:latin typeface="+mn-lt"/>
              </a:rPr>
              <a:t> </a:t>
            </a:r>
            <a:r>
              <a:rPr lang="en-US" dirty="0">
                <a:latin typeface="+mn-lt"/>
              </a:rPr>
              <a:t>new3; </a:t>
            </a:r>
            <a:r>
              <a:rPr lang="en-US" dirty="0" smtClean="0">
                <a:latin typeface="+mn-lt"/>
              </a:rPr>
              <a:t>set new2; </a:t>
            </a:r>
            <a:endParaRPr lang="en-US" dirty="0">
              <a:latin typeface="+mn-lt"/>
            </a:endParaRPr>
          </a:p>
          <a:p>
            <a:r>
              <a:rPr lang="fi-FI" dirty="0" err="1" smtClean="0">
                <a:latin typeface="+mn-lt"/>
              </a:rPr>
              <a:t>ran</a:t>
            </a:r>
            <a:r>
              <a:rPr lang="fi-FI" dirty="0" smtClean="0">
                <a:latin typeface="+mn-lt"/>
              </a:rPr>
              <a:t>=</a:t>
            </a:r>
            <a:r>
              <a:rPr lang="fi-FI" dirty="0" err="1" smtClean="0">
                <a:latin typeface="+mn-lt"/>
              </a:rPr>
              <a:t>ranuni</a:t>
            </a:r>
            <a:r>
              <a:rPr lang="fi-FI" dirty="0" smtClean="0">
                <a:latin typeface="+mn-lt"/>
              </a:rPr>
              <a:t>(</a:t>
            </a:r>
            <a:r>
              <a:rPr lang="fi-FI" b="1" dirty="0" smtClean="0">
                <a:latin typeface="+mn-lt"/>
              </a:rPr>
              <a:t>1</a:t>
            </a:r>
            <a:r>
              <a:rPr lang="fi-FI" dirty="0" smtClean="0">
                <a:latin typeface="+mn-lt"/>
              </a:rPr>
              <a:t>);</a:t>
            </a:r>
            <a:endParaRPr lang="fi-FI" dirty="0">
              <a:latin typeface="+mn-lt"/>
            </a:endParaRPr>
          </a:p>
          <a:p>
            <a:r>
              <a:rPr lang="en-US" dirty="0">
                <a:latin typeface="+mn-lt"/>
              </a:rPr>
              <a:t>if </a:t>
            </a:r>
            <a:r>
              <a:rPr lang="en-US" dirty="0" err="1" smtClean="0">
                <a:latin typeface="+mn-lt"/>
              </a:rPr>
              <a:t>predicted_md</a:t>
            </a:r>
            <a:r>
              <a:rPr lang="en-US" dirty="0" smtClean="0">
                <a:latin typeface="+mn-lt"/>
              </a:rPr>
              <a:t>&gt;ran </a:t>
            </a:r>
            <a:r>
              <a:rPr lang="en-US" dirty="0">
                <a:latin typeface="+mn-lt"/>
              </a:rPr>
              <a:t>then </a:t>
            </a:r>
            <a:r>
              <a:rPr lang="en-US" dirty="0" smtClean="0">
                <a:latin typeface="+mn-lt"/>
              </a:rPr>
              <a:t>poor_imp_md2=</a:t>
            </a:r>
            <a:r>
              <a:rPr lang="en-US" b="1" dirty="0" smtClean="0">
                <a:latin typeface="+mn-lt"/>
              </a:rPr>
              <a:t>1</a:t>
            </a:r>
            <a:r>
              <a:rPr lang="en-US" dirty="0">
                <a:latin typeface="+mn-lt"/>
              </a:rPr>
              <a:t>; else </a:t>
            </a:r>
            <a:r>
              <a:rPr lang="en-US" dirty="0" smtClean="0">
                <a:latin typeface="+mn-lt"/>
              </a:rPr>
              <a:t>poor_imp_md2=</a:t>
            </a:r>
            <a:r>
              <a:rPr lang="en-US" b="1" dirty="0" smtClean="0">
                <a:latin typeface="+mn-lt"/>
              </a:rPr>
              <a:t>0</a:t>
            </a:r>
            <a:r>
              <a:rPr lang="en-US" dirty="0">
                <a:latin typeface="+mn-lt"/>
              </a:rPr>
              <a:t>;</a:t>
            </a:r>
          </a:p>
          <a:p>
            <a:endParaRPr lang="fi-FI" dirty="0">
              <a:latin typeface="+mn-lt"/>
            </a:endParaRPr>
          </a:p>
          <a:p>
            <a:r>
              <a:rPr lang="en-US" b="1" dirty="0">
                <a:latin typeface="+mn-lt"/>
              </a:rPr>
              <a:t>proc</a:t>
            </a:r>
            <a:r>
              <a:rPr lang="en-US" dirty="0">
                <a:latin typeface="+mn-lt"/>
              </a:rPr>
              <a:t> </a:t>
            </a:r>
            <a:r>
              <a:rPr lang="en-US" b="1" dirty="0">
                <a:latin typeface="+mn-lt"/>
              </a:rPr>
              <a:t>means</a:t>
            </a:r>
            <a:r>
              <a:rPr lang="en-US" dirty="0">
                <a:latin typeface="+mn-lt"/>
              </a:rPr>
              <a:t> n mean cv min p1 p10 </a:t>
            </a:r>
            <a:r>
              <a:rPr lang="en-US" dirty="0" smtClean="0">
                <a:latin typeface="+mn-lt"/>
              </a:rPr>
              <a:t>p75 </a:t>
            </a:r>
            <a:r>
              <a:rPr lang="en-US" dirty="0">
                <a:latin typeface="+mn-lt"/>
              </a:rPr>
              <a:t>p90 p95 p99 max ; where </a:t>
            </a:r>
            <a:r>
              <a:rPr lang="en-US" dirty="0" err="1" smtClean="0">
                <a:latin typeface="+mn-lt"/>
              </a:rPr>
              <a:t>resp</a:t>
            </a:r>
            <a:r>
              <a:rPr lang="en-US" dirty="0" smtClean="0">
                <a:latin typeface="+mn-lt"/>
              </a:rPr>
              <a:t>=</a:t>
            </a:r>
            <a:r>
              <a:rPr lang="en-US" b="1" dirty="0" smtClean="0">
                <a:latin typeface="+mn-lt"/>
              </a:rPr>
              <a:t>0</a:t>
            </a:r>
            <a:r>
              <a:rPr lang="en-US" dirty="0">
                <a:latin typeface="+mn-lt"/>
              </a:rPr>
              <a:t>; </a:t>
            </a:r>
          </a:p>
          <a:p>
            <a:r>
              <a:rPr lang="en-US" dirty="0" err="1">
                <a:latin typeface="+mn-lt"/>
              </a:rPr>
              <a:t>var</a:t>
            </a:r>
            <a:r>
              <a:rPr lang="en-US" dirty="0">
                <a:latin typeface="+mn-lt"/>
              </a:rPr>
              <a:t> </a:t>
            </a:r>
            <a:r>
              <a:rPr lang="en-US" dirty="0" smtClean="0">
                <a:latin typeface="+mn-lt"/>
              </a:rPr>
              <a:t>poor_imp_md2 </a:t>
            </a:r>
            <a:r>
              <a:rPr lang="en-US" dirty="0" err="1" smtClean="0">
                <a:latin typeface="+mn-lt"/>
              </a:rPr>
              <a:t>predicted_md</a:t>
            </a:r>
            <a:r>
              <a:rPr lang="en-US" dirty="0" smtClean="0">
                <a:latin typeface="+mn-lt"/>
              </a:rPr>
              <a:t> poor; </a:t>
            </a:r>
            <a:r>
              <a:rPr lang="en-US" b="1" dirty="0">
                <a:latin typeface="+mn-lt"/>
              </a:rPr>
              <a:t>run</a:t>
            </a:r>
            <a:r>
              <a:rPr lang="en-US" dirty="0" smtClean="0">
                <a:latin typeface="+mn-lt"/>
              </a:rPr>
              <a:t>;</a:t>
            </a:r>
          </a:p>
          <a:p>
            <a:endParaRPr lang="en-US" dirty="0">
              <a:latin typeface="+mn-lt"/>
            </a:endParaRPr>
          </a:p>
          <a:p>
            <a:r>
              <a:rPr lang="en-US" sz="2400" dirty="0" smtClean="0">
                <a:latin typeface="+mn-lt"/>
              </a:rPr>
              <a:t>This method is usually best (but which is the best link function, it is not known) but do your test as well. </a:t>
            </a:r>
          </a:p>
        </p:txBody>
      </p:sp>
      <p:sp>
        <p:nvSpPr>
          <p:cNvPr id="16" name="Text Box 7"/>
          <p:cNvSpPr txBox="1">
            <a:spLocks noChangeArrowheads="1"/>
          </p:cNvSpPr>
          <p:nvPr/>
        </p:nvSpPr>
        <p:spPr bwMode="auto">
          <a:xfrm>
            <a:off x="579555" y="404167"/>
            <a:ext cx="68311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US" sz="2400" b="1" dirty="0" smtClean="0">
                <a:latin typeface="Calibri" pitchFamily="34" charset="0"/>
                <a:cs typeface="Calibri" pitchFamily="34" charset="0"/>
              </a:rPr>
              <a:t>Model-donor imputation of a categorical variable   2</a:t>
            </a:r>
            <a:endParaRPr lang="fi-FI" sz="2400" dirty="0">
              <a:solidFill>
                <a:srgbClr val="003366"/>
              </a:solidFill>
              <a:latin typeface="Calibri" pitchFamily="34" charset="0"/>
            </a:endParaRPr>
          </a:p>
        </p:txBody>
      </p:sp>
      <p:sp>
        <p:nvSpPr>
          <p:cNvPr id="2" name="Footer Placeholder 1"/>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10972784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11</a:t>
            </a:fld>
            <a:endParaRPr lang="fi-FI"/>
          </a:p>
        </p:txBody>
      </p:sp>
      <p:sp>
        <p:nvSpPr>
          <p:cNvPr id="4" name="Rectangle 3"/>
          <p:cNvSpPr/>
          <p:nvPr/>
        </p:nvSpPr>
        <p:spPr>
          <a:xfrm>
            <a:off x="359532" y="340974"/>
            <a:ext cx="8424936" cy="6001643"/>
          </a:xfrm>
          <a:prstGeom prst="rect">
            <a:avLst/>
          </a:prstGeom>
        </p:spPr>
        <p:txBody>
          <a:bodyPr wrap="square">
            <a:spAutoFit/>
          </a:bodyPr>
          <a:lstStyle/>
          <a:p>
            <a:pPr>
              <a:spcAft>
                <a:spcPts val="0"/>
              </a:spcAft>
            </a:pPr>
            <a:r>
              <a:rPr lang="en-CA" sz="2400" dirty="0">
                <a:solidFill>
                  <a:srgbClr val="808000"/>
                </a:solidFill>
                <a:ea typeface="Times New Roman" panose="02020603050405020304" pitchFamily="18" charset="0"/>
                <a:cs typeface="Times New Roman" panose="02020603050405020304" pitchFamily="18" charset="0"/>
              </a:rPr>
              <a:t>The big question is this.</a:t>
            </a:r>
            <a:endParaRPr lang="fi-FI" sz="2400" dirty="0">
              <a:ea typeface="Times New Roman" panose="02020603050405020304" pitchFamily="18" charset="0"/>
            </a:endParaRPr>
          </a:p>
          <a:p>
            <a:pPr>
              <a:spcAft>
                <a:spcPts val="0"/>
              </a:spcAft>
            </a:pPr>
            <a:r>
              <a:rPr lang="en-CA" sz="2400" dirty="0">
                <a:solidFill>
                  <a:srgbClr val="808000"/>
                </a:solidFill>
                <a:ea typeface="Times New Roman" panose="02020603050405020304" pitchFamily="18" charset="0"/>
                <a:cs typeface="Times New Roman" panose="02020603050405020304" pitchFamily="18" charset="0"/>
              </a:rPr>
              <a:t> </a:t>
            </a:r>
            <a:endParaRPr lang="fi-FI" sz="2400" dirty="0">
              <a:ea typeface="Times New Roman" panose="02020603050405020304" pitchFamily="18" charset="0"/>
            </a:endParaRPr>
          </a:p>
          <a:p>
            <a:pPr marL="457200">
              <a:spcAft>
                <a:spcPts val="0"/>
              </a:spcAft>
            </a:pPr>
            <a:r>
              <a:rPr lang="en-CA" sz="2400" b="1" dirty="0">
                <a:solidFill>
                  <a:srgbClr val="808000"/>
                </a:solidFill>
                <a:ea typeface="Times New Roman" panose="02020603050405020304" pitchFamily="18" charset="0"/>
                <a:cs typeface="Times New Roman" panose="02020603050405020304" pitchFamily="18" charset="0"/>
              </a:rPr>
              <a:t>To impute or not to impute?</a:t>
            </a:r>
            <a:endParaRPr lang="fi-FI" sz="2400" dirty="0">
              <a:ea typeface="Times New Roman" panose="02020603050405020304" pitchFamily="18" charset="0"/>
            </a:endParaRPr>
          </a:p>
          <a:p>
            <a:pPr>
              <a:spcAft>
                <a:spcPts val="0"/>
              </a:spcAft>
            </a:pPr>
            <a:r>
              <a:rPr lang="en-CA" sz="2400" dirty="0">
                <a:solidFill>
                  <a:srgbClr val="808000"/>
                </a:solidFill>
                <a:ea typeface="Times New Roman" panose="02020603050405020304" pitchFamily="18" charset="0"/>
                <a:cs typeface="Times New Roman" panose="02020603050405020304" pitchFamily="18" charset="0"/>
              </a:rPr>
              <a:t> </a:t>
            </a:r>
            <a:endParaRPr lang="fi-FI" sz="2400" dirty="0">
              <a:ea typeface="Times New Roman" panose="02020603050405020304" pitchFamily="18" charset="0"/>
            </a:endParaRPr>
          </a:p>
          <a:p>
            <a:pPr>
              <a:spcAft>
                <a:spcPts val="0"/>
              </a:spcAft>
            </a:pPr>
            <a:r>
              <a:rPr lang="en-CA" sz="2000" dirty="0">
                <a:solidFill>
                  <a:srgbClr val="808000"/>
                </a:solidFill>
                <a:ea typeface="Times New Roman" panose="02020603050405020304" pitchFamily="18" charset="0"/>
                <a:cs typeface="Times New Roman" panose="02020603050405020304" pitchFamily="18" charset="0"/>
              </a:rPr>
              <a:t>It is possible that one survey party is more willing to go to impute than another party. Imputation is however easier to do inside the survey institute that should take care of data quality. An outsider who is an end user at the same time, has still sometimes to impute if he/she is not otherwise happy. The reality is that the insiders have more auxiliary and other variables available also because some might be confidential and thus not possible to give outsiders. The insiders are also more familiar with the data process. However, the most important reason to impute is</a:t>
            </a:r>
            <a:endParaRPr lang="fi-FI" sz="2000" dirty="0">
              <a:ea typeface="Times New Roman" panose="02020603050405020304" pitchFamily="18" charset="0"/>
            </a:endParaRPr>
          </a:p>
          <a:p>
            <a:pPr>
              <a:spcAft>
                <a:spcPts val="0"/>
              </a:spcAft>
            </a:pPr>
            <a:r>
              <a:rPr lang="en-CA" sz="2000" dirty="0">
                <a:solidFill>
                  <a:srgbClr val="808000"/>
                </a:solidFill>
                <a:ea typeface="Times New Roman" panose="02020603050405020304" pitchFamily="18" charset="0"/>
                <a:cs typeface="Times New Roman" panose="02020603050405020304" pitchFamily="18" charset="0"/>
              </a:rPr>
              <a:t>     </a:t>
            </a:r>
            <a:endParaRPr lang="fi-FI" sz="2000" dirty="0">
              <a:ea typeface="Times New Roman" panose="02020603050405020304" pitchFamily="18" charset="0"/>
            </a:endParaRPr>
          </a:p>
          <a:p>
            <a:pPr marL="457200">
              <a:spcAft>
                <a:spcPts val="0"/>
              </a:spcAft>
            </a:pPr>
            <a:r>
              <a:rPr lang="en-CA" sz="2000" b="1" dirty="0">
                <a:solidFill>
                  <a:srgbClr val="808000"/>
                </a:solidFill>
                <a:ea typeface="Times New Roman" panose="02020603050405020304" pitchFamily="18" charset="0"/>
                <a:cs typeface="Times New Roman" panose="02020603050405020304" pitchFamily="18" charset="0"/>
              </a:rPr>
              <a:t>The pattern of the imputed values should be as good that the estimate using this partially imputed variable will be more valuable than the data without imputation. Thus if imputation is advantageous from an estimation point of </a:t>
            </a:r>
            <a:r>
              <a:rPr lang="en-CA" sz="2400" b="1" dirty="0">
                <a:solidFill>
                  <a:srgbClr val="808000"/>
                </a:solidFill>
                <a:ea typeface="Times New Roman" panose="02020603050405020304" pitchFamily="18" charset="0"/>
                <a:cs typeface="Times New Roman" panose="02020603050405020304" pitchFamily="18" charset="0"/>
              </a:rPr>
              <a:t>view, use it. This gives the certain requirements for the imputation methodology respectively.</a:t>
            </a:r>
            <a:endParaRPr lang="fi-FI" sz="2400" dirty="0">
              <a:effectLst/>
              <a:ea typeface="Times New Roman" panose="02020603050405020304" pitchFamily="18" charset="0"/>
            </a:endParaRPr>
          </a:p>
        </p:txBody>
      </p:sp>
    </p:spTree>
    <p:extLst>
      <p:ext uri="{BB962C8B-B14F-4D97-AF65-F5344CB8AC3E}">
        <p14:creationId xmlns:p14="http://schemas.microsoft.com/office/powerpoint/2010/main" val="3173673416"/>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Dian numeron paikkamerkki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fld id="{5F09AF8A-8641-40A8-8DB2-D046B1F2FAB0}" type="slidenum">
              <a:rPr lang="fi-FI" sz="1400" smtClean="0"/>
              <a:pPr eaLnBrk="1" hangingPunct="1"/>
              <a:t>110</a:t>
            </a:fld>
            <a:endParaRPr lang="fi-FI" sz="1400" dirty="0" smtClean="0"/>
          </a:p>
        </p:txBody>
      </p:sp>
      <p:sp>
        <p:nvSpPr>
          <p:cNvPr id="24581" name="Text Box 2"/>
          <p:cNvSpPr txBox="1">
            <a:spLocks noChangeArrowheads="1"/>
          </p:cNvSpPr>
          <p:nvPr/>
        </p:nvSpPr>
        <p:spPr bwMode="auto">
          <a:xfrm>
            <a:off x="684213" y="306863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endParaRPr lang="fi-FI" sz="1800" dirty="0"/>
          </a:p>
        </p:txBody>
      </p:sp>
      <p:sp>
        <p:nvSpPr>
          <p:cNvPr id="24582" name="Rectangle 3"/>
          <p:cNvSpPr>
            <a:spLocks noChangeArrowheads="1"/>
          </p:cNvSpPr>
          <p:nvPr/>
        </p:nvSpPr>
        <p:spPr bwMode="auto">
          <a:xfrm>
            <a:off x="0" y="32591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3" name="Rectangle 4"/>
          <p:cNvSpPr>
            <a:spLocks noChangeArrowheads="1"/>
          </p:cNvSpPr>
          <p:nvPr/>
        </p:nvSpPr>
        <p:spPr bwMode="auto">
          <a:xfrm>
            <a:off x="0" y="31003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4" name="Rectangle 5"/>
          <p:cNvSpPr>
            <a:spLocks noChangeArrowheads="1"/>
          </p:cNvSpPr>
          <p:nvPr/>
        </p:nvSpPr>
        <p:spPr bwMode="auto">
          <a:xfrm>
            <a:off x="0" y="32670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5" name="Rectangle 6"/>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7" name="Text Box 8"/>
          <p:cNvSpPr txBox="1">
            <a:spLocks noChangeArrowheads="1"/>
          </p:cNvSpPr>
          <p:nvPr/>
        </p:nvSpPr>
        <p:spPr bwMode="auto">
          <a:xfrm>
            <a:off x="669925" y="1027113"/>
            <a:ext cx="82454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just" eaLnBrk="1" hangingPunct="1"/>
            <a:endParaRPr lang="fi-FI" sz="1800" dirty="0"/>
          </a:p>
          <a:p>
            <a:pPr algn="just" eaLnBrk="1" hangingPunct="1"/>
            <a:endParaRPr lang="fi-FI" sz="1800" dirty="0"/>
          </a:p>
        </p:txBody>
      </p:sp>
      <p:sp>
        <p:nvSpPr>
          <p:cNvPr id="24588" name="Text Box 9"/>
          <p:cNvSpPr txBox="1">
            <a:spLocks noChangeArrowheads="1"/>
          </p:cNvSpPr>
          <p:nvPr/>
        </p:nvSpPr>
        <p:spPr bwMode="auto">
          <a:xfrm>
            <a:off x="536804" y="1027113"/>
            <a:ext cx="8016875"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US" dirty="0" smtClean="0">
                <a:latin typeface="Calibri" pitchFamily="34" charset="0"/>
              </a:rPr>
              <a:t>As you see, the first two alternatives are </a:t>
            </a:r>
            <a:r>
              <a:rPr lang="en-US" u="sng" dirty="0" smtClean="0">
                <a:latin typeface="Calibri" pitchFamily="34" charset="0"/>
              </a:rPr>
              <a:t>deterministic</a:t>
            </a:r>
            <a:r>
              <a:rPr lang="en-US" dirty="0" smtClean="0">
                <a:latin typeface="Calibri" pitchFamily="34" charset="0"/>
              </a:rPr>
              <a:t> but the third is </a:t>
            </a:r>
            <a:r>
              <a:rPr lang="en-US" u="sng" dirty="0" smtClean="0">
                <a:latin typeface="Calibri" pitchFamily="34" charset="0"/>
              </a:rPr>
              <a:t>stochastic</a:t>
            </a:r>
            <a:r>
              <a:rPr lang="en-US" dirty="0" smtClean="0">
                <a:latin typeface="Calibri" pitchFamily="34" charset="0"/>
              </a:rPr>
              <a:t>. Hence the third can be used for </a:t>
            </a:r>
            <a:r>
              <a:rPr lang="en-US" u="sng" dirty="0" smtClean="0">
                <a:latin typeface="Calibri" pitchFamily="34" charset="0"/>
              </a:rPr>
              <a:t>non-Bayesian multiple imputation</a:t>
            </a:r>
            <a:r>
              <a:rPr lang="en-US" dirty="0" smtClean="0">
                <a:latin typeface="Calibri" pitchFamily="34" charset="0"/>
              </a:rPr>
              <a:t> just changing the seed number that is now = 1. If changing this number the results vary to some extent but not in most cases much. Note that the third approach follows the </a:t>
            </a:r>
            <a:r>
              <a:rPr lang="en-US" u="sng" dirty="0" smtClean="0">
                <a:latin typeface="Calibri" pitchFamily="34" charset="0"/>
              </a:rPr>
              <a:t>Bernoulli distribution</a:t>
            </a:r>
            <a:r>
              <a:rPr lang="en-US" dirty="0" smtClean="0">
                <a:latin typeface="Calibri" pitchFamily="34" charset="0"/>
              </a:rPr>
              <a:t>. </a:t>
            </a:r>
          </a:p>
          <a:p>
            <a:pPr eaLnBrk="1" hangingPunct="1"/>
            <a:endParaRPr lang="en-US" dirty="0" smtClean="0">
              <a:latin typeface="Calibri" pitchFamily="34" charset="0"/>
            </a:endParaRPr>
          </a:p>
          <a:p>
            <a:pPr eaLnBrk="1" hangingPunct="1"/>
            <a:r>
              <a:rPr lang="en-US" dirty="0" smtClean="0">
                <a:latin typeface="Calibri" pitchFamily="34" charset="0"/>
              </a:rPr>
              <a:t>There are other deterministic solutions like learning about the observed results but I am not convinced about any. However, when calculating the average of the </a:t>
            </a:r>
            <a:r>
              <a:rPr lang="en-US" dirty="0" err="1" smtClean="0">
                <a:latin typeface="Calibri" pitchFamily="34" charset="0"/>
              </a:rPr>
              <a:t>predicted_md</a:t>
            </a:r>
            <a:r>
              <a:rPr lang="en-US" dirty="0" smtClean="0">
                <a:latin typeface="Calibri" pitchFamily="34" charset="0"/>
              </a:rPr>
              <a:t> this ‘aggregate imputation’ for the mean is fairly good but you cannot know any correct individual values. Thus if this aggregate only is needed, you can use this aggregate.  </a:t>
            </a:r>
          </a:p>
        </p:txBody>
      </p:sp>
      <p:sp>
        <p:nvSpPr>
          <p:cNvPr id="16" name="Text Box 7"/>
          <p:cNvSpPr txBox="1">
            <a:spLocks noChangeArrowheads="1"/>
          </p:cNvSpPr>
          <p:nvPr/>
        </p:nvSpPr>
        <p:spPr bwMode="auto">
          <a:xfrm>
            <a:off x="579555" y="404167"/>
            <a:ext cx="68311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US" sz="2400" b="1" dirty="0" smtClean="0">
                <a:latin typeface="Calibri" pitchFamily="34" charset="0"/>
                <a:cs typeface="Calibri" pitchFamily="34" charset="0"/>
              </a:rPr>
              <a:t>Model-donor imputation of a categorical variable   3</a:t>
            </a:r>
            <a:endParaRPr lang="fi-FI" sz="2400" dirty="0">
              <a:solidFill>
                <a:srgbClr val="003366"/>
              </a:solidFill>
              <a:latin typeface="Calibri" pitchFamily="34" charset="0"/>
            </a:endParaRPr>
          </a:p>
        </p:txBody>
      </p:sp>
      <p:sp>
        <p:nvSpPr>
          <p:cNvPr id="2" name="Footer Placeholder 1"/>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1938536036"/>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ikehys 3"/>
          <p:cNvSpPr txBox="1"/>
          <p:nvPr/>
        </p:nvSpPr>
        <p:spPr>
          <a:xfrm>
            <a:off x="611560" y="332656"/>
            <a:ext cx="8280920" cy="1692771"/>
          </a:xfrm>
          <a:prstGeom prst="rect">
            <a:avLst/>
          </a:prstGeom>
          <a:noFill/>
        </p:spPr>
        <p:txBody>
          <a:bodyPr wrap="square" rtlCol="0">
            <a:spAutoFit/>
          </a:bodyPr>
          <a:lstStyle/>
          <a:p>
            <a:r>
              <a:rPr lang="en-US" sz="2400" dirty="0" smtClean="0"/>
              <a:t>Solution to the break page imputation task. </a:t>
            </a:r>
          </a:p>
          <a:p>
            <a:r>
              <a:rPr lang="en-US" sz="2000" dirty="0" smtClean="0"/>
              <a:t>Did you impute correctly or how close? Not difficult due to good auxiliary data.</a:t>
            </a:r>
          </a:p>
          <a:p>
            <a:r>
              <a:rPr lang="en-US" sz="2000" dirty="0" smtClean="0"/>
              <a:t>What is this animal? In the aboriginal’s language it means</a:t>
            </a:r>
          </a:p>
          <a:p>
            <a:r>
              <a:rPr lang="en-US" sz="2000" dirty="0" smtClean="0"/>
              <a:t>‘I do not understand.’ </a:t>
            </a:r>
            <a:r>
              <a:rPr lang="fi-FI" sz="2000" dirty="0" smtClean="0"/>
              <a:t> </a:t>
            </a:r>
            <a:r>
              <a:rPr lang="en-US" sz="2000" dirty="0" smtClean="0"/>
              <a:t>They answered so the question of the explorers.</a:t>
            </a:r>
            <a:endParaRPr lang="en-US" sz="2000" dirty="0"/>
          </a:p>
        </p:txBody>
      </p:sp>
      <p:sp>
        <p:nvSpPr>
          <p:cNvPr id="6" name="Dian numeron paikkamerkki 5"/>
          <p:cNvSpPr>
            <a:spLocks noGrp="1"/>
          </p:cNvSpPr>
          <p:nvPr>
            <p:ph type="sldNum" sz="quarter" idx="12"/>
          </p:nvPr>
        </p:nvSpPr>
        <p:spPr/>
        <p:txBody>
          <a:bodyPr/>
          <a:lstStyle/>
          <a:p>
            <a:fld id="{9F948BEE-9E3F-4D4D-A252-771EB9EE2D9D}" type="slidenum">
              <a:rPr lang="fi-FI" smtClean="0"/>
              <a:pPr/>
              <a:t>111</a:t>
            </a:fld>
            <a:endParaRPr lang="fi-FI"/>
          </a:p>
        </p:txBody>
      </p:sp>
      <p:sp>
        <p:nvSpPr>
          <p:cNvPr id="2" name="Footer Placeholder 1"/>
          <p:cNvSpPr>
            <a:spLocks noGrp="1"/>
          </p:cNvSpPr>
          <p:nvPr>
            <p:ph type="ftr" sz="quarter" idx="11"/>
          </p:nvPr>
        </p:nvSpPr>
        <p:spPr/>
        <p:txBody>
          <a:bodyPr/>
          <a:lstStyle/>
          <a:p>
            <a:r>
              <a:rPr lang="fi-FI" smtClean="0"/>
              <a:t>Imputation principles 2017 Seppo</a:t>
            </a:r>
            <a:endParaRPr lang="fi-FI"/>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9712" y="2097435"/>
            <a:ext cx="5860425" cy="4395319"/>
          </a:xfrm>
          <a:prstGeom prst="rect">
            <a:avLst/>
          </a:prstGeom>
        </p:spPr>
      </p:pic>
    </p:spTree>
    <p:extLst>
      <p:ext uri="{BB962C8B-B14F-4D97-AF65-F5344CB8AC3E}">
        <p14:creationId xmlns:p14="http://schemas.microsoft.com/office/powerpoint/2010/main" val="3195767765"/>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112</a:t>
            </a:fld>
            <a:endParaRPr lang="fi-FI"/>
          </a:p>
        </p:txBody>
      </p:sp>
      <p:sp>
        <p:nvSpPr>
          <p:cNvPr id="4" name="Rectangle 3"/>
          <p:cNvSpPr/>
          <p:nvPr/>
        </p:nvSpPr>
        <p:spPr>
          <a:xfrm>
            <a:off x="539552" y="476672"/>
            <a:ext cx="7344816" cy="5693866"/>
          </a:xfrm>
          <a:prstGeom prst="rect">
            <a:avLst/>
          </a:prstGeom>
        </p:spPr>
        <p:txBody>
          <a:bodyPr wrap="square">
            <a:spAutoFit/>
          </a:bodyPr>
          <a:lstStyle/>
          <a:p>
            <a:pPr>
              <a:spcAft>
                <a:spcPts val="0"/>
              </a:spcAft>
            </a:pPr>
            <a:r>
              <a:rPr lang="en-US" sz="28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‘Aggregate imputation’</a:t>
            </a:r>
            <a:endParaRPr lang="fi-FI" sz="2800" dirty="0">
              <a:latin typeface="Times New Roman" panose="02020603050405020304" pitchFamily="18" charset="0"/>
              <a:ea typeface="Times New Roman" panose="02020603050405020304" pitchFamily="18" charset="0"/>
            </a:endParaRPr>
          </a:p>
          <a:p>
            <a:pPr>
              <a:spcAft>
                <a:spcPts val="0"/>
              </a:spcAft>
            </a:pPr>
            <a:r>
              <a:rPr lang="en-US" sz="2400" dirty="0">
                <a:ea typeface="Times New Roman" panose="02020603050405020304" pitchFamily="18" charset="0"/>
              </a:rPr>
              <a:t> </a:t>
            </a:r>
            <a:endParaRPr lang="fi-FI" sz="2400" dirty="0">
              <a:ea typeface="Times New Roman" panose="02020603050405020304" pitchFamily="18" charset="0"/>
            </a:endParaRPr>
          </a:p>
          <a:p>
            <a:pPr>
              <a:spcAft>
                <a:spcPts val="0"/>
              </a:spcAft>
            </a:pPr>
            <a:r>
              <a:rPr lang="en-US" sz="2400" dirty="0">
                <a:solidFill>
                  <a:srgbClr val="000000"/>
                </a:solidFill>
                <a:ea typeface="Times New Roman" panose="02020603050405020304" pitchFamily="18" charset="0"/>
                <a:cs typeface="Times New Roman" panose="02020603050405020304" pitchFamily="18" charset="0"/>
              </a:rPr>
              <a:t>It is not always possible to impute well enough, but it is good to know something about the </a:t>
            </a:r>
            <a:r>
              <a:rPr lang="en-US" sz="2400" dirty="0" err="1">
                <a:solidFill>
                  <a:srgbClr val="000000"/>
                </a:solidFill>
                <a:ea typeface="Times New Roman" panose="02020603050405020304" pitchFamily="18" charset="0"/>
                <a:cs typeface="Times New Roman" panose="02020603050405020304" pitchFamily="18" charset="0"/>
              </a:rPr>
              <a:t>missingness</a:t>
            </a:r>
            <a:r>
              <a:rPr lang="en-US" sz="2400" dirty="0">
                <a:solidFill>
                  <a:srgbClr val="000000"/>
                </a:solidFill>
                <a:ea typeface="Times New Roman" panose="02020603050405020304" pitchFamily="18" charset="0"/>
                <a:cs typeface="Times New Roman" panose="02020603050405020304" pitchFamily="18" charset="0"/>
              </a:rPr>
              <a:t> categories. One possibility is to analyze </a:t>
            </a:r>
            <a:r>
              <a:rPr lang="en-US" sz="2400" dirty="0" err="1">
                <a:solidFill>
                  <a:srgbClr val="000000"/>
                </a:solidFill>
                <a:ea typeface="Times New Roman" panose="02020603050405020304" pitchFamily="18" charset="0"/>
                <a:cs typeface="Times New Roman" panose="02020603050405020304" pitchFamily="18" charset="0"/>
              </a:rPr>
              <a:t>missingness</a:t>
            </a:r>
            <a:r>
              <a:rPr lang="en-US" sz="2400" dirty="0">
                <a:solidFill>
                  <a:srgbClr val="000000"/>
                </a:solidFill>
                <a:ea typeface="Times New Roman" panose="02020603050405020304" pitchFamily="18" charset="0"/>
                <a:cs typeface="Times New Roman" panose="02020603050405020304" pitchFamily="18" charset="0"/>
              </a:rPr>
              <a:t> at aggregate level.  We give here an example from the European Social Survey in which the objective income has been one demanding variable. Its quality in the first three rounds (2002-2006) was fairly bad or the values were even completely missing in some countries but after that the quality has been improved much. The strategy since Round 4 has been to use 10 categories by deciles of each country. Such income categories are enough for most analysis although the ESS documents indicate the deciles in currencies as well. </a:t>
            </a:r>
            <a:endParaRPr lang="fi-FI" sz="2400" dirty="0">
              <a:effectLst/>
              <a:ea typeface="Times New Roman" panose="02020603050405020304" pitchFamily="18" charset="0"/>
            </a:endParaRPr>
          </a:p>
        </p:txBody>
      </p:sp>
    </p:spTree>
    <p:extLst>
      <p:ext uri="{BB962C8B-B14F-4D97-AF65-F5344CB8AC3E}">
        <p14:creationId xmlns:p14="http://schemas.microsoft.com/office/powerpoint/2010/main" val="3296109398"/>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113</a:t>
            </a:fld>
            <a:endParaRPr lang="fi-FI"/>
          </a:p>
        </p:txBody>
      </p:sp>
      <p:sp>
        <p:nvSpPr>
          <p:cNvPr id="4" name="Rectangle 3"/>
          <p:cNvSpPr/>
          <p:nvPr/>
        </p:nvSpPr>
        <p:spPr>
          <a:xfrm>
            <a:off x="575556" y="332656"/>
            <a:ext cx="7992888" cy="6617196"/>
          </a:xfrm>
          <a:prstGeom prst="rect">
            <a:avLst/>
          </a:prstGeom>
        </p:spPr>
        <p:txBody>
          <a:bodyPr wrap="square">
            <a:spAutoFit/>
          </a:bodyPr>
          <a:lstStyle/>
          <a:p>
            <a:pPr>
              <a:spcAft>
                <a:spcPts val="0"/>
              </a:spcAft>
            </a:pPr>
            <a:r>
              <a:rPr lang="en-US" sz="28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‘Aggregate imputation</a:t>
            </a:r>
            <a:r>
              <a:rPr lang="en-US" sz="28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2</a:t>
            </a:r>
            <a:endParaRPr lang="fi-FI" sz="2800" dirty="0">
              <a:latin typeface="Times New Roman" panose="02020603050405020304" pitchFamily="18" charset="0"/>
              <a:ea typeface="Times New Roman" panose="02020603050405020304" pitchFamily="18" charset="0"/>
            </a:endParaRPr>
          </a:p>
          <a:p>
            <a:r>
              <a:rPr lang="en-US" sz="2200" dirty="0">
                <a:ea typeface="Times New Roman" panose="02020603050405020304" pitchFamily="18" charset="0"/>
              </a:rPr>
              <a:t> </a:t>
            </a:r>
            <a:r>
              <a:rPr lang="en-US" sz="2200" dirty="0"/>
              <a:t>Nevertheless, there are four missing categories: ‘Refusal’, ‘Don’t know’, ’Other missing’ and ‘No answer’. The first three ones are in the questionnaire but the last was added later since some missing values were still found.  Table 10.1 gives the counts of the respondents in each category for 14 countries in the ESS Round 7. We see that the ‘No answer’ group is very small but the other three are about as big as the proper income decile groups. </a:t>
            </a:r>
            <a:endParaRPr lang="fi-FI" sz="2200" dirty="0"/>
          </a:p>
          <a:p>
            <a:r>
              <a:rPr lang="en-US" sz="2200" dirty="0"/>
              <a:t> </a:t>
            </a:r>
            <a:r>
              <a:rPr lang="en-US" sz="2200" dirty="0" smtClean="0"/>
              <a:t>The </a:t>
            </a:r>
            <a:r>
              <a:rPr lang="en-US" sz="2200" dirty="0" err="1"/>
              <a:t>missingness</a:t>
            </a:r>
            <a:r>
              <a:rPr lang="en-US" sz="2200" dirty="0"/>
              <a:t> rate of the objective income is fairly high, 14.7 per cent. This thus means that we will lose this number at minimum in all multivariate analysis in which objective income is included. Hence it would be nice to know something about those </a:t>
            </a:r>
            <a:r>
              <a:rPr lang="en-US" sz="2200" dirty="0" err="1"/>
              <a:t>missingness</a:t>
            </a:r>
            <a:r>
              <a:rPr lang="en-US" sz="2200" dirty="0"/>
              <a:t> categories. One strategy is to use such auxiliary variables without </a:t>
            </a:r>
            <a:r>
              <a:rPr lang="en-US" sz="2200" dirty="0" err="1"/>
              <a:t>missingness</a:t>
            </a:r>
            <a:r>
              <a:rPr lang="en-US" sz="2200" dirty="0"/>
              <a:t> or the </a:t>
            </a:r>
            <a:r>
              <a:rPr lang="en-US" sz="2200" dirty="0" err="1"/>
              <a:t>missingness</a:t>
            </a:r>
            <a:r>
              <a:rPr lang="en-US" sz="2200" dirty="0"/>
              <a:t> rate is low. We test here one variable without </a:t>
            </a:r>
            <a:r>
              <a:rPr lang="en-US" sz="2200" dirty="0" err="1"/>
              <a:t>missingness</a:t>
            </a:r>
            <a:r>
              <a:rPr lang="en-US" sz="2200" dirty="0"/>
              <a:t>, that is, age, and the other with a low </a:t>
            </a:r>
            <a:r>
              <a:rPr lang="en-US" sz="2200" dirty="0" err="1"/>
              <a:t>missingness</a:t>
            </a:r>
            <a:r>
              <a:rPr lang="en-US" sz="2200" dirty="0"/>
              <a:t>, that is, subjective income. Its </a:t>
            </a:r>
            <a:r>
              <a:rPr lang="en-US" sz="2200" dirty="0" err="1"/>
              <a:t>missingness</a:t>
            </a:r>
            <a:r>
              <a:rPr lang="en-US" sz="2200" dirty="0"/>
              <a:t> rate is 0.8 per cent. This latter variable could be considered to be close to objective income at the same time, and hence it is a good auxiliary variable. </a:t>
            </a:r>
            <a:endParaRPr lang="fi-FI" sz="2200" dirty="0"/>
          </a:p>
          <a:p>
            <a:pPr>
              <a:spcAft>
                <a:spcPts val="0"/>
              </a:spcAft>
            </a:pPr>
            <a:endParaRPr lang="fi-FI" sz="2200" dirty="0">
              <a:ea typeface="Times New Roman" panose="02020603050405020304" pitchFamily="18" charset="0"/>
            </a:endParaRPr>
          </a:p>
        </p:txBody>
      </p:sp>
    </p:spTree>
    <p:extLst>
      <p:ext uri="{BB962C8B-B14F-4D97-AF65-F5344CB8AC3E}">
        <p14:creationId xmlns:p14="http://schemas.microsoft.com/office/powerpoint/2010/main" val="822452730"/>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114</a:t>
            </a:fld>
            <a:endParaRPr lang="fi-FI"/>
          </a:p>
        </p:txBody>
      </p:sp>
      <p:sp>
        <p:nvSpPr>
          <p:cNvPr id="4" name="Rectangle 3"/>
          <p:cNvSpPr/>
          <p:nvPr/>
        </p:nvSpPr>
        <p:spPr>
          <a:xfrm>
            <a:off x="539552" y="476672"/>
            <a:ext cx="7992888" cy="6401753"/>
          </a:xfrm>
          <a:prstGeom prst="rect">
            <a:avLst/>
          </a:prstGeom>
        </p:spPr>
        <p:txBody>
          <a:bodyPr wrap="square">
            <a:spAutoFit/>
          </a:bodyPr>
          <a:lstStyle/>
          <a:p>
            <a:pPr>
              <a:spcAft>
                <a:spcPts val="0"/>
              </a:spcAft>
            </a:pPr>
            <a:r>
              <a:rPr lang="en-US" sz="28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‘Aggregate imputation</a:t>
            </a:r>
            <a:r>
              <a:rPr lang="en-US" sz="28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3</a:t>
            </a:r>
          </a:p>
          <a:p>
            <a:r>
              <a:rPr lang="en-US" sz="2200" dirty="0">
                <a:ea typeface="Times New Roman" panose="02020603050405020304" pitchFamily="18" charset="0"/>
              </a:rPr>
              <a:t> </a:t>
            </a:r>
            <a:r>
              <a:rPr lang="en-US" sz="2400" dirty="0"/>
              <a:t>The subjective income of the ESS is computed from the variable:</a:t>
            </a:r>
            <a:endParaRPr lang="fi-FI" sz="2400" dirty="0"/>
          </a:p>
          <a:p>
            <a:r>
              <a:rPr lang="en-US" sz="2400" dirty="0"/>
              <a:t>“Which of the descriptions on this card comes closest to how you feel about your household’s income nowadays?”</a:t>
            </a:r>
            <a:endParaRPr lang="fi-FI" sz="2400" dirty="0"/>
          </a:p>
          <a:p>
            <a:r>
              <a:rPr lang="en-US" sz="2400" dirty="0"/>
              <a:t>Living comfortably on present income = 1</a:t>
            </a:r>
            <a:endParaRPr lang="fi-FI" sz="2400" dirty="0"/>
          </a:p>
          <a:p>
            <a:r>
              <a:rPr lang="en-US" sz="2400" dirty="0"/>
              <a:t>Coping on present income = 2</a:t>
            </a:r>
            <a:endParaRPr lang="fi-FI" sz="2400" dirty="0"/>
          </a:p>
          <a:p>
            <a:r>
              <a:rPr lang="en-US" sz="2400" dirty="0"/>
              <a:t>Finding it difficult on present income = 3</a:t>
            </a:r>
            <a:endParaRPr lang="fi-FI" sz="2400" dirty="0"/>
          </a:p>
          <a:p>
            <a:r>
              <a:rPr lang="en-US" sz="2400" dirty="0"/>
              <a:t>Finding it very difficult on present income = 4</a:t>
            </a:r>
            <a:endParaRPr lang="fi-FI" sz="2400" dirty="0"/>
          </a:p>
          <a:p>
            <a:r>
              <a:rPr lang="en-US" sz="2400" dirty="0"/>
              <a:t>(</a:t>
            </a:r>
            <a:r>
              <a:rPr lang="en-GB" sz="2400" dirty="0"/>
              <a:t>Don’t know) </a:t>
            </a:r>
            <a:r>
              <a:rPr lang="en-US" sz="2400" dirty="0"/>
              <a:t>= 8.</a:t>
            </a:r>
            <a:endParaRPr lang="fi-FI" sz="2400" dirty="0"/>
          </a:p>
          <a:p>
            <a:r>
              <a:rPr lang="en-US" sz="2400" dirty="0"/>
              <a:t> </a:t>
            </a:r>
            <a:endParaRPr lang="fi-FI" sz="2400" dirty="0"/>
          </a:p>
          <a:p>
            <a:r>
              <a:rPr lang="en-US" sz="2400" dirty="0"/>
              <a:t>We rescaled this variable linearly so that it varies from 0 (very difficult) to 100 (comfortably). Table </a:t>
            </a:r>
            <a:r>
              <a:rPr lang="en-US" sz="2400" dirty="0" smtClean="0"/>
              <a:t>includes </a:t>
            </a:r>
            <a:r>
              <a:rPr lang="en-US" sz="2400" dirty="0"/>
              <a:t>also the averages of this variable and age by objective income groups. Now it is possible to see what types of groups are those </a:t>
            </a:r>
            <a:r>
              <a:rPr lang="en-US" sz="2400" dirty="0" err="1"/>
              <a:t>missingness</a:t>
            </a:r>
            <a:r>
              <a:rPr lang="en-US" sz="2400" dirty="0"/>
              <a:t> categories. </a:t>
            </a:r>
            <a:r>
              <a:rPr lang="en-US" sz="2400" dirty="0" smtClean="0"/>
              <a:t>The figure facilitates </a:t>
            </a:r>
            <a:r>
              <a:rPr lang="en-US" sz="2400" dirty="0"/>
              <a:t>this comparison.</a:t>
            </a:r>
            <a:endParaRPr lang="fi-FI" sz="2400" dirty="0"/>
          </a:p>
          <a:p>
            <a:pPr>
              <a:spcAft>
                <a:spcPts val="0"/>
              </a:spcAft>
            </a:pPr>
            <a:endParaRPr lang="fi-FI" sz="2200" dirty="0">
              <a:ea typeface="Times New Roman" panose="02020603050405020304" pitchFamily="18" charset="0"/>
            </a:endParaRPr>
          </a:p>
        </p:txBody>
      </p:sp>
    </p:spTree>
    <p:extLst>
      <p:ext uri="{BB962C8B-B14F-4D97-AF65-F5344CB8AC3E}">
        <p14:creationId xmlns:p14="http://schemas.microsoft.com/office/powerpoint/2010/main" val="254049065"/>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115</a:t>
            </a:fld>
            <a:endParaRPr lang="fi-FI"/>
          </a:p>
        </p:txBody>
      </p:sp>
      <p:graphicFrame>
        <p:nvGraphicFramePr>
          <p:cNvPr id="4" name="Table 3"/>
          <p:cNvGraphicFramePr>
            <a:graphicFrameLocks noGrp="1"/>
          </p:cNvGraphicFramePr>
          <p:nvPr>
            <p:extLst>
              <p:ext uri="{D42A27DB-BD31-4B8C-83A1-F6EECF244321}">
                <p14:modId xmlns:p14="http://schemas.microsoft.com/office/powerpoint/2010/main" val="69897333"/>
              </p:ext>
            </p:extLst>
          </p:nvPr>
        </p:nvGraphicFramePr>
        <p:xfrm>
          <a:off x="1907704" y="890251"/>
          <a:ext cx="5760639" cy="5660486"/>
        </p:xfrm>
        <a:graphic>
          <a:graphicData uri="http://schemas.openxmlformats.org/drawingml/2006/table">
            <a:tbl>
              <a:tblPr firstRow="1" firstCol="1" bandRow="1">
                <a:tableStyleId>{5C22544A-7EE6-4342-B048-85BDC9FD1C3A}</a:tableStyleId>
              </a:tblPr>
              <a:tblGrid>
                <a:gridCol w="1912673"/>
                <a:gridCol w="1513397"/>
                <a:gridCol w="1227233"/>
                <a:gridCol w="1107336"/>
              </a:tblGrid>
              <a:tr h="559307">
                <a:tc>
                  <a:txBody>
                    <a:bodyPr/>
                    <a:lstStyle/>
                    <a:p>
                      <a:pPr algn="ctr">
                        <a:lnSpc>
                          <a:spcPct val="107000"/>
                        </a:lnSpc>
                        <a:spcAft>
                          <a:spcPts val="0"/>
                        </a:spcAft>
                      </a:pPr>
                      <a:r>
                        <a:rPr lang="en-US" sz="2000" dirty="0">
                          <a:effectLst/>
                          <a:latin typeface="+mn-lt"/>
                        </a:rPr>
                        <a:t>Objective income group</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en-US" sz="2000" dirty="0">
                          <a:effectLst/>
                          <a:latin typeface="+mn-lt"/>
                        </a:rPr>
                        <a:t>Respondents</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c gridSpan="2">
                  <a:txBody>
                    <a:bodyPr/>
                    <a:lstStyle/>
                    <a:p>
                      <a:pPr algn="ctr">
                        <a:lnSpc>
                          <a:spcPct val="107000"/>
                        </a:lnSpc>
                        <a:spcAft>
                          <a:spcPts val="0"/>
                        </a:spcAft>
                      </a:pPr>
                      <a:r>
                        <a:rPr lang="en-US" sz="2000">
                          <a:effectLst/>
                          <a:latin typeface="+mn-lt"/>
                        </a:rPr>
                        <a:t>Mean</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hMerge="1">
                  <a:txBody>
                    <a:bodyPr/>
                    <a:lstStyle/>
                    <a:p>
                      <a:endParaRPr lang="fi-FI"/>
                    </a:p>
                  </a:txBody>
                  <a:tcPr/>
                </a:tc>
              </a:tr>
              <a:tr h="559307">
                <a:tc>
                  <a:txBody>
                    <a:bodyPr/>
                    <a:lstStyle/>
                    <a:p>
                      <a:pPr algn="ctr">
                        <a:lnSpc>
                          <a:spcPct val="107000"/>
                        </a:lnSpc>
                        <a:spcAft>
                          <a:spcPts val="0"/>
                        </a:spcAft>
                      </a:pPr>
                      <a:r>
                        <a:rPr lang="en-US" sz="2000">
                          <a:effectLst/>
                          <a:latin typeface="+mn-lt"/>
                        </a:rPr>
                        <a:t> </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nSpc>
                          <a:spcPct val="107000"/>
                        </a:lnSpc>
                      </a:pPr>
                      <a:endParaRPr lang="fi-FI" sz="2000" dirty="0">
                        <a:effectLst/>
                        <a:latin typeface="+mn-lt"/>
                      </a:endParaRPr>
                    </a:p>
                  </a:txBody>
                  <a:tcPr marL="44450" marR="44450" marT="0" marB="0"/>
                </a:tc>
                <a:tc>
                  <a:txBody>
                    <a:bodyPr/>
                    <a:lstStyle/>
                    <a:p>
                      <a:pPr algn="ctr">
                        <a:lnSpc>
                          <a:spcPct val="107000"/>
                        </a:lnSpc>
                        <a:spcAft>
                          <a:spcPts val="0"/>
                        </a:spcAft>
                      </a:pPr>
                      <a:r>
                        <a:rPr lang="en-US" sz="2000" dirty="0">
                          <a:effectLst/>
                          <a:latin typeface="+mn-lt"/>
                        </a:rPr>
                        <a:t>Subjective income</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en-US" sz="2000">
                          <a:effectLst/>
                          <a:latin typeface="+mn-lt"/>
                        </a:rPr>
                        <a:t>Age</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r>
              <a:tr h="278355">
                <a:tc>
                  <a:txBody>
                    <a:bodyPr/>
                    <a:lstStyle/>
                    <a:p>
                      <a:pPr algn="ctr">
                        <a:lnSpc>
                          <a:spcPct val="107000"/>
                        </a:lnSpc>
                        <a:spcAft>
                          <a:spcPts val="0"/>
                        </a:spcAft>
                      </a:pPr>
                      <a:r>
                        <a:rPr lang="fi-FI" sz="2000">
                          <a:effectLst/>
                          <a:latin typeface="+mn-lt"/>
                        </a:rPr>
                        <a:t>1st_Decile</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fi-FI" sz="2000">
                          <a:effectLst/>
                          <a:latin typeface="+mn-lt"/>
                        </a:rPr>
                        <a:t>2083</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dirty="0">
                          <a:effectLst/>
                          <a:latin typeface="+mn-lt"/>
                        </a:rPr>
                        <a:t>48.2</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a:effectLst/>
                          <a:latin typeface="+mn-lt"/>
                        </a:rPr>
                        <a:t>51.8</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r>
              <a:tr h="278355">
                <a:tc>
                  <a:txBody>
                    <a:bodyPr/>
                    <a:lstStyle/>
                    <a:p>
                      <a:pPr algn="ctr">
                        <a:lnSpc>
                          <a:spcPct val="107000"/>
                        </a:lnSpc>
                        <a:spcAft>
                          <a:spcPts val="0"/>
                        </a:spcAft>
                      </a:pPr>
                      <a:r>
                        <a:rPr lang="fi-FI" sz="2000">
                          <a:effectLst/>
                          <a:latin typeface="+mn-lt"/>
                        </a:rPr>
                        <a:t>2nd_Decile</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fi-FI" sz="2000">
                          <a:effectLst/>
                          <a:latin typeface="+mn-lt"/>
                        </a:rPr>
                        <a:t>2329</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dirty="0">
                          <a:effectLst/>
                          <a:latin typeface="+mn-lt"/>
                        </a:rPr>
                        <a:t>58.6</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a:effectLst/>
                          <a:latin typeface="+mn-lt"/>
                        </a:rPr>
                        <a:t>55.1</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r>
              <a:tr h="333344">
                <a:tc>
                  <a:txBody>
                    <a:bodyPr/>
                    <a:lstStyle/>
                    <a:p>
                      <a:pPr algn="ctr">
                        <a:lnSpc>
                          <a:spcPct val="107000"/>
                        </a:lnSpc>
                        <a:spcAft>
                          <a:spcPts val="0"/>
                        </a:spcAft>
                      </a:pPr>
                      <a:r>
                        <a:rPr lang="fi-FI" sz="2000" dirty="0">
                          <a:effectLst/>
                          <a:latin typeface="+mn-lt"/>
                        </a:rPr>
                        <a:t>3rd_Decile</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fi-FI" sz="2000">
                          <a:effectLst/>
                          <a:latin typeface="+mn-lt"/>
                        </a:rPr>
                        <a:t>2280</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dirty="0">
                          <a:effectLst/>
                          <a:latin typeface="+mn-lt"/>
                        </a:rPr>
                        <a:t>63.3</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a:effectLst/>
                          <a:latin typeface="+mn-lt"/>
                        </a:rPr>
                        <a:t>54.4</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r>
              <a:tr h="278355">
                <a:tc>
                  <a:txBody>
                    <a:bodyPr/>
                    <a:lstStyle/>
                    <a:p>
                      <a:pPr algn="ctr">
                        <a:lnSpc>
                          <a:spcPct val="107000"/>
                        </a:lnSpc>
                        <a:spcAft>
                          <a:spcPts val="0"/>
                        </a:spcAft>
                      </a:pPr>
                      <a:r>
                        <a:rPr lang="fi-FI" sz="2000" dirty="0">
                          <a:effectLst/>
                          <a:latin typeface="+mn-lt"/>
                        </a:rPr>
                        <a:t>4th_Decile</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fi-FI" sz="2000">
                          <a:effectLst/>
                          <a:latin typeface="+mn-lt"/>
                        </a:rPr>
                        <a:t>2439</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dirty="0">
                          <a:effectLst/>
                          <a:latin typeface="+mn-lt"/>
                        </a:rPr>
                        <a:t>68.6</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a:effectLst/>
                          <a:latin typeface="+mn-lt"/>
                        </a:rPr>
                        <a:t>51.8</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r>
              <a:tr h="278355">
                <a:tc>
                  <a:txBody>
                    <a:bodyPr/>
                    <a:lstStyle/>
                    <a:p>
                      <a:pPr algn="ctr">
                        <a:lnSpc>
                          <a:spcPct val="107000"/>
                        </a:lnSpc>
                        <a:spcAft>
                          <a:spcPts val="0"/>
                        </a:spcAft>
                      </a:pPr>
                      <a:r>
                        <a:rPr lang="fi-FI" sz="2000" dirty="0">
                          <a:effectLst/>
                          <a:latin typeface="+mn-lt"/>
                        </a:rPr>
                        <a:t>5th_Decile</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fi-FI" sz="2000">
                          <a:effectLst/>
                          <a:latin typeface="+mn-lt"/>
                        </a:rPr>
                        <a:t>2421</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dirty="0">
                          <a:effectLst/>
                          <a:latin typeface="+mn-lt"/>
                        </a:rPr>
                        <a:t>72.1</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a:effectLst/>
                          <a:latin typeface="+mn-lt"/>
                        </a:rPr>
                        <a:t>50.2</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r>
              <a:tr h="278355">
                <a:tc>
                  <a:txBody>
                    <a:bodyPr/>
                    <a:lstStyle/>
                    <a:p>
                      <a:pPr algn="ctr">
                        <a:lnSpc>
                          <a:spcPct val="107000"/>
                        </a:lnSpc>
                        <a:spcAft>
                          <a:spcPts val="0"/>
                        </a:spcAft>
                      </a:pPr>
                      <a:r>
                        <a:rPr lang="fi-FI" sz="2000" dirty="0">
                          <a:effectLst/>
                          <a:latin typeface="+mn-lt"/>
                        </a:rPr>
                        <a:t>6th_Decile</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fi-FI" sz="2000">
                          <a:effectLst/>
                          <a:latin typeface="+mn-lt"/>
                        </a:rPr>
                        <a:t>2432</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dirty="0">
                          <a:effectLst/>
                          <a:latin typeface="+mn-lt"/>
                        </a:rPr>
                        <a:t>75.8</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a:effectLst/>
                          <a:latin typeface="+mn-lt"/>
                        </a:rPr>
                        <a:t>49.7</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r>
              <a:tr h="278355">
                <a:tc>
                  <a:txBody>
                    <a:bodyPr/>
                    <a:lstStyle/>
                    <a:p>
                      <a:pPr algn="ctr">
                        <a:lnSpc>
                          <a:spcPct val="107000"/>
                        </a:lnSpc>
                        <a:spcAft>
                          <a:spcPts val="0"/>
                        </a:spcAft>
                      </a:pPr>
                      <a:r>
                        <a:rPr lang="fi-FI" sz="2000" dirty="0">
                          <a:effectLst/>
                          <a:latin typeface="+mn-lt"/>
                        </a:rPr>
                        <a:t>7th_Decile</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fi-FI" sz="2000">
                          <a:effectLst/>
                          <a:latin typeface="+mn-lt"/>
                        </a:rPr>
                        <a:t>2448</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dirty="0">
                          <a:effectLst/>
                          <a:latin typeface="+mn-lt"/>
                        </a:rPr>
                        <a:t>79.5</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dirty="0">
                          <a:effectLst/>
                          <a:latin typeface="+mn-lt"/>
                        </a:rPr>
                        <a:t>46.7</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r>
              <a:tr h="278355">
                <a:tc>
                  <a:txBody>
                    <a:bodyPr/>
                    <a:lstStyle/>
                    <a:p>
                      <a:pPr algn="ctr">
                        <a:lnSpc>
                          <a:spcPct val="107000"/>
                        </a:lnSpc>
                        <a:spcAft>
                          <a:spcPts val="0"/>
                        </a:spcAft>
                      </a:pPr>
                      <a:r>
                        <a:rPr lang="fi-FI" sz="2000">
                          <a:effectLst/>
                          <a:latin typeface="+mn-lt"/>
                        </a:rPr>
                        <a:t>8th_Decile</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fi-FI" sz="2000">
                          <a:effectLst/>
                          <a:latin typeface="+mn-lt"/>
                        </a:rPr>
                        <a:t>2301</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a:effectLst/>
                          <a:latin typeface="+mn-lt"/>
                        </a:rPr>
                        <a:t>82.5</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dirty="0">
                          <a:effectLst/>
                          <a:latin typeface="+mn-lt"/>
                        </a:rPr>
                        <a:t>45.7</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r>
              <a:tr h="278355">
                <a:tc>
                  <a:txBody>
                    <a:bodyPr/>
                    <a:lstStyle/>
                    <a:p>
                      <a:pPr algn="ctr">
                        <a:lnSpc>
                          <a:spcPct val="107000"/>
                        </a:lnSpc>
                        <a:spcAft>
                          <a:spcPts val="0"/>
                        </a:spcAft>
                      </a:pPr>
                      <a:r>
                        <a:rPr lang="fi-FI" sz="2000">
                          <a:effectLst/>
                          <a:latin typeface="+mn-lt"/>
                        </a:rPr>
                        <a:t>9th_Decile</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fi-FI" sz="2000">
                          <a:effectLst/>
                          <a:latin typeface="+mn-lt"/>
                        </a:rPr>
                        <a:t>1832</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a:effectLst/>
                          <a:latin typeface="+mn-lt"/>
                        </a:rPr>
                        <a:t>87.6</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dirty="0">
                          <a:effectLst/>
                          <a:latin typeface="+mn-lt"/>
                        </a:rPr>
                        <a:t>45.8</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r>
              <a:tr h="278355">
                <a:tc>
                  <a:txBody>
                    <a:bodyPr/>
                    <a:lstStyle/>
                    <a:p>
                      <a:pPr algn="ctr">
                        <a:lnSpc>
                          <a:spcPct val="107000"/>
                        </a:lnSpc>
                        <a:spcAft>
                          <a:spcPts val="0"/>
                        </a:spcAft>
                      </a:pPr>
                      <a:r>
                        <a:rPr lang="fi-FI" sz="2000">
                          <a:effectLst/>
                          <a:latin typeface="+mn-lt"/>
                        </a:rPr>
                        <a:t>10th_Decile</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fi-FI" sz="2000">
                          <a:effectLst/>
                          <a:latin typeface="+mn-lt"/>
                        </a:rPr>
                        <a:t>1885</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a:effectLst/>
                          <a:latin typeface="+mn-lt"/>
                        </a:rPr>
                        <a:t>93.7</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dirty="0">
                          <a:effectLst/>
                          <a:latin typeface="+mn-lt"/>
                        </a:rPr>
                        <a:t>46.6</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r>
              <a:tr h="278355">
                <a:tc>
                  <a:txBody>
                    <a:bodyPr/>
                    <a:lstStyle/>
                    <a:p>
                      <a:pPr algn="ctr">
                        <a:lnSpc>
                          <a:spcPct val="107000"/>
                        </a:lnSpc>
                        <a:spcAft>
                          <a:spcPts val="0"/>
                        </a:spcAft>
                      </a:pPr>
                      <a:r>
                        <a:rPr lang="en-US" sz="2000">
                          <a:effectLst/>
                          <a:latin typeface="+mn-lt"/>
                        </a:rPr>
                        <a:t>Don’t know</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fi-FI" sz="2000">
                          <a:effectLst/>
                          <a:latin typeface="+mn-lt"/>
                        </a:rPr>
                        <a:t>1645</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a:effectLst/>
                          <a:latin typeface="+mn-lt"/>
                        </a:rPr>
                        <a:t>76.2</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dirty="0">
                          <a:effectLst/>
                          <a:latin typeface="+mn-lt"/>
                        </a:rPr>
                        <a:t>36.6</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r>
              <a:tr h="278355">
                <a:tc>
                  <a:txBody>
                    <a:bodyPr/>
                    <a:lstStyle/>
                    <a:p>
                      <a:pPr algn="ctr">
                        <a:lnSpc>
                          <a:spcPct val="107000"/>
                        </a:lnSpc>
                        <a:spcAft>
                          <a:spcPts val="0"/>
                        </a:spcAft>
                      </a:pPr>
                      <a:r>
                        <a:rPr lang="en-US" sz="2000">
                          <a:effectLst/>
                          <a:latin typeface="+mn-lt"/>
                        </a:rPr>
                        <a:t>No answer</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fi-FI" sz="2000">
                          <a:effectLst/>
                          <a:latin typeface="+mn-lt"/>
                        </a:rPr>
                        <a:t>19</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a:effectLst/>
                          <a:latin typeface="+mn-lt"/>
                        </a:rPr>
                        <a:t>62.9</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dirty="0">
                          <a:effectLst/>
                          <a:latin typeface="+mn-lt"/>
                        </a:rPr>
                        <a:t>48.5</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r>
              <a:tr h="278355">
                <a:tc>
                  <a:txBody>
                    <a:bodyPr/>
                    <a:lstStyle/>
                    <a:p>
                      <a:pPr algn="ctr">
                        <a:lnSpc>
                          <a:spcPct val="107000"/>
                        </a:lnSpc>
                        <a:spcAft>
                          <a:spcPts val="0"/>
                        </a:spcAft>
                      </a:pPr>
                      <a:r>
                        <a:rPr lang="en-US" sz="2000">
                          <a:effectLst/>
                          <a:latin typeface="+mn-lt"/>
                        </a:rPr>
                        <a:t>Other missing</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fi-FI" sz="2000">
                          <a:effectLst/>
                          <a:latin typeface="+mn-lt"/>
                        </a:rPr>
                        <a:t>2051</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a:effectLst/>
                          <a:latin typeface="+mn-lt"/>
                        </a:rPr>
                        <a:t>58.3</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dirty="0">
                          <a:effectLst/>
                          <a:latin typeface="+mn-lt"/>
                        </a:rPr>
                        <a:t>53.1</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r>
              <a:tr h="278355">
                <a:tc>
                  <a:txBody>
                    <a:bodyPr/>
                    <a:lstStyle/>
                    <a:p>
                      <a:pPr algn="ctr">
                        <a:lnSpc>
                          <a:spcPct val="107000"/>
                        </a:lnSpc>
                        <a:spcAft>
                          <a:spcPts val="0"/>
                        </a:spcAft>
                      </a:pPr>
                      <a:r>
                        <a:rPr lang="en-US" sz="2000">
                          <a:effectLst/>
                          <a:latin typeface="+mn-lt"/>
                        </a:rPr>
                        <a:t>Refusal</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spcAft>
                          <a:spcPts val="0"/>
                        </a:spcAft>
                      </a:pPr>
                      <a:r>
                        <a:rPr lang="fi-FI" sz="2000">
                          <a:effectLst/>
                          <a:latin typeface="+mn-lt"/>
                        </a:rPr>
                        <a:t>2056</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a:effectLst/>
                          <a:latin typeface="+mn-lt"/>
                        </a:rPr>
                        <a:t>66.8</a:t>
                      </a:r>
                      <a:endParaRPr lang="fi-FI" sz="2000">
                        <a:effectLst/>
                        <a:latin typeface="+mn-lt"/>
                        <a:ea typeface="Calibri" panose="020F0502020204030204" pitchFamily="34" charset="0"/>
                        <a:cs typeface="Times New Roman" panose="02020603050405020304" pitchFamily="18" charset="0"/>
                      </a:endParaRPr>
                    </a:p>
                  </a:txBody>
                  <a:tcPr marL="44450" marR="44450" marT="0" marB="0"/>
                </a:tc>
                <a:tc>
                  <a:txBody>
                    <a:bodyPr/>
                    <a:lstStyle/>
                    <a:p>
                      <a:pPr algn="r">
                        <a:lnSpc>
                          <a:spcPct val="107000"/>
                        </a:lnSpc>
                        <a:spcAft>
                          <a:spcPts val="0"/>
                        </a:spcAft>
                      </a:pPr>
                      <a:r>
                        <a:rPr lang="fi-FI" sz="2000" dirty="0">
                          <a:effectLst/>
                          <a:latin typeface="+mn-lt"/>
                        </a:rPr>
                        <a:t>58.2</a:t>
                      </a:r>
                      <a:endParaRPr lang="fi-FI" sz="2000" dirty="0">
                        <a:effectLst/>
                        <a:latin typeface="+mn-lt"/>
                        <a:ea typeface="Calibri" panose="020F0502020204030204" pitchFamily="34" charset="0"/>
                        <a:cs typeface="Times New Roman" panose="02020603050405020304" pitchFamily="18" charset="0"/>
                      </a:endParaRPr>
                    </a:p>
                  </a:txBody>
                  <a:tcPr marL="44450" marR="44450" marT="0" marB="0"/>
                </a:tc>
              </a:tr>
            </a:tbl>
          </a:graphicData>
        </a:graphic>
      </p:graphicFrame>
      <p:sp>
        <p:nvSpPr>
          <p:cNvPr id="5" name="Rectangle 4"/>
          <p:cNvSpPr/>
          <p:nvPr/>
        </p:nvSpPr>
        <p:spPr>
          <a:xfrm>
            <a:off x="611560" y="34166"/>
            <a:ext cx="7704856" cy="981423"/>
          </a:xfrm>
          <a:prstGeom prst="rect">
            <a:avLst/>
          </a:prstGeom>
        </p:spPr>
        <p:txBody>
          <a:bodyPr wrap="square">
            <a:spAutoFit/>
          </a:bodyPr>
          <a:lstStyle/>
          <a:p>
            <a:pPr>
              <a:lnSpc>
                <a:spcPct val="107000"/>
              </a:lnSpc>
              <a:spcAft>
                <a:spcPts val="0"/>
              </a:spcAft>
            </a:pPr>
            <a:r>
              <a:rPr lang="en-US" b="1" i="1" dirty="0" smtClean="0">
                <a:latin typeface="Calibri" panose="020F0502020204030204" pitchFamily="34" charset="0"/>
                <a:ea typeface="Calibri" panose="020F0502020204030204" pitchFamily="34" charset="0"/>
                <a:cs typeface="Times New Roman" panose="02020603050405020304" pitchFamily="18" charset="0"/>
              </a:rPr>
              <a:t>Examination </a:t>
            </a:r>
            <a:r>
              <a:rPr lang="en-US" b="1" i="1" dirty="0">
                <a:latin typeface="Calibri" panose="020F0502020204030204" pitchFamily="34" charset="0"/>
                <a:ea typeface="Calibri" panose="020F0502020204030204" pitchFamily="34" charset="0"/>
                <a:cs typeface="Times New Roman" panose="02020603050405020304" pitchFamily="18" charset="0"/>
              </a:rPr>
              <a:t>of missing objective income groups of the ESS Round 7 of 14 countries. Subjective income and age have been tested as auxiliary aggregate variables</a:t>
            </a:r>
            <a:endParaRPr lang="fi-FI"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16333297"/>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116</a:t>
            </a:fld>
            <a:endParaRPr lang="fi-FI"/>
          </a:p>
        </p:txBody>
      </p:sp>
      <p:pic>
        <p:nvPicPr>
          <p:cNvPr id="4" name="Picture 3"/>
          <p:cNvPicPr/>
          <p:nvPr/>
        </p:nvPicPr>
        <p:blipFill>
          <a:blip r:embed="rId2"/>
          <a:stretch>
            <a:fillRect/>
          </a:stretch>
        </p:blipFill>
        <p:spPr>
          <a:xfrm>
            <a:off x="683568" y="980728"/>
            <a:ext cx="7344816" cy="5544616"/>
          </a:xfrm>
          <a:prstGeom prst="rect">
            <a:avLst/>
          </a:prstGeom>
        </p:spPr>
      </p:pic>
      <p:sp>
        <p:nvSpPr>
          <p:cNvPr id="5" name="Rectangle 4"/>
          <p:cNvSpPr/>
          <p:nvPr/>
        </p:nvSpPr>
        <p:spPr>
          <a:xfrm>
            <a:off x="1619672" y="404664"/>
            <a:ext cx="3477940" cy="375552"/>
          </a:xfrm>
          <a:prstGeom prst="rect">
            <a:avLst/>
          </a:prstGeom>
        </p:spPr>
        <p:txBody>
          <a:bodyPr wrap="none">
            <a:spAutoFit/>
          </a:bodyPr>
          <a:lstStyle/>
          <a:p>
            <a:pPr>
              <a:lnSpc>
                <a:spcPct val="107000"/>
              </a:lnSpc>
              <a:spcAft>
                <a:spcPts val="0"/>
              </a:spcAft>
            </a:pPr>
            <a:r>
              <a:rPr lang="en-US" b="1" i="1" dirty="0" smtClean="0">
                <a:latin typeface="Calibri" panose="020F0502020204030204" pitchFamily="34" charset="0"/>
                <a:ea typeface="Calibri" panose="020F0502020204030204" pitchFamily="34" charset="0"/>
                <a:cs typeface="Times New Roman" panose="02020603050405020304" pitchFamily="18" charset="0"/>
              </a:rPr>
              <a:t>Graphical </a:t>
            </a:r>
            <a:r>
              <a:rPr lang="en-US" b="1" i="1" dirty="0">
                <a:latin typeface="Calibri" panose="020F0502020204030204" pitchFamily="34" charset="0"/>
                <a:ea typeface="Calibri" panose="020F0502020204030204" pitchFamily="34" charset="0"/>
                <a:cs typeface="Times New Roman" panose="02020603050405020304" pitchFamily="18" charset="0"/>
              </a:rPr>
              <a:t>illustration of Table 10.1</a:t>
            </a:r>
            <a:endParaRPr lang="fi-FI"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08093104"/>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117</a:t>
            </a:fld>
            <a:endParaRPr lang="fi-FI"/>
          </a:p>
        </p:txBody>
      </p:sp>
      <p:graphicFrame>
        <p:nvGraphicFramePr>
          <p:cNvPr id="5" name="Table 4"/>
          <p:cNvGraphicFramePr>
            <a:graphicFrameLocks noGrp="1"/>
          </p:cNvGraphicFramePr>
          <p:nvPr>
            <p:extLst>
              <p:ext uri="{D42A27DB-BD31-4B8C-83A1-F6EECF244321}">
                <p14:modId xmlns:p14="http://schemas.microsoft.com/office/powerpoint/2010/main" val="3155464276"/>
              </p:ext>
            </p:extLst>
          </p:nvPr>
        </p:nvGraphicFramePr>
        <p:xfrm>
          <a:off x="1115615" y="836712"/>
          <a:ext cx="7571185" cy="4968552"/>
        </p:xfrm>
        <a:graphic>
          <a:graphicData uri="http://schemas.openxmlformats.org/drawingml/2006/table">
            <a:tbl>
              <a:tblPr/>
              <a:tblGrid>
                <a:gridCol w="1008113"/>
                <a:gridCol w="1287337"/>
                <a:gridCol w="186907"/>
                <a:gridCol w="1696276"/>
                <a:gridCol w="1696276"/>
                <a:gridCol w="1696276"/>
              </a:tblGrid>
              <a:tr h="432048">
                <a:tc>
                  <a:txBody>
                    <a:bodyPr/>
                    <a:lstStyle/>
                    <a:p>
                      <a:pPr fontAlgn="t"/>
                      <a:r>
                        <a:rPr lang="fi-FI" sz="1400" b="0" i="0" dirty="0" err="1">
                          <a:solidFill>
                            <a:srgbClr val="000000"/>
                          </a:solidFill>
                          <a:effectLst/>
                          <a:latin typeface="+mn-lt"/>
                        </a:rPr>
                        <a:t>income</a:t>
                      </a:r>
                      <a:r>
                        <a:rPr lang="fi-FI" sz="1400" b="0" i="0" dirty="0">
                          <a:solidFill>
                            <a:srgbClr val="000000"/>
                          </a:solidFill>
                          <a:effectLst/>
                          <a:latin typeface="+mn-lt"/>
                        </a:rPr>
                        <a:t> 1</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-0.975014250</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dirty="0">
                          <a:solidFill>
                            <a:srgbClr val="000000"/>
                          </a:solidFill>
                          <a:effectLst/>
                          <a:latin typeface="+mn-lt"/>
                        </a:rPr>
                        <a:t>B</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0.03288081</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-29.65</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&lt;.0001</a:t>
                      </a:r>
                    </a:p>
                  </a:txBody>
                  <a:tcPr marL="16591" marR="16591" marT="16591" marB="16591">
                    <a:lnL w="7620" cap="flat" cmpd="sng" algn="ctr">
                      <a:solidFill>
                        <a:srgbClr val="C1C1C1"/>
                      </a:solidFill>
                      <a:prstDash val="solid"/>
                      <a:round/>
                      <a:headEnd type="none" w="med" len="med"/>
                      <a:tailEnd type="none" w="med" len="med"/>
                    </a:lnL>
                    <a:lnR>
                      <a:noFill/>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r>
              <a:tr h="360040">
                <a:tc>
                  <a:txBody>
                    <a:bodyPr/>
                    <a:lstStyle/>
                    <a:p>
                      <a:pPr fontAlgn="t"/>
                      <a:r>
                        <a:rPr lang="fi-FI" sz="1400" b="0" i="0">
                          <a:solidFill>
                            <a:srgbClr val="000000"/>
                          </a:solidFill>
                          <a:effectLst/>
                          <a:latin typeface="+mn-lt"/>
                        </a:rPr>
                        <a:t>income 2</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-0.550124177</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dirty="0">
                          <a:solidFill>
                            <a:srgbClr val="000000"/>
                          </a:solidFill>
                          <a:effectLst/>
                          <a:latin typeface="+mn-lt"/>
                        </a:rPr>
                        <a:t>B</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0.03241294</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-16.97</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&lt;.0001</a:t>
                      </a:r>
                    </a:p>
                  </a:txBody>
                  <a:tcPr marL="16591" marR="16591" marT="16591" marB="16591">
                    <a:lnL w="7620" cap="flat" cmpd="sng" algn="ctr">
                      <a:solidFill>
                        <a:srgbClr val="C1C1C1"/>
                      </a:solidFill>
                      <a:prstDash val="solid"/>
                      <a:round/>
                      <a:headEnd type="none" w="med" len="med"/>
                      <a:tailEnd type="none" w="med" len="med"/>
                    </a:lnL>
                    <a:lnR>
                      <a:noFill/>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r>
              <a:tr h="432048">
                <a:tc>
                  <a:txBody>
                    <a:bodyPr/>
                    <a:lstStyle/>
                    <a:p>
                      <a:pPr fontAlgn="t"/>
                      <a:r>
                        <a:rPr lang="fi-FI" sz="1400" b="0" i="0">
                          <a:solidFill>
                            <a:srgbClr val="000000"/>
                          </a:solidFill>
                          <a:effectLst/>
                          <a:latin typeface="+mn-lt"/>
                        </a:rPr>
                        <a:t>income 3</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-0.301514727</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dirty="0">
                          <a:solidFill>
                            <a:srgbClr val="000000"/>
                          </a:solidFill>
                          <a:effectLst/>
                          <a:latin typeface="+mn-lt"/>
                        </a:rPr>
                        <a:t>B</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0.03204129</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-9.41</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&lt;.0001</a:t>
                      </a:r>
                    </a:p>
                  </a:txBody>
                  <a:tcPr marL="16591" marR="16591" marT="16591" marB="16591">
                    <a:lnL w="7620" cap="flat" cmpd="sng" algn="ctr">
                      <a:solidFill>
                        <a:srgbClr val="C1C1C1"/>
                      </a:solidFill>
                      <a:prstDash val="solid"/>
                      <a:round/>
                      <a:headEnd type="none" w="med" len="med"/>
                      <a:tailEnd type="none" w="med" len="med"/>
                    </a:lnL>
                    <a:lnR>
                      <a:noFill/>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r>
              <a:tr h="360040">
                <a:tc>
                  <a:txBody>
                    <a:bodyPr/>
                    <a:lstStyle/>
                    <a:p>
                      <a:pPr fontAlgn="t"/>
                      <a:r>
                        <a:rPr lang="fi-FI" sz="1400" b="0" i="0">
                          <a:solidFill>
                            <a:srgbClr val="000000"/>
                          </a:solidFill>
                          <a:effectLst/>
                          <a:latin typeface="+mn-lt"/>
                        </a:rPr>
                        <a:t>income 4</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-0.156128051</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dirty="0">
                          <a:solidFill>
                            <a:srgbClr val="000000"/>
                          </a:solidFill>
                          <a:effectLst/>
                          <a:latin typeface="+mn-lt"/>
                        </a:rPr>
                        <a:t>B</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0.03198495</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-4.88</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&lt;.0001</a:t>
                      </a:r>
                    </a:p>
                  </a:txBody>
                  <a:tcPr marL="16591" marR="16591" marT="16591" marB="16591">
                    <a:lnL w="7620" cap="flat" cmpd="sng" algn="ctr">
                      <a:solidFill>
                        <a:srgbClr val="C1C1C1"/>
                      </a:solidFill>
                      <a:prstDash val="solid"/>
                      <a:round/>
                      <a:headEnd type="none" w="med" len="med"/>
                      <a:tailEnd type="none" w="med" len="med"/>
                    </a:lnL>
                    <a:lnR>
                      <a:noFill/>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r>
              <a:tr h="360040">
                <a:tc>
                  <a:txBody>
                    <a:bodyPr/>
                    <a:lstStyle/>
                    <a:p>
                      <a:pPr fontAlgn="t"/>
                      <a:r>
                        <a:rPr lang="fi-FI" sz="1400" b="0" i="0">
                          <a:solidFill>
                            <a:srgbClr val="000000"/>
                          </a:solidFill>
                          <a:effectLst/>
                          <a:latin typeface="+mn-lt"/>
                        </a:rPr>
                        <a:t>income 5</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-0.062633503</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dirty="0">
                          <a:solidFill>
                            <a:srgbClr val="000000"/>
                          </a:solidFill>
                          <a:effectLst/>
                          <a:latin typeface="+mn-lt"/>
                        </a:rPr>
                        <a:t>B</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0.03206008</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-1.95</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0.0507</a:t>
                      </a:r>
                    </a:p>
                  </a:txBody>
                  <a:tcPr marL="16591" marR="16591" marT="16591" marB="16591">
                    <a:lnL w="7620" cap="flat" cmpd="sng" algn="ctr">
                      <a:solidFill>
                        <a:srgbClr val="C1C1C1"/>
                      </a:solidFill>
                      <a:prstDash val="solid"/>
                      <a:round/>
                      <a:headEnd type="none" w="med" len="med"/>
                      <a:tailEnd type="none" w="med" len="med"/>
                    </a:lnL>
                    <a:lnR>
                      <a:noFill/>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r>
              <a:tr h="288032">
                <a:tc>
                  <a:txBody>
                    <a:bodyPr/>
                    <a:lstStyle/>
                    <a:p>
                      <a:pPr fontAlgn="t"/>
                      <a:r>
                        <a:rPr lang="fi-FI" sz="1400" b="0" i="0">
                          <a:solidFill>
                            <a:srgbClr val="000000"/>
                          </a:solidFill>
                          <a:effectLst/>
                          <a:latin typeface="+mn-lt"/>
                        </a:rPr>
                        <a:t>income 6</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0.107356628</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dirty="0">
                          <a:solidFill>
                            <a:srgbClr val="000000"/>
                          </a:solidFill>
                          <a:effectLst/>
                          <a:latin typeface="+mn-lt"/>
                        </a:rPr>
                        <a:t>B</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0.03239465</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3.31</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0.0009</a:t>
                      </a:r>
                    </a:p>
                  </a:txBody>
                  <a:tcPr marL="16591" marR="16591" marT="16591" marB="16591">
                    <a:lnL w="7620" cap="flat" cmpd="sng" algn="ctr">
                      <a:solidFill>
                        <a:srgbClr val="C1C1C1"/>
                      </a:solidFill>
                      <a:prstDash val="solid"/>
                      <a:round/>
                      <a:headEnd type="none" w="med" len="med"/>
                      <a:tailEnd type="none" w="med" len="med"/>
                    </a:lnL>
                    <a:lnR>
                      <a:noFill/>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r>
              <a:tr h="288032">
                <a:tc>
                  <a:txBody>
                    <a:bodyPr/>
                    <a:lstStyle/>
                    <a:p>
                      <a:pPr fontAlgn="t"/>
                      <a:r>
                        <a:rPr lang="fi-FI" sz="1400" b="0" i="0">
                          <a:solidFill>
                            <a:srgbClr val="000000"/>
                          </a:solidFill>
                          <a:effectLst/>
                          <a:latin typeface="+mn-lt"/>
                        </a:rPr>
                        <a:t>income 7</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0.160667760</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dirty="0">
                          <a:solidFill>
                            <a:srgbClr val="000000"/>
                          </a:solidFill>
                          <a:effectLst/>
                          <a:latin typeface="+mn-lt"/>
                        </a:rPr>
                        <a:t>B</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0.03253089</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4.94</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&lt;.0001</a:t>
                      </a:r>
                    </a:p>
                  </a:txBody>
                  <a:tcPr marL="16591" marR="16591" marT="16591" marB="16591">
                    <a:lnL w="7620" cap="flat" cmpd="sng" algn="ctr">
                      <a:solidFill>
                        <a:srgbClr val="C1C1C1"/>
                      </a:solidFill>
                      <a:prstDash val="solid"/>
                      <a:round/>
                      <a:headEnd type="none" w="med" len="med"/>
                      <a:tailEnd type="none" w="med" len="med"/>
                    </a:lnL>
                    <a:lnR>
                      <a:noFill/>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r>
              <a:tr h="288032">
                <a:tc>
                  <a:txBody>
                    <a:bodyPr/>
                    <a:lstStyle/>
                    <a:p>
                      <a:pPr fontAlgn="t"/>
                      <a:r>
                        <a:rPr lang="fi-FI" sz="1400" b="0" i="0">
                          <a:solidFill>
                            <a:srgbClr val="000000"/>
                          </a:solidFill>
                          <a:effectLst/>
                          <a:latin typeface="+mn-lt"/>
                        </a:rPr>
                        <a:t>income 8</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0.253324182</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dirty="0">
                          <a:solidFill>
                            <a:srgbClr val="000000"/>
                          </a:solidFill>
                          <a:effectLst/>
                          <a:latin typeface="+mn-lt"/>
                        </a:rPr>
                        <a:t>B</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0.03278936</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7.73</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&lt;.0001</a:t>
                      </a:r>
                    </a:p>
                  </a:txBody>
                  <a:tcPr marL="16591" marR="16591" marT="16591" marB="16591">
                    <a:lnL w="7620" cap="flat" cmpd="sng" algn="ctr">
                      <a:solidFill>
                        <a:srgbClr val="C1C1C1"/>
                      </a:solidFill>
                      <a:prstDash val="solid"/>
                      <a:round/>
                      <a:headEnd type="none" w="med" len="med"/>
                      <a:tailEnd type="none" w="med" len="med"/>
                    </a:lnL>
                    <a:lnR>
                      <a:noFill/>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r>
              <a:tr h="360040">
                <a:tc>
                  <a:txBody>
                    <a:bodyPr/>
                    <a:lstStyle/>
                    <a:p>
                      <a:pPr fontAlgn="t"/>
                      <a:r>
                        <a:rPr lang="fi-FI" sz="1400" b="0" i="0">
                          <a:solidFill>
                            <a:srgbClr val="000000"/>
                          </a:solidFill>
                          <a:effectLst/>
                          <a:latin typeface="+mn-lt"/>
                        </a:rPr>
                        <a:t>income 9</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0.372888113</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dirty="0">
                          <a:solidFill>
                            <a:srgbClr val="000000"/>
                          </a:solidFill>
                          <a:effectLst/>
                          <a:latin typeface="+mn-lt"/>
                        </a:rPr>
                        <a:t>B</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0.03362707</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11.09</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&lt;.0001</a:t>
                      </a:r>
                    </a:p>
                  </a:txBody>
                  <a:tcPr marL="16591" marR="16591" marT="16591" marB="16591">
                    <a:lnL w="7620" cap="flat" cmpd="sng" algn="ctr">
                      <a:solidFill>
                        <a:srgbClr val="C1C1C1"/>
                      </a:solidFill>
                      <a:prstDash val="solid"/>
                      <a:round/>
                      <a:headEnd type="none" w="med" len="med"/>
                      <a:tailEnd type="none" w="med" len="med"/>
                    </a:lnL>
                    <a:lnR>
                      <a:noFill/>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r>
              <a:tr h="336796">
                <a:tc>
                  <a:txBody>
                    <a:bodyPr/>
                    <a:lstStyle/>
                    <a:p>
                      <a:pPr fontAlgn="t"/>
                      <a:r>
                        <a:rPr lang="fi-FI" sz="1400" b="0" i="0">
                          <a:solidFill>
                            <a:srgbClr val="000000"/>
                          </a:solidFill>
                          <a:effectLst/>
                          <a:latin typeface="+mn-lt"/>
                        </a:rPr>
                        <a:t>income 10</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0.513224969</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B</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0.03355944</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15.29</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&lt;.0001</a:t>
                      </a:r>
                    </a:p>
                  </a:txBody>
                  <a:tcPr marL="16591" marR="16591" marT="16591" marB="16591">
                    <a:lnL w="7620" cap="flat" cmpd="sng" algn="ctr">
                      <a:solidFill>
                        <a:srgbClr val="C1C1C1"/>
                      </a:solidFill>
                      <a:prstDash val="solid"/>
                      <a:round/>
                      <a:headEnd type="none" w="med" len="med"/>
                      <a:tailEnd type="none" w="med" len="med"/>
                    </a:lnL>
                    <a:lnR>
                      <a:noFill/>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r>
              <a:tr h="360040">
                <a:tc>
                  <a:txBody>
                    <a:bodyPr/>
                    <a:lstStyle/>
                    <a:p>
                      <a:pPr fontAlgn="t"/>
                      <a:r>
                        <a:rPr lang="fi-FI" sz="1400" b="0" i="0">
                          <a:solidFill>
                            <a:srgbClr val="000000"/>
                          </a:solidFill>
                          <a:effectLst/>
                          <a:latin typeface="+mn-lt"/>
                        </a:rPr>
                        <a:t>income 77</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0.037282517</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B</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0.03002931</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1.24</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0.2144</a:t>
                      </a:r>
                    </a:p>
                  </a:txBody>
                  <a:tcPr marL="16591" marR="16591" marT="16591" marB="16591">
                    <a:lnL w="7620" cap="flat" cmpd="sng" algn="ctr">
                      <a:solidFill>
                        <a:srgbClr val="C1C1C1"/>
                      </a:solidFill>
                      <a:prstDash val="solid"/>
                      <a:round/>
                      <a:headEnd type="none" w="med" len="med"/>
                      <a:tailEnd type="none" w="med" len="med"/>
                    </a:lnL>
                    <a:lnR>
                      <a:noFill/>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r>
              <a:tr h="360040">
                <a:tc>
                  <a:txBody>
                    <a:bodyPr/>
                    <a:lstStyle/>
                    <a:p>
                      <a:pPr fontAlgn="t"/>
                      <a:r>
                        <a:rPr lang="fi-FI" sz="1400" b="0" i="0">
                          <a:solidFill>
                            <a:srgbClr val="000000"/>
                          </a:solidFill>
                          <a:effectLst/>
                          <a:latin typeface="+mn-lt"/>
                        </a:rPr>
                        <a:t>income 88</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-0.049621112</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B</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0.03157858</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-1.57</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0.1161</a:t>
                      </a:r>
                    </a:p>
                  </a:txBody>
                  <a:tcPr marL="16591" marR="16591" marT="16591" marB="16591">
                    <a:lnL w="7620" cap="flat" cmpd="sng" algn="ctr">
                      <a:solidFill>
                        <a:srgbClr val="C1C1C1"/>
                      </a:solidFill>
                      <a:prstDash val="solid"/>
                      <a:round/>
                      <a:headEnd type="none" w="med" len="med"/>
                      <a:tailEnd type="none" w="med" len="med"/>
                    </a:lnL>
                    <a:lnR>
                      <a:noFill/>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r>
              <a:tr h="360040">
                <a:tc>
                  <a:txBody>
                    <a:bodyPr/>
                    <a:lstStyle/>
                    <a:p>
                      <a:pPr fontAlgn="t"/>
                      <a:r>
                        <a:rPr lang="fi-FI" sz="1400" b="0" i="0">
                          <a:solidFill>
                            <a:srgbClr val="000000"/>
                          </a:solidFill>
                          <a:effectLst/>
                          <a:latin typeface="+mn-lt"/>
                        </a:rPr>
                        <a:t>income 99</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0.133865231</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B</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w="7620" cap="flat" cmpd="sng" algn="ctr">
                      <a:solidFill>
                        <a:srgbClr val="C1C1C1"/>
                      </a:solidFill>
                      <a:prstDash val="solid"/>
                      <a:round/>
                      <a:headEnd type="none" w="med" len="med"/>
                      <a:tailEnd type="none" w="med" len="med"/>
                    </a:lnB>
                    <a:solidFill>
                      <a:srgbClr val="FAFBFE"/>
                    </a:solidFill>
                  </a:tcPr>
                </a:tc>
                <a:tc>
                  <a:txBody>
                    <a:bodyPr/>
                    <a:lstStyle/>
                    <a:p>
                      <a:pPr fontAlgn="t"/>
                      <a:r>
                        <a:rPr lang="fi-FI" sz="1400" b="0" i="0">
                          <a:solidFill>
                            <a:srgbClr val="000000"/>
                          </a:solidFill>
                          <a:effectLst/>
                          <a:latin typeface="+mn-lt"/>
                        </a:rPr>
                        <a:t>0.09192052</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a:noFill/>
                    </a:lnB>
                    <a:solidFill>
                      <a:srgbClr val="FAFBFE"/>
                    </a:solidFill>
                  </a:tcPr>
                </a:tc>
                <a:tc>
                  <a:txBody>
                    <a:bodyPr/>
                    <a:lstStyle/>
                    <a:p>
                      <a:pPr fontAlgn="t"/>
                      <a:r>
                        <a:rPr lang="fi-FI" sz="1400" b="0" i="0">
                          <a:solidFill>
                            <a:srgbClr val="000000"/>
                          </a:solidFill>
                          <a:effectLst/>
                          <a:latin typeface="+mn-lt"/>
                        </a:rPr>
                        <a:t>1.46</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a:noFill/>
                    </a:lnB>
                    <a:solidFill>
                      <a:srgbClr val="FAFBFE"/>
                    </a:solidFill>
                  </a:tcPr>
                </a:tc>
                <a:tc>
                  <a:txBody>
                    <a:bodyPr/>
                    <a:lstStyle/>
                    <a:p>
                      <a:pPr fontAlgn="t"/>
                      <a:r>
                        <a:rPr lang="fi-FI" sz="1400" b="0" i="0">
                          <a:solidFill>
                            <a:srgbClr val="000000"/>
                          </a:solidFill>
                          <a:effectLst/>
                          <a:latin typeface="+mn-lt"/>
                        </a:rPr>
                        <a:t>0.1453</a:t>
                      </a:r>
                    </a:p>
                  </a:txBody>
                  <a:tcPr marL="16591" marR="16591" marT="16591" marB="16591">
                    <a:lnL w="7620" cap="flat" cmpd="sng" algn="ctr">
                      <a:solidFill>
                        <a:srgbClr val="C1C1C1"/>
                      </a:solidFill>
                      <a:prstDash val="solid"/>
                      <a:round/>
                      <a:headEnd type="none" w="med" len="med"/>
                      <a:tailEnd type="none" w="med" len="med"/>
                    </a:lnL>
                    <a:lnR>
                      <a:noFill/>
                    </a:lnR>
                    <a:lnT w="7620" cap="flat" cmpd="sng" algn="ctr">
                      <a:solidFill>
                        <a:srgbClr val="C1C1C1"/>
                      </a:solidFill>
                      <a:prstDash val="solid"/>
                      <a:round/>
                      <a:headEnd type="none" w="med" len="med"/>
                      <a:tailEnd type="none" w="med" len="med"/>
                    </a:lnT>
                    <a:lnB>
                      <a:noFill/>
                    </a:lnB>
                    <a:solidFill>
                      <a:srgbClr val="FAFBFE"/>
                    </a:solidFill>
                  </a:tcPr>
                </a:tc>
              </a:tr>
              <a:tr h="383284">
                <a:tc>
                  <a:txBody>
                    <a:bodyPr/>
                    <a:lstStyle/>
                    <a:p>
                      <a:pPr fontAlgn="t"/>
                      <a:r>
                        <a:rPr lang="fi-FI" sz="1400" b="0" i="0">
                          <a:solidFill>
                            <a:srgbClr val="000000"/>
                          </a:solidFill>
                          <a:effectLst/>
                          <a:latin typeface="+mn-lt"/>
                        </a:rPr>
                        <a:t>income 9999</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a:noFill/>
                    </a:lnB>
                    <a:solidFill>
                      <a:srgbClr val="FAFBFE"/>
                    </a:solidFill>
                  </a:tcPr>
                </a:tc>
                <a:tc>
                  <a:txBody>
                    <a:bodyPr/>
                    <a:lstStyle/>
                    <a:p>
                      <a:pPr fontAlgn="t"/>
                      <a:r>
                        <a:rPr lang="fi-FI" sz="1400" b="0" i="0">
                          <a:solidFill>
                            <a:srgbClr val="000000"/>
                          </a:solidFill>
                          <a:effectLst/>
                          <a:latin typeface="+mn-lt"/>
                        </a:rPr>
                        <a:t>0.000000000</a:t>
                      </a:r>
                    </a:p>
                  </a:txBody>
                  <a:tcPr marL="16591" marR="16591" marT="16591" marB="16591">
                    <a:lnL w="7620" cap="flat" cmpd="sng" algn="ctr">
                      <a:solidFill>
                        <a:srgbClr val="C1C1C1"/>
                      </a:solidFill>
                      <a:prstDash val="solid"/>
                      <a:round/>
                      <a:headEnd type="none" w="med" len="med"/>
                      <a:tailEnd type="none" w="med" len="med"/>
                    </a:lnL>
                    <a:lnR w="7620" cap="flat" cmpd="sng" algn="ctr">
                      <a:solidFill>
                        <a:srgbClr val="C1C1C1"/>
                      </a:solidFill>
                      <a:prstDash val="solid"/>
                      <a:round/>
                      <a:headEnd type="none" w="med" len="med"/>
                      <a:tailEnd type="none" w="med" len="med"/>
                    </a:lnR>
                    <a:lnT w="7620" cap="flat" cmpd="sng" algn="ctr">
                      <a:solidFill>
                        <a:srgbClr val="C1C1C1"/>
                      </a:solidFill>
                      <a:prstDash val="solid"/>
                      <a:round/>
                      <a:headEnd type="none" w="med" len="med"/>
                      <a:tailEnd type="none" w="med" len="med"/>
                    </a:lnT>
                    <a:lnB>
                      <a:noFill/>
                    </a:lnB>
                    <a:solidFill>
                      <a:srgbClr val="FAFBFE"/>
                    </a:solidFill>
                  </a:tcPr>
                </a:tc>
                <a:tc>
                  <a:txBody>
                    <a:bodyPr/>
                    <a:lstStyle/>
                    <a:p>
                      <a:pPr fontAlgn="t"/>
                      <a:r>
                        <a:rPr lang="fi-FI" sz="1400" b="0" i="0" dirty="0">
                          <a:solidFill>
                            <a:srgbClr val="000000"/>
                          </a:solidFill>
                          <a:effectLst/>
                          <a:latin typeface="+mn-lt"/>
                        </a:rPr>
                        <a:t>B</a:t>
                      </a:r>
                    </a:p>
                  </a:txBody>
                  <a:tcPr marL="16591" marR="16591" marT="16591" marB="16591">
                    <a:lnL w="7620" cap="flat" cmpd="sng" algn="ctr">
                      <a:solidFill>
                        <a:srgbClr val="C1C1C1"/>
                      </a:solidFill>
                      <a:prstDash val="solid"/>
                      <a:round/>
                      <a:headEnd type="none" w="med" len="med"/>
                      <a:tailEnd type="none" w="med" len="med"/>
                    </a:lnL>
                    <a:lnR>
                      <a:noFill/>
                    </a:lnR>
                    <a:lnT w="7620" cap="flat" cmpd="sng" algn="ctr">
                      <a:solidFill>
                        <a:srgbClr val="C1C1C1"/>
                      </a:solidFill>
                      <a:prstDash val="solid"/>
                      <a:round/>
                      <a:headEnd type="none" w="med" len="med"/>
                      <a:tailEnd type="none" w="med" len="med"/>
                    </a:lnT>
                    <a:lnB>
                      <a:noFill/>
                    </a:lnB>
                    <a:solidFill>
                      <a:srgbClr val="FAFBFE"/>
                    </a:solidFill>
                  </a:tcPr>
                </a:tc>
                <a:tc>
                  <a:txBody>
                    <a:bodyPr/>
                    <a:lstStyle/>
                    <a:p>
                      <a:endParaRPr lang="fi-FI" sz="1400" dirty="0">
                        <a:latin typeface="+mn-lt"/>
                      </a:endParaRPr>
                    </a:p>
                  </a:txBody>
                  <a:tcPr marL="39818" marR="39818" marT="19909" marB="19909">
                    <a:lnL>
                      <a:noFill/>
                    </a:lnL>
                    <a:lnT>
                      <a:noFill/>
                    </a:lnT>
                  </a:tcPr>
                </a:tc>
                <a:tc>
                  <a:txBody>
                    <a:bodyPr/>
                    <a:lstStyle/>
                    <a:p>
                      <a:endParaRPr lang="fi-FI" sz="1400" dirty="0">
                        <a:latin typeface="+mn-lt"/>
                      </a:endParaRPr>
                    </a:p>
                  </a:txBody>
                  <a:tcPr marL="39818" marR="39818" marT="19909" marB="19909">
                    <a:lnT>
                      <a:noFill/>
                    </a:lnT>
                  </a:tcPr>
                </a:tc>
                <a:tc>
                  <a:txBody>
                    <a:bodyPr/>
                    <a:lstStyle/>
                    <a:p>
                      <a:endParaRPr lang="fi-FI" sz="1400" dirty="0">
                        <a:latin typeface="+mn-lt"/>
                      </a:endParaRPr>
                    </a:p>
                  </a:txBody>
                  <a:tcPr marL="39818" marR="39818" marT="19909" marB="19909">
                    <a:lnT>
                      <a:noFill/>
                    </a:lnT>
                  </a:tcPr>
                </a:tc>
              </a:tr>
            </a:tbl>
          </a:graphicData>
        </a:graphic>
      </p:graphicFrame>
      <p:sp>
        <p:nvSpPr>
          <p:cNvPr id="6" name="TextBox 5"/>
          <p:cNvSpPr txBox="1"/>
          <p:nvPr/>
        </p:nvSpPr>
        <p:spPr>
          <a:xfrm>
            <a:off x="1187624" y="332656"/>
            <a:ext cx="6324680" cy="369332"/>
          </a:xfrm>
          <a:prstGeom prst="rect">
            <a:avLst/>
          </a:prstGeom>
          <a:noFill/>
        </p:spPr>
        <p:txBody>
          <a:bodyPr wrap="none" rtlCol="0">
            <a:spAutoFit/>
          </a:bodyPr>
          <a:lstStyle/>
          <a:p>
            <a:r>
              <a:rPr lang="en-US" b="1" dirty="0" smtClean="0"/>
              <a:t>Estimates of the happiness model for Income without meta data</a:t>
            </a:r>
            <a:endParaRPr lang="en-US" b="1" dirty="0"/>
          </a:p>
        </p:txBody>
      </p:sp>
    </p:spTree>
    <p:extLst>
      <p:ext uri="{BB962C8B-B14F-4D97-AF65-F5344CB8AC3E}">
        <p14:creationId xmlns:p14="http://schemas.microsoft.com/office/powerpoint/2010/main" val="3130248419"/>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118</a:t>
            </a:fld>
            <a:endParaRPr lang="fi-FI"/>
          </a:p>
        </p:txBody>
      </p:sp>
      <p:sp>
        <p:nvSpPr>
          <p:cNvPr id="4" name="TextBox 3"/>
          <p:cNvSpPr txBox="1"/>
          <p:nvPr/>
        </p:nvSpPr>
        <p:spPr>
          <a:xfrm>
            <a:off x="1403648" y="980728"/>
            <a:ext cx="3082319" cy="461665"/>
          </a:xfrm>
          <a:prstGeom prst="rect">
            <a:avLst/>
          </a:prstGeom>
          <a:noFill/>
        </p:spPr>
        <p:txBody>
          <a:bodyPr wrap="none" rtlCol="0">
            <a:spAutoFit/>
          </a:bodyPr>
          <a:lstStyle/>
          <a:p>
            <a:r>
              <a:rPr lang="en-US" sz="2400" b="1" dirty="0" smtClean="0"/>
              <a:t>Automatic Imputation </a:t>
            </a:r>
            <a:endParaRPr lang="en-US" sz="2400" b="1"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776" y="1700808"/>
            <a:ext cx="5472608" cy="4104456"/>
          </a:xfrm>
          <a:prstGeom prst="rect">
            <a:avLst/>
          </a:prstGeom>
        </p:spPr>
      </p:pic>
    </p:spTree>
    <p:extLst>
      <p:ext uri="{BB962C8B-B14F-4D97-AF65-F5344CB8AC3E}">
        <p14:creationId xmlns:p14="http://schemas.microsoft.com/office/powerpoint/2010/main" val="1843826310"/>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395536" y="332656"/>
            <a:ext cx="6586931" cy="461665"/>
          </a:xfrm>
          <a:prstGeom prst="rect">
            <a:avLst/>
          </a:prstGeom>
          <a:noFill/>
          <a:ln w="9525">
            <a:noFill/>
            <a:miter lim="800000"/>
            <a:headEnd/>
            <a:tailEnd/>
          </a:ln>
        </p:spPr>
        <p:txBody>
          <a:bodyPr wrap="none">
            <a:spAutoFit/>
          </a:bodyPr>
          <a:lstStyle/>
          <a:p>
            <a:r>
              <a:rPr lang="en-US" sz="2400" b="1" baseline="0" dirty="0" smtClean="0">
                <a:solidFill>
                  <a:srgbClr val="003366"/>
                </a:solidFill>
                <a:latin typeface="Calibri" panose="020F0502020204030204" pitchFamily="34" charset="0"/>
              </a:rPr>
              <a:t>Preserving associations in</a:t>
            </a:r>
            <a:r>
              <a:rPr lang="en-US" sz="2400" b="1" dirty="0" smtClean="0">
                <a:solidFill>
                  <a:srgbClr val="003366"/>
                </a:solidFill>
                <a:latin typeface="Calibri" panose="020F0502020204030204" pitchFamily="34" charset="0"/>
              </a:rPr>
              <a:t> the case of missing data</a:t>
            </a:r>
            <a:endParaRPr lang="en-US" sz="2400" b="1" baseline="0" dirty="0">
              <a:latin typeface="Calibri" panose="020F0502020204030204" pitchFamily="34" charset="0"/>
            </a:endParaRPr>
          </a:p>
        </p:txBody>
      </p:sp>
      <p:sp>
        <p:nvSpPr>
          <p:cNvPr id="3" name="Text Box 9"/>
          <p:cNvSpPr txBox="1">
            <a:spLocks noChangeArrowheads="1"/>
          </p:cNvSpPr>
          <p:nvPr/>
        </p:nvSpPr>
        <p:spPr bwMode="auto">
          <a:xfrm>
            <a:off x="395536" y="836712"/>
            <a:ext cx="8280920" cy="5632311"/>
          </a:xfrm>
          <a:prstGeom prst="rect">
            <a:avLst/>
          </a:prstGeom>
          <a:noFill/>
          <a:ln w="9525">
            <a:noFill/>
            <a:miter lim="800000"/>
            <a:headEnd/>
            <a:tailEnd/>
          </a:ln>
        </p:spPr>
        <p:txBody>
          <a:bodyPr wrap="square">
            <a:spAutoFit/>
          </a:bodyPr>
          <a:lstStyle/>
          <a:p>
            <a:pPr algn="just"/>
            <a:r>
              <a:rPr lang="en-US" sz="2400" baseline="0" dirty="0" smtClean="0">
                <a:latin typeface="Calibri" panose="020F0502020204030204" pitchFamily="34" charset="0"/>
              </a:rPr>
              <a:t>Associations like correlations are in some cases good to preserve or not violate dramatically when handling missing data. Here are</a:t>
            </a:r>
            <a:r>
              <a:rPr lang="en-US" sz="2400" dirty="0" smtClean="0">
                <a:latin typeface="Calibri" panose="020F0502020204030204" pitchFamily="34" charset="0"/>
              </a:rPr>
              <a:t> some strategies:</a:t>
            </a:r>
          </a:p>
          <a:p>
            <a:pPr algn="just"/>
            <a:endParaRPr lang="en-US" sz="2400" baseline="0" dirty="0" smtClean="0">
              <a:latin typeface="Calibri" panose="020F0502020204030204" pitchFamily="34" charset="0"/>
            </a:endParaRPr>
          </a:p>
          <a:p>
            <a:pPr algn="just"/>
            <a:r>
              <a:rPr lang="en-US" sz="2400" baseline="0" dirty="0" smtClean="0">
                <a:latin typeface="Calibri" panose="020F0502020204030204" pitchFamily="34" charset="0"/>
              </a:rPr>
              <a:t>(</a:t>
            </a:r>
            <a:r>
              <a:rPr lang="en-US" sz="2400" baseline="0" dirty="0" err="1" smtClean="0">
                <a:latin typeface="Calibri" panose="020F0502020204030204" pitchFamily="34" charset="0"/>
              </a:rPr>
              <a:t>i</a:t>
            </a:r>
            <a:r>
              <a:rPr lang="en-US" sz="2400" baseline="0" dirty="0" smtClean="0">
                <a:latin typeface="Calibri" panose="020F0502020204030204" pitchFamily="34" charset="0"/>
              </a:rPr>
              <a:t>) </a:t>
            </a:r>
            <a:r>
              <a:rPr lang="en-US" sz="2400" baseline="0" dirty="0" smtClean="0">
                <a:solidFill>
                  <a:schemeClr val="accent4">
                    <a:lumMod val="75000"/>
                  </a:schemeClr>
                </a:solidFill>
                <a:latin typeface="Calibri" panose="020F0502020204030204" pitchFamily="34" charset="0"/>
              </a:rPr>
              <a:t>Do not impute at all,</a:t>
            </a:r>
            <a:r>
              <a:rPr lang="en-US" sz="2400" baseline="0" dirty="0" smtClean="0">
                <a:latin typeface="Calibri" panose="020F0502020204030204" pitchFamily="34" charset="0"/>
              </a:rPr>
              <a:t> thus use data deletion. You will lose</a:t>
            </a:r>
            <a:r>
              <a:rPr lang="en-US" sz="2400" dirty="0" smtClean="0">
                <a:latin typeface="Calibri" panose="020F0502020204030204" pitchFamily="34" charset="0"/>
              </a:rPr>
              <a:t> observations and your standard errors are larger. Also your results are biased to some extent. </a:t>
            </a:r>
            <a:r>
              <a:rPr lang="en-US" sz="2400" dirty="0" smtClean="0">
                <a:solidFill>
                  <a:schemeClr val="accent3">
                    <a:lumMod val="50000"/>
                  </a:schemeClr>
                </a:solidFill>
                <a:latin typeface="Calibri" panose="020F0502020204030204" pitchFamily="34" charset="0"/>
              </a:rPr>
              <a:t>But do not matter if you do not like to publish this paper.  </a:t>
            </a:r>
          </a:p>
          <a:p>
            <a:pPr algn="just"/>
            <a:endParaRPr lang="en-US" sz="2400" baseline="0" dirty="0" smtClean="0">
              <a:solidFill>
                <a:schemeClr val="accent3">
                  <a:lumMod val="50000"/>
                </a:schemeClr>
              </a:solidFill>
              <a:latin typeface="Calibri" panose="020F0502020204030204" pitchFamily="34" charset="0"/>
            </a:endParaRPr>
          </a:p>
          <a:p>
            <a:pPr algn="just"/>
            <a:r>
              <a:rPr lang="en-US" sz="2400" baseline="0" dirty="0" smtClean="0">
                <a:latin typeface="Calibri" panose="020F0502020204030204" pitchFamily="34" charset="0"/>
              </a:rPr>
              <a:t>(ii) Try to use such </a:t>
            </a:r>
            <a:r>
              <a:rPr lang="en-US" sz="2400" baseline="0" dirty="0" smtClean="0">
                <a:solidFill>
                  <a:schemeClr val="accent4">
                    <a:lumMod val="75000"/>
                  </a:schemeClr>
                </a:solidFill>
                <a:latin typeface="Calibri" panose="020F0502020204030204" pitchFamily="34" charset="0"/>
              </a:rPr>
              <a:t>analysis</a:t>
            </a:r>
            <a:r>
              <a:rPr lang="en-US" sz="2400" baseline="0" dirty="0" smtClean="0">
                <a:latin typeface="Calibri" panose="020F0502020204030204" pitchFamily="34" charset="0"/>
              </a:rPr>
              <a:t> method that takes </a:t>
            </a:r>
            <a:r>
              <a:rPr lang="en-US" sz="2400" baseline="0" noProof="1" smtClean="0">
                <a:latin typeface="Calibri" panose="020F0502020204030204" pitchFamily="34" charset="0"/>
              </a:rPr>
              <a:t>missingness</a:t>
            </a:r>
            <a:r>
              <a:rPr lang="en-US" sz="2400" baseline="0" dirty="0" smtClean="0">
                <a:latin typeface="Calibri" panose="020F0502020204030204" pitchFamily="34" charset="0"/>
              </a:rPr>
              <a:t> into account (the Nobel</a:t>
            </a:r>
            <a:r>
              <a:rPr lang="en-US" sz="2400" dirty="0" smtClean="0">
                <a:latin typeface="Calibri" panose="020F0502020204030204" pitchFamily="34" charset="0"/>
              </a:rPr>
              <a:t> winner economist </a:t>
            </a:r>
            <a:r>
              <a:rPr lang="en-US" sz="2400" baseline="0" dirty="0" smtClean="0">
                <a:latin typeface="Calibri" panose="020F0502020204030204" pitchFamily="34" charset="0"/>
              </a:rPr>
              <a:t>Heckman has developed a much cited strategy).</a:t>
            </a:r>
          </a:p>
          <a:p>
            <a:pPr algn="just"/>
            <a:endParaRPr lang="en-US" sz="2400" baseline="0" dirty="0" smtClean="0">
              <a:latin typeface="Calibri" panose="020F0502020204030204" pitchFamily="34" charset="0"/>
            </a:endParaRPr>
          </a:p>
          <a:p>
            <a:pPr algn="just"/>
            <a:r>
              <a:rPr lang="en-US" sz="2400" baseline="0" dirty="0" smtClean="0">
                <a:latin typeface="Calibri" panose="020F0502020204030204" pitchFamily="34" charset="0"/>
              </a:rPr>
              <a:t>(iii) Adjust for </a:t>
            </a:r>
            <a:r>
              <a:rPr lang="en-US" sz="2400" baseline="0" noProof="1" smtClean="0">
                <a:latin typeface="Calibri" panose="020F0502020204030204" pitchFamily="34" charset="0"/>
              </a:rPr>
              <a:t>missingness</a:t>
            </a:r>
            <a:r>
              <a:rPr lang="en-US" sz="2400" baseline="0" dirty="0" smtClean="0">
                <a:latin typeface="Calibri" panose="020F0502020204030204" pitchFamily="34" charset="0"/>
              </a:rPr>
              <a:t> by a good </a:t>
            </a:r>
            <a:r>
              <a:rPr lang="en-US" sz="2400" baseline="0" dirty="0" smtClean="0">
                <a:solidFill>
                  <a:schemeClr val="accent4">
                    <a:lumMod val="75000"/>
                  </a:schemeClr>
                </a:solidFill>
                <a:latin typeface="Calibri" panose="020F0502020204030204" pitchFamily="34" charset="0"/>
              </a:rPr>
              <a:t>reweighting</a:t>
            </a:r>
            <a:r>
              <a:rPr lang="en-US" sz="2400" baseline="0" dirty="0" smtClean="0">
                <a:latin typeface="Calibri" panose="020F0502020204030204" pitchFamily="34" charset="0"/>
              </a:rPr>
              <a:t> method,</a:t>
            </a:r>
            <a:r>
              <a:rPr lang="en-US" sz="2400" dirty="0" smtClean="0">
                <a:latin typeface="Calibri" panose="020F0502020204030204" pitchFamily="34" charset="0"/>
              </a:rPr>
              <a:t> also using auxiliary variables as much and well as possible. </a:t>
            </a:r>
          </a:p>
        </p:txBody>
      </p:sp>
      <p:sp>
        <p:nvSpPr>
          <p:cNvPr id="5" name="Dian numeron paikkamerkki 4"/>
          <p:cNvSpPr>
            <a:spLocks noGrp="1"/>
          </p:cNvSpPr>
          <p:nvPr>
            <p:ph type="sldNum" sz="quarter" idx="12"/>
          </p:nvPr>
        </p:nvSpPr>
        <p:spPr/>
        <p:txBody>
          <a:bodyPr/>
          <a:lstStyle/>
          <a:p>
            <a:fld id="{9F948BEE-9E3F-4D4D-A252-771EB9EE2D9D}" type="slidenum">
              <a:rPr lang="fi-FI" smtClean="0"/>
              <a:pPr/>
              <a:t>119</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755576" y="404664"/>
            <a:ext cx="8208912" cy="1384995"/>
          </a:xfrm>
          <a:prstGeom prst="rect">
            <a:avLst/>
          </a:prstGeom>
          <a:noFill/>
          <a:ln w="9525">
            <a:noFill/>
            <a:miter lim="800000"/>
            <a:headEnd/>
            <a:tailEnd/>
          </a:ln>
        </p:spPr>
        <p:txBody>
          <a:bodyPr wrap="square">
            <a:spAutoFit/>
          </a:bodyPr>
          <a:lstStyle/>
          <a:p>
            <a:r>
              <a:rPr lang="en-GB" sz="2400" b="1" baseline="0" dirty="0" smtClean="0">
                <a:solidFill>
                  <a:srgbClr val="000080"/>
                </a:solidFill>
                <a:latin typeface="Calibri" panose="020F0502020204030204" pitchFamily="34" charset="0"/>
              </a:rPr>
              <a:t>Micro data and </a:t>
            </a:r>
            <a:r>
              <a:rPr lang="en-GB" sz="2400" b="1" baseline="0" noProof="1" smtClean="0">
                <a:solidFill>
                  <a:srgbClr val="000080"/>
                </a:solidFill>
                <a:latin typeface="Calibri" panose="020F0502020204030204" pitchFamily="34" charset="0"/>
              </a:rPr>
              <a:t>Missingness</a:t>
            </a:r>
          </a:p>
          <a:p>
            <a:pPr algn="l"/>
            <a:r>
              <a:rPr lang="en-GB" sz="2000" dirty="0" smtClean="0">
                <a:solidFill>
                  <a:srgbClr val="000080"/>
                </a:solidFill>
                <a:latin typeface="Calibri" panose="020F0502020204030204" pitchFamily="34" charset="0"/>
              </a:rPr>
              <a:t>Now I focus on micro data where one can see various types of </a:t>
            </a:r>
            <a:r>
              <a:rPr lang="en-GB" sz="2000" noProof="1" smtClean="0">
                <a:solidFill>
                  <a:srgbClr val="000080"/>
                </a:solidFill>
                <a:latin typeface="Calibri" panose="020F0502020204030204" pitchFamily="34" charset="0"/>
              </a:rPr>
              <a:t>missingness. </a:t>
            </a:r>
            <a:r>
              <a:rPr lang="en-GB" sz="2000" dirty="0" smtClean="0">
                <a:solidFill>
                  <a:srgbClr val="000080"/>
                </a:solidFill>
                <a:latin typeface="Calibri" panose="020F0502020204030204" pitchFamily="34" charset="0"/>
              </a:rPr>
              <a:t>This is a  </a:t>
            </a:r>
            <a:r>
              <a:rPr lang="en-GB" sz="2000" b="1" dirty="0" smtClean="0">
                <a:solidFill>
                  <a:srgbClr val="000080"/>
                </a:solidFill>
                <a:latin typeface="Calibri" panose="020F0502020204030204" pitchFamily="34" charset="0"/>
              </a:rPr>
              <a:t>cross-sectional case </a:t>
            </a:r>
            <a:r>
              <a:rPr lang="en-GB" sz="2000" dirty="0" smtClean="0">
                <a:solidFill>
                  <a:srgbClr val="000080"/>
                </a:solidFill>
                <a:latin typeface="Calibri" panose="020F0502020204030204" pitchFamily="34" charset="0"/>
              </a:rPr>
              <a:t>(‘white boxes’ are missing values and their values may be imputed using information from ‘blue boxes’):</a:t>
            </a:r>
            <a:endParaRPr lang="en-GB" sz="2400" b="1" baseline="0" dirty="0">
              <a:solidFill>
                <a:srgbClr val="006600"/>
              </a:solidFill>
              <a:latin typeface="Calibri" panose="020F0502020204030204" pitchFamily="34" charset="0"/>
            </a:endParaRPr>
          </a:p>
        </p:txBody>
      </p:sp>
      <p:sp>
        <p:nvSpPr>
          <p:cNvPr id="3" name="Suorakulmio 8"/>
          <p:cNvSpPr/>
          <p:nvPr/>
        </p:nvSpPr>
        <p:spPr>
          <a:xfrm>
            <a:off x="1006079" y="2071678"/>
            <a:ext cx="1589467" cy="39290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i-FI" sz="1600" smtClean="0"/>
              <a:t>Sampling Frame</a:t>
            </a:r>
          </a:p>
          <a:p>
            <a:pPr algn="ctr">
              <a:defRPr/>
            </a:pPr>
            <a:endParaRPr lang="fi-FI" sz="1600" smtClean="0"/>
          </a:p>
          <a:p>
            <a:pPr algn="ctr">
              <a:defRPr/>
            </a:pPr>
            <a:r>
              <a:rPr lang="fi-FI" sz="1600" smtClean="0"/>
              <a:t>X1 </a:t>
            </a:r>
          </a:p>
          <a:p>
            <a:pPr algn="ctr">
              <a:defRPr/>
            </a:pPr>
            <a:r>
              <a:rPr lang="fi-FI" sz="1600" smtClean="0"/>
              <a:t>auxiliary </a:t>
            </a:r>
          </a:p>
          <a:p>
            <a:pPr algn="ctr">
              <a:defRPr/>
            </a:pPr>
            <a:r>
              <a:rPr lang="fi-FI" sz="1600" smtClean="0"/>
              <a:t>variables</a:t>
            </a:r>
            <a:endParaRPr lang="fi-FI" sz="1600" dirty="0"/>
          </a:p>
        </p:txBody>
      </p:sp>
      <p:sp>
        <p:nvSpPr>
          <p:cNvPr id="4" name="Suorakulmio 9"/>
          <p:cNvSpPr/>
          <p:nvPr/>
        </p:nvSpPr>
        <p:spPr>
          <a:xfrm>
            <a:off x="2595546" y="2285992"/>
            <a:ext cx="1702594" cy="28574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i-FI" sz="1600" smtClean="0"/>
              <a:t>Gross-sample X2 auxiliary</a:t>
            </a:r>
          </a:p>
          <a:p>
            <a:pPr algn="ctr">
              <a:defRPr/>
            </a:pPr>
            <a:r>
              <a:rPr lang="fi-FI" sz="1600" smtClean="0"/>
              <a:t>variables</a:t>
            </a:r>
            <a:endParaRPr lang="fi-FI" sz="1600" dirty="0"/>
          </a:p>
        </p:txBody>
      </p:sp>
      <p:sp>
        <p:nvSpPr>
          <p:cNvPr id="5" name="Suorakulmio 13"/>
          <p:cNvSpPr/>
          <p:nvPr/>
        </p:nvSpPr>
        <p:spPr>
          <a:xfrm>
            <a:off x="4310058" y="2285992"/>
            <a:ext cx="2928958" cy="22860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smtClean="0"/>
              <a:t>Outcome variables Y for the respondents</a:t>
            </a:r>
          </a:p>
          <a:p>
            <a:pPr algn="ctr">
              <a:defRPr/>
            </a:pPr>
            <a:r>
              <a:rPr lang="en-US" dirty="0" smtClean="0"/>
              <a:t>Possibly not  complete for all variables</a:t>
            </a:r>
          </a:p>
          <a:p>
            <a:pPr algn="ctr">
              <a:defRPr/>
            </a:pPr>
            <a:r>
              <a:rPr lang="en-US" sz="1600" dirty="0" smtClean="0"/>
              <a:t>  </a:t>
            </a:r>
          </a:p>
          <a:p>
            <a:pPr algn="ctr">
              <a:defRPr/>
            </a:pPr>
            <a:endParaRPr lang="fi-FI" sz="1600" dirty="0"/>
          </a:p>
        </p:txBody>
      </p:sp>
      <p:sp>
        <p:nvSpPr>
          <p:cNvPr id="6" name="Suorakulmio 28"/>
          <p:cNvSpPr/>
          <p:nvPr/>
        </p:nvSpPr>
        <p:spPr>
          <a:xfrm>
            <a:off x="2595546" y="2071678"/>
            <a:ext cx="4643470" cy="28577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smtClean="0"/>
              <a:t>Over-coverage or In-eligibility</a:t>
            </a:r>
            <a:endParaRPr lang="en-GB" dirty="0"/>
          </a:p>
        </p:txBody>
      </p:sp>
      <p:sp>
        <p:nvSpPr>
          <p:cNvPr id="7" name="Suorakulmio 23"/>
          <p:cNvSpPr/>
          <p:nvPr/>
        </p:nvSpPr>
        <p:spPr>
          <a:xfrm>
            <a:off x="4310058" y="4572008"/>
            <a:ext cx="2928958" cy="57150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i-FI" dirty="0" smtClean="0"/>
              <a:t>Unit non-response</a:t>
            </a:r>
            <a:endParaRPr lang="fi-FI" dirty="0"/>
          </a:p>
        </p:txBody>
      </p:sp>
      <p:sp>
        <p:nvSpPr>
          <p:cNvPr id="8" name="Suorakulmio 24"/>
          <p:cNvSpPr/>
          <p:nvPr/>
        </p:nvSpPr>
        <p:spPr>
          <a:xfrm>
            <a:off x="2595546" y="5143512"/>
            <a:ext cx="6368942" cy="85725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noProof="1" smtClean="0"/>
              <a:t>Excluded from the sample</a:t>
            </a:r>
            <a:endParaRPr lang="en-US" noProof="1"/>
          </a:p>
        </p:txBody>
      </p:sp>
      <p:sp>
        <p:nvSpPr>
          <p:cNvPr id="9" name="Suorakulmio 26"/>
          <p:cNvSpPr/>
          <p:nvPr/>
        </p:nvSpPr>
        <p:spPr>
          <a:xfrm>
            <a:off x="1023910" y="6000744"/>
            <a:ext cx="7940578" cy="28577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smtClean="0"/>
              <a:t>Under-coverage</a:t>
            </a:r>
            <a:endParaRPr lang="en-GB" dirty="0"/>
          </a:p>
        </p:txBody>
      </p:sp>
      <p:sp>
        <p:nvSpPr>
          <p:cNvPr id="10" name="Suorakulmio 17"/>
          <p:cNvSpPr/>
          <p:nvPr/>
        </p:nvSpPr>
        <p:spPr>
          <a:xfrm rot="5400000">
            <a:off x="6097782" y="3212914"/>
            <a:ext cx="3071836" cy="789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i-FI" sz="1600" smtClean="0"/>
              <a:t>Design weights</a:t>
            </a:r>
            <a:endParaRPr lang="fi-FI" sz="1600" dirty="0"/>
          </a:p>
        </p:txBody>
      </p:sp>
      <p:sp>
        <p:nvSpPr>
          <p:cNvPr id="11" name="Suorakulmio 18"/>
          <p:cNvSpPr/>
          <p:nvPr/>
        </p:nvSpPr>
        <p:spPr>
          <a:xfrm rot="5400000">
            <a:off x="7384872" y="2992392"/>
            <a:ext cx="2223128"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smtClean="0"/>
              <a:t>Proper sampling weights</a:t>
            </a:r>
            <a:endParaRPr lang="en-GB" sz="1600" dirty="0"/>
          </a:p>
        </p:txBody>
      </p:sp>
      <p:sp>
        <p:nvSpPr>
          <p:cNvPr id="15" name="Nuoli oikealle 14"/>
          <p:cNvSpPr/>
          <p:nvPr/>
        </p:nvSpPr>
        <p:spPr>
          <a:xfrm>
            <a:off x="5220072" y="3861048"/>
            <a:ext cx="978408" cy="288032"/>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i-FI"/>
          </a:p>
        </p:txBody>
      </p:sp>
      <p:sp>
        <p:nvSpPr>
          <p:cNvPr id="16" name="Tekstikehys 15"/>
          <p:cNvSpPr txBox="1"/>
          <p:nvPr/>
        </p:nvSpPr>
        <p:spPr>
          <a:xfrm>
            <a:off x="4716016" y="4221088"/>
            <a:ext cx="1958485" cy="369332"/>
          </a:xfrm>
          <a:prstGeom prst="rect">
            <a:avLst/>
          </a:prstGeom>
          <a:noFill/>
        </p:spPr>
        <p:txBody>
          <a:bodyPr wrap="none" rtlCol="0">
            <a:spAutoFit/>
          </a:bodyPr>
          <a:lstStyle/>
          <a:p>
            <a:r>
              <a:rPr lang="en-US" dirty="0" smtClean="0">
                <a:solidFill>
                  <a:schemeClr val="bg1"/>
                </a:solidFill>
              </a:rPr>
              <a:t>Item non-response</a:t>
            </a:r>
            <a:endParaRPr lang="en-US" dirty="0">
              <a:solidFill>
                <a:schemeClr val="bg1"/>
              </a:solidFill>
            </a:endParaRPr>
          </a:p>
        </p:txBody>
      </p:sp>
      <p:sp>
        <p:nvSpPr>
          <p:cNvPr id="17" name="Dian numeron paikkamerkki 16"/>
          <p:cNvSpPr>
            <a:spLocks noGrp="1"/>
          </p:cNvSpPr>
          <p:nvPr>
            <p:ph type="sldNum" sz="quarter" idx="12"/>
          </p:nvPr>
        </p:nvSpPr>
        <p:spPr/>
        <p:txBody>
          <a:bodyPr/>
          <a:lstStyle/>
          <a:p>
            <a:fld id="{9F948BEE-9E3F-4D4D-A252-771EB9EE2D9D}" type="slidenum">
              <a:rPr lang="fi-FI" smtClean="0"/>
              <a:pPr/>
              <a:t>12</a:t>
            </a:fld>
            <a:endParaRPr lang="fi-FI"/>
          </a:p>
        </p:txBody>
      </p:sp>
      <p:sp>
        <p:nvSpPr>
          <p:cNvPr id="13" name="Footer Placeholder 12"/>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395536" y="332656"/>
            <a:ext cx="6586931" cy="461665"/>
          </a:xfrm>
          <a:prstGeom prst="rect">
            <a:avLst/>
          </a:prstGeom>
          <a:noFill/>
          <a:ln w="9525">
            <a:noFill/>
            <a:miter lim="800000"/>
            <a:headEnd/>
            <a:tailEnd/>
          </a:ln>
        </p:spPr>
        <p:txBody>
          <a:bodyPr wrap="none">
            <a:spAutoFit/>
          </a:bodyPr>
          <a:lstStyle/>
          <a:p>
            <a:r>
              <a:rPr lang="en-US" sz="2400" b="1" baseline="0" dirty="0" smtClean="0">
                <a:solidFill>
                  <a:srgbClr val="003366"/>
                </a:solidFill>
                <a:latin typeface="Calibri" panose="020F0502020204030204" pitchFamily="34" charset="0"/>
              </a:rPr>
              <a:t>Preserving associations in</a:t>
            </a:r>
            <a:r>
              <a:rPr lang="en-US" sz="2400" b="1" dirty="0" smtClean="0">
                <a:solidFill>
                  <a:srgbClr val="003366"/>
                </a:solidFill>
                <a:latin typeface="Calibri" panose="020F0502020204030204" pitchFamily="34" charset="0"/>
              </a:rPr>
              <a:t> the case of missing data</a:t>
            </a:r>
            <a:endParaRPr lang="en-US" sz="2400" b="1" baseline="0" dirty="0">
              <a:latin typeface="Calibri" panose="020F0502020204030204" pitchFamily="34" charset="0"/>
            </a:endParaRPr>
          </a:p>
        </p:txBody>
      </p:sp>
      <p:sp>
        <p:nvSpPr>
          <p:cNvPr id="3" name="Text Box 9"/>
          <p:cNvSpPr txBox="1">
            <a:spLocks noChangeArrowheads="1"/>
          </p:cNvSpPr>
          <p:nvPr/>
        </p:nvSpPr>
        <p:spPr bwMode="auto">
          <a:xfrm>
            <a:off x="431540" y="1124744"/>
            <a:ext cx="8280920" cy="4524315"/>
          </a:xfrm>
          <a:prstGeom prst="rect">
            <a:avLst/>
          </a:prstGeom>
          <a:noFill/>
          <a:ln w="9525">
            <a:noFill/>
            <a:miter lim="800000"/>
            <a:headEnd/>
            <a:tailEnd/>
          </a:ln>
        </p:spPr>
        <p:txBody>
          <a:bodyPr wrap="square">
            <a:spAutoFit/>
          </a:bodyPr>
          <a:lstStyle/>
          <a:p>
            <a:pPr algn="just"/>
            <a:r>
              <a:rPr lang="en-US" sz="2400" baseline="0" dirty="0" smtClean="0">
                <a:latin typeface="Calibri" panose="020F0502020204030204" pitchFamily="34" charset="0"/>
              </a:rPr>
              <a:t>(iv) Apply a real-donor methodology so that the </a:t>
            </a:r>
            <a:r>
              <a:rPr lang="en-US" sz="2400" baseline="0" dirty="0" smtClean="0">
                <a:solidFill>
                  <a:schemeClr val="accent4">
                    <a:lumMod val="75000"/>
                  </a:schemeClr>
                </a:solidFill>
                <a:latin typeface="Calibri" panose="020F0502020204030204" pitchFamily="34" charset="0"/>
              </a:rPr>
              <a:t>whole (or essential) pattern </a:t>
            </a:r>
            <a:r>
              <a:rPr lang="en-US" sz="2400" baseline="0" dirty="0" smtClean="0">
                <a:latin typeface="Calibri" panose="020F0502020204030204" pitchFamily="34" charset="0"/>
              </a:rPr>
              <a:t>of the variable values has been borrowed from the same donor. You can put a bit random variation there, of course. This kind of pattern may also be relative</a:t>
            </a:r>
            <a:r>
              <a:rPr lang="en-US" sz="2400" dirty="0" smtClean="0">
                <a:latin typeface="Calibri" panose="020F0502020204030204" pitchFamily="34" charset="0"/>
              </a:rPr>
              <a:t> such as relative distribution, not absolute values. </a:t>
            </a:r>
          </a:p>
          <a:p>
            <a:pPr algn="just"/>
            <a:endParaRPr lang="en-US" sz="2400" baseline="0" dirty="0" smtClean="0">
              <a:latin typeface="Calibri" panose="020F0502020204030204" pitchFamily="34" charset="0"/>
            </a:endParaRPr>
          </a:p>
          <a:p>
            <a:pPr algn="just"/>
            <a:r>
              <a:rPr lang="en-US" sz="2400" baseline="0" dirty="0" smtClean="0">
                <a:latin typeface="Calibri" panose="020F0502020204030204" pitchFamily="34" charset="0"/>
              </a:rPr>
              <a:t>(v) Apply </a:t>
            </a:r>
            <a:r>
              <a:rPr lang="en-US" sz="2400" baseline="0" dirty="0" smtClean="0">
                <a:solidFill>
                  <a:schemeClr val="accent4">
                    <a:lumMod val="75000"/>
                  </a:schemeClr>
                </a:solidFill>
                <a:latin typeface="Calibri" panose="020F0502020204030204" pitchFamily="34" charset="0"/>
              </a:rPr>
              <a:t>sequential imputation</a:t>
            </a:r>
            <a:r>
              <a:rPr lang="en-US" sz="2400" baseline="0" dirty="0" smtClean="0">
                <a:latin typeface="Calibri" panose="020F0502020204030204" pitchFamily="34" charset="0"/>
              </a:rPr>
              <a:t> so that impute</a:t>
            </a:r>
            <a:r>
              <a:rPr lang="en-US" sz="2400" dirty="0" smtClean="0">
                <a:latin typeface="Calibri" panose="020F0502020204030204" pitchFamily="34" charset="0"/>
              </a:rPr>
              <a:t> first variable y1, next impute y2 so that the imputed variable y1 is one additional auxiliary variable, and so on y3, …. all variables that are interest for you in this respect. Note that if the first imputation is not good, the next one may be worse, etc. but try nevertheless. The correlations might be reasonable any way</a:t>
            </a:r>
            <a:r>
              <a:rPr lang="en-US" sz="2000" dirty="0" smtClean="0">
                <a:latin typeface="Calibri" panose="020F0502020204030204" pitchFamily="34" charset="0"/>
              </a:rPr>
              <a:t>.</a:t>
            </a:r>
            <a:endParaRPr lang="en-US" sz="2000" baseline="0" dirty="0">
              <a:latin typeface="Calibri" panose="020F0502020204030204" pitchFamily="34" charset="0"/>
            </a:endParaRPr>
          </a:p>
        </p:txBody>
      </p:sp>
      <p:sp>
        <p:nvSpPr>
          <p:cNvPr id="5" name="Dian numeron paikkamerkki 4"/>
          <p:cNvSpPr>
            <a:spLocks noGrp="1"/>
          </p:cNvSpPr>
          <p:nvPr>
            <p:ph type="sldNum" sz="quarter" idx="12"/>
          </p:nvPr>
        </p:nvSpPr>
        <p:spPr/>
        <p:txBody>
          <a:bodyPr/>
          <a:lstStyle/>
          <a:p>
            <a:fld id="{9F948BEE-9E3F-4D4D-A252-771EB9EE2D9D}" type="slidenum">
              <a:rPr lang="fi-FI" smtClean="0"/>
              <a:pPr/>
              <a:t>120</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1201783091"/>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121</a:t>
            </a:fld>
            <a:endParaRPr lang="fi-FI"/>
          </a:p>
        </p:txBody>
      </p:sp>
      <p:sp>
        <p:nvSpPr>
          <p:cNvPr id="4" name="TextBox 3"/>
          <p:cNvSpPr txBox="1"/>
          <p:nvPr/>
        </p:nvSpPr>
        <p:spPr>
          <a:xfrm>
            <a:off x="791580" y="548680"/>
            <a:ext cx="7560840" cy="4216539"/>
          </a:xfrm>
          <a:prstGeom prst="rect">
            <a:avLst/>
          </a:prstGeom>
          <a:noFill/>
        </p:spPr>
        <p:txBody>
          <a:bodyPr wrap="square" rtlCol="0">
            <a:spAutoFit/>
          </a:bodyPr>
          <a:lstStyle/>
          <a:p>
            <a:r>
              <a:rPr lang="en-US" sz="2800" b="1" dirty="0" smtClean="0"/>
              <a:t>End comments</a:t>
            </a:r>
          </a:p>
          <a:p>
            <a:endParaRPr lang="en-US" sz="2400" dirty="0"/>
          </a:p>
          <a:p>
            <a:r>
              <a:rPr lang="en-US" sz="2400" dirty="0" smtClean="0"/>
              <a:t>The ‘story’ covers my approach to imputation. Many things have also been trained and  concretized respectively. I hope that you will keep in mind these principles. </a:t>
            </a:r>
          </a:p>
          <a:p>
            <a:endParaRPr lang="en-US" sz="2400" dirty="0" smtClean="0"/>
          </a:p>
          <a:p>
            <a:r>
              <a:rPr lang="en-US" sz="2400" dirty="0" smtClean="0"/>
              <a:t>An alternative could be to use ‘a black box software’ (as SPSS) that gives your imputed values rather automatically. I would not be happy with such ‘boxes’ when working with real data since a client or a reviewer is demanding and not without convincing statements believe all complete data. </a:t>
            </a:r>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4203366089"/>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122</a:t>
            </a:fld>
            <a:endParaRPr lang="fi-FI"/>
          </a:p>
        </p:txBody>
      </p:sp>
      <p:pic>
        <p:nvPicPr>
          <p:cNvPr id="4" name="Picture 3"/>
          <p:cNvPicPr>
            <a:picLocks noChangeAspect="1"/>
          </p:cNvPicPr>
          <p:nvPr/>
        </p:nvPicPr>
        <p:blipFill>
          <a:blip r:embed="rId2"/>
          <a:stretch>
            <a:fillRect/>
          </a:stretch>
        </p:blipFill>
        <p:spPr>
          <a:xfrm>
            <a:off x="1688091" y="1340767"/>
            <a:ext cx="6974896" cy="5050507"/>
          </a:xfrm>
          <a:prstGeom prst="rect">
            <a:avLst/>
          </a:prstGeom>
        </p:spPr>
      </p:pic>
      <p:sp>
        <p:nvSpPr>
          <p:cNvPr id="5" name="TextBox 4"/>
          <p:cNvSpPr txBox="1"/>
          <p:nvPr/>
        </p:nvSpPr>
        <p:spPr>
          <a:xfrm>
            <a:off x="1619672" y="620688"/>
            <a:ext cx="2295628" cy="461665"/>
          </a:xfrm>
          <a:prstGeom prst="rect">
            <a:avLst/>
          </a:prstGeom>
          <a:noFill/>
        </p:spPr>
        <p:txBody>
          <a:bodyPr wrap="none" rtlCol="0">
            <a:spAutoFit/>
          </a:bodyPr>
          <a:lstStyle/>
          <a:p>
            <a:r>
              <a:rPr lang="en-US" sz="2400" dirty="0" smtClean="0">
                <a:solidFill>
                  <a:srgbClr val="FF9900"/>
                </a:solidFill>
              </a:rPr>
              <a:t>Thank you  </a:t>
            </a:r>
            <a:r>
              <a:rPr lang="fi-FI" sz="2400" dirty="0" smtClean="0">
                <a:solidFill>
                  <a:srgbClr val="FF9900"/>
                </a:solidFill>
              </a:rPr>
              <a:t>Kiitos</a:t>
            </a:r>
            <a:endParaRPr lang="fi-FI" sz="2400" dirty="0">
              <a:solidFill>
                <a:srgbClr val="FF9900"/>
              </a:solidFill>
            </a:endParaRPr>
          </a:p>
        </p:txBody>
      </p:sp>
      <p:sp>
        <p:nvSpPr>
          <p:cNvPr id="6" name="TextBox 5"/>
          <p:cNvSpPr txBox="1"/>
          <p:nvPr/>
        </p:nvSpPr>
        <p:spPr>
          <a:xfrm>
            <a:off x="3915300" y="3068960"/>
            <a:ext cx="3756156" cy="1477328"/>
          </a:xfrm>
          <a:prstGeom prst="rect">
            <a:avLst/>
          </a:prstGeom>
          <a:noFill/>
        </p:spPr>
        <p:txBody>
          <a:bodyPr wrap="none" rtlCol="0">
            <a:spAutoFit/>
          </a:bodyPr>
          <a:lstStyle/>
          <a:p>
            <a:r>
              <a:rPr lang="en-US" dirty="0" smtClean="0">
                <a:solidFill>
                  <a:srgbClr val="FFC000"/>
                </a:solidFill>
              </a:rPr>
              <a:t>No missing values</a:t>
            </a:r>
          </a:p>
          <a:p>
            <a:endParaRPr lang="en-US" dirty="0">
              <a:solidFill>
                <a:srgbClr val="FFC000"/>
              </a:solidFill>
            </a:endParaRPr>
          </a:p>
          <a:p>
            <a:endParaRPr lang="en-US" dirty="0" smtClean="0">
              <a:solidFill>
                <a:srgbClr val="FFC000"/>
              </a:solidFill>
            </a:endParaRPr>
          </a:p>
          <a:p>
            <a:endParaRPr lang="en-US" dirty="0" smtClean="0">
              <a:solidFill>
                <a:srgbClr val="FFC000"/>
              </a:solidFill>
            </a:endParaRPr>
          </a:p>
          <a:p>
            <a:r>
              <a:rPr lang="en-US" dirty="0" smtClean="0">
                <a:solidFill>
                  <a:srgbClr val="FFC000"/>
                </a:solidFill>
              </a:rPr>
              <a:t>These values are changing all the time</a:t>
            </a:r>
            <a:endParaRPr lang="en-US" dirty="0">
              <a:solidFill>
                <a:srgbClr val="FFC000"/>
              </a:solidFill>
            </a:endParaRPr>
          </a:p>
        </p:txBody>
      </p:sp>
    </p:spTree>
    <p:extLst>
      <p:ext uri="{BB962C8B-B14F-4D97-AF65-F5344CB8AC3E}">
        <p14:creationId xmlns:p14="http://schemas.microsoft.com/office/powerpoint/2010/main" val="17041800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467544" y="764704"/>
            <a:ext cx="8437298" cy="1077218"/>
          </a:xfrm>
          <a:prstGeom prst="rect">
            <a:avLst/>
          </a:prstGeom>
          <a:noFill/>
          <a:ln w="9525">
            <a:noFill/>
            <a:miter lim="800000"/>
            <a:headEnd/>
            <a:tailEnd/>
          </a:ln>
        </p:spPr>
        <p:txBody>
          <a:bodyPr wrap="square">
            <a:spAutoFit/>
          </a:bodyPr>
          <a:lstStyle/>
          <a:p>
            <a:r>
              <a:rPr lang="en-GB" sz="2400" b="1" baseline="0" dirty="0" smtClean="0">
                <a:solidFill>
                  <a:srgbClr val="000080"/>
                </a:solidFill>
                <a:latin typeface="Calibri" panose="020F0502020204030204" pitchFamily="34" charset="0"/>
              </a:rPr>
              <a:t>Micro data and </a:t>
            </a:r>
            <a:r>
              <a:rPr lang="en-GB" sz="2400" b="1" baseline="0" noProof="1" smtClean="0">
                <a:solidFill>
                  <a:srgbClr val="000080"/>
                </a:solidFill>
                <a:latin typeface="Calibri" panose="020F0502020204030204" pitchFamily="34" charset="0"/>
              </a:rPr>
              <a:t>Missingness</a:t>
            </a:r>
          </a:p>
          <a:p>
            <a:pPr algn="l"/>
            <a:endParaRPr lang="en-GB" sz="2000" dirty="0" smtClean="0">
              <a:solidFill>
                <a:srgbClr val="000080"/>
              </a:solidFill>
              <a:latin typeface="Calibri" panose="020F0502020204030204" pitchFamily="34" charset="0"/>
            </a:endParaRPr>
          </a:p>
          <a:p>
            <a:pPr algn="l"/>
            <a:r>
              <a:rPr lang="en-GB" sz="2000" dirty="0" smtClean="0">
                <a:solidFill>
                  <a:srgbClr val="000080"/>
                </a:solidFill>
                <a:latin typeface="Calibri" panose="020F0502020204030204" pitchFamily="34" charset="0"/>
              </a:rPr>
              <a:t>Cohort type of panel example</a:t>
            </a:r>
            <a:endParaRPr lang="en-GB" sz="2400" b="1" baseline="0" dirty="0">
              <a:solidFill>
                <a:srgbClr val="006600"/>
              </a:solidFill>
              <a:latin typeface="Calibri" panose="020F0502020204030204" pitchFamily="34" charset="0"/>
            </a:endParaRPr>
          </a:p>
        </p:txBody>
      </p:sp>
      <p:sp>
        <p:nvSpPr>
          <p:cNvPr id="3" name="Suorakulmio 8"/>
          <p:cNvSpPr/>
          <p:nvPr/>
        </p:nvSpPr>
        <p:spPr>
          <a:xfrm>
            <a:off x="1006079" y="2214563"/>
            <a:ext cx="1934765" cy="30146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i-FI" sz="1600" dirty="0" err="1" smtClean="0"/>
              <a:t>Panel</a:t>
            </a:r>
            <a:r>
              <a:rPr lang="fi-FI" sz="1600" dirty="0" smtClean="0"/>
              <a:t> of </a:t>
            </a:r>
            <a:r>
              <a:rPr lang="fi-FI" sz="1600" dirty="0" err="1" smtClean="0"/>
              <a:t>period</a:t>
            </a:r>
            <a:r>
              <a:rPr lang="fi-FI" sz="1600" dirty="0" smtClean="0"/>
              <a:t> t</a:t>
            </a:r>
            <a:endParaRPr lang="fi-FI" sz="1600" dirty="0"/>
          </a:p>
        </p:txBody>
      </p:sp>
      <p:sp>
        <p:nvSpPr>
          <p:cNvPr id="4" name="Suorakulmio 21"/>
          <p:cNvSpPr/>
          <p:nvPr/>
        </p:nvSpPr>
        <p:spPr>
          <a:xfrm>
            <a:off x="971600" y="5229200"/>
            <a:ext cx="1934765" cy="785812"/>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n-US" sz="1600" dirty="0" smtClean="0"/>
              <a:t>Unit non-response</a:t>
            </a:r>
          </a:p>
          <a:p>
            <a:pPr algn="ctr">
              <a:defRPr/>
            </a:pPr>
            <a:r>
              <a:rPr lang="fi-FI" sz="1600" dirty="0" smtClean="0"/>
              <a:t>t </a:t>
            </a:r>
            <a:endParaRPr lang="fi-FI" dirty="0"/>
          </a:p>
        </p:txBody>
      </p:sp>
      <p:sp>
        <p:nvSpPr>
          <p:cNvPr id="5" name="Suorakulmio 9"/>
          <p:cNvSpPr/>
          <p:nvPr/>
        </p:nvSpPr>
        <p:spPr>
          <a:xfrm>
            <a:off x="2940844" y="2428868"/>
            <a:ext cx="2583660" cy="23574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i-FI" sz="1600" smtClean="0"/>
              <a:t>Panel of period t+1</a:t>
            </a:r>
            <a:endParaRPr lang="fi-FI" sz="1600"/>
          </a:p>
        </p:txBody>
      </p:sp>
      <p:sp>
        <p:nvSpPr>
          <p:cNvPr id="6" name="Suorakulmio 16"/>
          <p:cNvSpPr/>
          <p:nvPr/>
        </p:nvSpPr>
        <p:spPr>
          <a:xfrm>
            <a:off x="2952736" y="2214554"/>
            <a:ext cx="2571768" cy="214315"/>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fi-FI" sz="1600" dirty="0" smtClean="0"/>
              <a:t>Attrition (t, t+1) </a:t>
            </a:r>
            <a:r>
              <a:rPr lang="fi-FI" dirty="0" smtClean="0"/>
              <a:t> </a:t>
            </a:r>
            <a:endParaRPr lang="fi-FI" dirty="0"/>
          </a:p>
        </p:txBody>
      </p:sp>
      <p:sp>
        <p:nvSpPr>
          <p:cNvPr id="7" name="Suorakulmio 22"/>
          <p:cNvSpPr/>
          <p:nvPr/>
        </p:nvSpPr>
        <p:spPr>
          <a:xfrm>
            <a:off x="2952736" y="4786323"/>
            <a:ext cx="2571768" cy="428628"/>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fi-FI" sz="1600" dirty="0" smtClean="0"/>
              <a:t>Unit non-response t+1</a:t>
            </a:r>
            <a:endParaRPr lang="fi-FI" dirty="0"/>
          </a:p>
        </p:txBody>
      </p:sp>
      <p:sp>
        <p:nvSpPr>
          <p:cNvPr id="8" name="Suorakulmio 24"/>
          <p:cNvSpPr/>
          <p:nvPr/>
        </p:nvSpPr>
        <p:spPr>
          <a:xfrm>
            <a:off x="5524504" y="2571744"/>
            <a:ext cx="2583660" cy="2000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i-FI" sz="1600" smtClean="0"/>
              <a:t>Panel of period t+1</a:t>
            </a:r>
            <a:endParaRPr lang="fi-FI" sz="1600"/>
          </a:p>
        </p:txBody>
      </p:sp>
      <p:sp>
        <p:nvSpPr>
          <p:cNvPr id="9" name="Suorakulmio 25"/>
          <p:cNvSpPr/>
          <p:nvPr/>
        </p:nvSpPr>
        <p:spPr>
          <a:xfrm>
            <a:off x="5524504" y="2357430"/>
            <a:ext cx="2571768" cy="214315"/>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fi-FI" sz="1600" dirty="0" smtClean="0"/>
              <a:t>Attrition (t+1, t+2) </a:t>
            </a:r>
            <a:r>
              <a:rPr lang="fi-FI" dirty="0" smtClean="0"/>
              <a:t> </a:t>
            </a:r>
            <a:endParaRPr lang="fi-FI" dirty="0"/>
          </a:p>
        </p:txBody>
      </p:sp>
      <p:sp>
        <p:nvSpPr>
          <p:cNvPr id="10" name="Suorakulmio 26"/>
          <p:cNvSpPr/>
          <p:nvPr/>
        </p:nvSpPr>
        <p:spPr>
          <a:xfrm>
            <a:off x="5524504" y="4572008"/>
            <a:ext cx="2571768" cy="214314"/>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fi-FI" sz="1600" dirty="0" smtClean="0"/>
              <a:t>Unit non-response t+2</a:t>
            </a:r>
            <a:endParaRPr lang="fi-FI" dirty="0"/>
          </a:p>
        </p:txBody>
      </p:sp>
      <p:sp>
        <p:nvSpPr>
          <p:cNvPr id="12" name="Dian numeron paikkamerkki 11"/>
          <p:cNvSpPr>
            <a:spLocks noGrp="1"/>
          </p:cNvSpPr>
          <p:nvPr>
            <p:ph type="sldNum" sz="quarter" idx="12"/>
          </p:nvPr>
        </p:nvSpPr>
        <p:spPr/>
        <p:txBody>
          <a:bodyPr/>
          <a:lstStyle/>
          <a:p>
            <a:fld id="{9F948BEE-9E3F-4D4D-A252-771EB9EE2D9D}" type="slidenum">
              <a:rPr lang="fi-FI" smtClean="0"/>
              <a:pPr/>
              <a:t>13</a:t>
            </a:fld>
            <a:endParaRPr lang="fi-FI"/>
          </a:p>
        </p:txBody>
      </p:sp>
      <p:sp>
        <p:nvSpPr>
          <p:cNvPr id="13" name="TextBox 12"/>
          <p:cNvSpPr txBox="1"/>
          <p:nvPr/>
        </p:nvSpPr>
        <p:spPr>
          <a:xfrm>
            <a:off x="3491880" y="5733256"/>
            <a:ext cx="4896543" cy="369332"/>
          </a:xfrm>
          <a:prstGeom prst="rect">
            <a:avLst/>
          </a:prstGeom>
          <a:noFill/>
        </p:spPr>
        <p:txBody>
          <a:bodyPr wrap="square" rtlCol="0">
            <a:spAutoFit/>
          </a:bodyPr>
          <a:lstStyle/>
          <a:p>
            <a:r>
              <a:rPr lang="fi-FI" dirty="0" smtClean="0"/>
              <a:t>Unit non-response may be imputed, not attrition. </a:t>
            </a:r>
            <a:endParaRPr lang="fi-FI" dirty="0"/>
          </a:p>
        </p:txBody>
      </p:sp>
      <p:sp>
        <p:nvSpPr>
          <p:cNvPr id="14" name="Footer Placeholder 13"/>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14</a:t>
            </a:fld>
            <a:endParaRPr lang="fi-FI"/>
          </a:p>
        </p:txBody>
      </p:sp>
      <p:sp>
        <p:nvSpPr>
          <p:cNvPr id="5" name="Text Box 3"/>
          <p:cNvSpPr txBox="1">
            <a:spLocks noChangeArrowheads="1"/>
          </p:cNvSpPr>
          <p:nvPr/>
        </p:nvSpPr>
        <p:spPr bwMode="auto">
          <a:xfrm>
            <a:off x="467544" y="980728"/>
            <a:ext cx="7992888" cy="3539430"/>
          </a:xfrm>
          <a:prstGeom prst="rect">
            <a:avLst/>
          </a:prstGeom>
          <a:noFill/>
          <a:ln w="9525">
            <a:noFill/>
            <a:miter lim="800000"/>
            <a:headEnd/>
            <a:tailEnd/>
          </a:ln>
        </p:spPr>
        <p:txBody>
          <a:bodyPr wrap="square">
            <a:spAutoFit/>
          </a:bodyPr>
          <a:lstStyle/>
          <a:p>
            <a:r>
              <a:rPr lang="en-GB" sz="2400" b="1" baseline="0" dirty="0" smtClean="0">
                <a:solidFill>
                  <a:srgbClr val="000080"/>
                </a:solidFill>
                <a:latin typeface="Calibri" panose="020F0502020204030204" pitchFamily="34" charset="0"/>
              </a:rPr>
              <a:t>Information requirements for imputation</a:t>
            </a:r>
            <a:endParaRPr lang="en-GB" sz="2400" b="1" baseline="0" noProof="1" smtClean="0">
              <a:solidFill>
                <a:srgbClr val="000080"/>
              </a:solidFill>
              <a:latin typeface="Calibri" panose="020F0502020204030204" pitchFamily="34" charset="0"/>
            </a:endParaRPr>
          </a:p>
          <a:p>
            <a:pPr algn="l"/>
            <a:endParaRPr lang="en-GB" sz="2000" dirty="0" smtClean="0">
              <a:solidFill>
                <a:srgbClr val="000080"/>
              </a:solidFill>
              <a:latin typeface="Calibri" panose="020F0502020204030204" pitchFamily="34" charset="0"/>
            </a:endParaRPr>
          </a:p>
          <a:p>
            <a:pPr algn="l"/>
            <a:r>
              <a:rPr lang="en-GB" sz="2000" dirty="0" smtClean="0">
                <a:solidFill>
                  <a:srgbClr val="000080"/>
                </a:solidFill>
                <a:latin typeface="Calibri" panose="020F0502020204030204" pitchFamily="34" charset="0"/>
              </a:rPr>
              <a:t>If any explanatory variable (auxiliary variable, covariate) does not exist, imputation can only be random based, i.e. guessing randomly missing values. This rarely works. Usually it is needed auxiliary variables that predict </a:t>
            </a:r>
            <a:r>
              <a:rPr lang="en-GB" sz="2000" noProof="1" smtClean="0">
                <a:solidFill>
                  <a:srgbClr val="000080"/>
                </a:solidFill>
                <a:latin typeface="Calibri" panose="020F0502020204030204" pitchFamily="34" charset="0"/>
              </a:rPr>
              <a:t>missingness</a:t>
            </a:r>
            <a:r>
              <a:rPr lang="en-GB" sz="2000" dirty="0" smtClean="0">
                <a:solidFill>
                  <a:srgbClr val="000080"/>
                </a:solidFill>
                <a:latin typeface="Calibri" panose="020F0502020204030204" pitchFamily="34" charset="0"/>
              </a:rPr>
              <a:t> as well as possible. You can look the two previous pages and see which variables can be used, i.e. such variables that are non-missing. In panels or longitudinal data there are more such variables since e.g. the variables of the previous waves are available (a problem is still the fact that this variable might have been changed, and hence a new correct value should be known).</a:t>
            </a:r>
            <a:endParaRPr lang="en-GB" sz="2400" b="1" baseline="0" dirty="0">
              <a:solidFill>
                <a:srgbClr val="006600"/>
              </a:solidFill>
              <a:latin typeface="Calibri" panose="020F0502020204030204" pitchFamily="34" charset="0"/>
            </a:endParaRPr>
          </a:p>
        </p:txBody>
      </p:sp>
      <p:sp>
        <p:nvSpPr>
          <p:cNvPr id="4" name="Footer Placeholder 3"/>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33400212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683568" y="692696"/>
            <a:ext cx="8225190" cy="5170646"/>
          </a:xfrm>
          <a:prstGeom prst="rect">
            <a:avLst/>
          </a:prstGeom>
          <a:noFill/>
          <a:ln w="9525">
            <a:noFill/>
            <a:miter lim="800000"/>
            <a:headEnd/>
            <a:tailEnd/>
          </a:ln>
        </p:spPr>
        <p:txBody>
          <a:bodyPr wrap="square">
            <a:spAutoFit/>
          </a:bodyPr>
          <a:lstStyle/>
          <a:p>
            <a:r>
              <a:rPr lang="en-US" sz="2400" b="1" baseline="0" dirty="0" smtClean="0">
                <a:solidFill>
                  <a:srgbClr val="000080"/>
                </a:solidFill>
                <a:latin typeface="Calibri" panose="020F0502020204030204" pitchFamily="34" charset="0"/>
              </a:rPr>
              <a:t>What can be imputed due to </a:t>
            </a:r>
            <a:r>
              <a:rPr lang="en-US" sz="2400" b="1" baseline="0" noProof="1" smtClean="0">
                <a:solidFill>
                  <a:srgbClr val="000080"/>
                </a:solidFill>
                <a:latin typeface="Calibri" panose="020F0502020204030204" pitchFamily="34" charset="0"/>
              </a:rPr>
              <a:t>missingness</a:t>
            </a:r>
            <a:r>
              <a:rPr lang="en-US" sz="2400" b="1" baseline="0" dirty="0" smtClean="0">
                <a:solidFill>
                  <a:srgbClr val="000080"/>
                </a:solidFill>
                <a:latin typeface="Calibri" panose="020F0502020204030204" pitchFamily="34" charset="0"/>
              </a:rPr>
              <a:t>?</a:t>
            </a:r>
          </a:p>
          <a:p>
            <a:pPr algn="l"/>
            <a:endParaRPr lang="en-US" sz="2000" dirty="0" smtClean="0">
              <a:solidFill>
                <a:srgbClr val="000080"/>
              </a:solidFill>
              <a:latin typeface="Calibri" panose="020F0502020204030204" pitchFamily="34" charset="0"/>
            </a:endParaRPr>
          </a:p>
          <a:p>
            <a:pPr algn="l"/>
            <a:r>
              <a:rPr lang="en-US" sz="2200" dirty="0" smtClean="0">
                <a:solidFill>
                  <a:srgbClr val="000080"/>
                </a:solidFill>
                <a:latin typeface="Calibri" panose="020F0502020204030204" pitchFamily="34" charset="0"/>
              </a:rPr>
              <a:t>When looking for those schemes, we can find the following possible imputation affairs: </a:t>
            </a:r>
          </a:p>
          <a:p>
            <a:pPr algn="l"/>
            <a:endParaRPr lang="en-US" sz="2200" dirty="0" smtClean="0">
              <a:latin typeface="Calibri" panose="020F0502020204030204" pitchFamily="34" charset="0"/>
            </a:endParaRPr>
          </a:p>
          <a:p>
            <a:pPr marL="514350" indent="-514350" algn="l">
              <a:buAutoNum type="romanLcParenBoth"/>
            </a:pPr>
            <a:r>
              <a:rPr lang="en-US" sz="2200" dirty="0" smtClean="0">
                <a:latin typeface="Calibri" panose="020F0502020204030204" pitchFamily="34" charset="0"/>
              </a:rPr>
              <a:t>Under-coverage that requires a new up-to-date frame. Very seldom possible.</a:t>
            </a:r>
          </a:p>
          <a:p>
            <a:pPr marL="514350" indent="-514350" algn="l">
              <a:buAutoNum type="romanLcParenBoth"/>
            </a:pPr>
            <a:r>
              <a:rPr lang="en-US" sz="2200" dirty="0" smtClean="0">
                <a:latin typeface="Calibri" panose="020F0502020204030204" pitchFamily="34" charset="0"/>
              </a:rPr>
              <a:t>Those units that are not selected into the sample. </a:t>
            </a:r>
            <a:r>
              <a:rPr lang="en-US" sz="2200" dirty="0" smtClean="0">
                <a:solidFill>
                  <a:srgbClr val="000080"/>
                </a:solidFill>
                <a:latin typeface="Calibri" panose="020F0502020204030204" pitchFamily="34" charset="0"/>
              </a:rPr>
              <a:t> Done in theoretical (simulation) studies</a:t>
            </a:r>
          </a:p>
          <a:p>
            <a:pPr marL="514350" indent="-514350" algn="l">
              <a:buAutoNum type="romanLcParenBoth"/>
            </a:pPr>
            <a:r>
              <a:rPr lang="en-US" sz="2200" dirty="0" smtClean="0">
                <a:solidFill>
                  <a:srgbClr val="000080"/>
                </a:solidFill>
                <a:latin typeface="Calibri" panose="020F0502020204030204" pitchFamily="34" charset="0"/>
              </a:rPr>
              <a:t>Unit non-response, all or a pattern of variables. If done, called </a:t>
            </a:r>
            <a:r>
              <a:rPr lang="en-US" sz="2200" b="1" dirty="0" smtClean="0">
                <a:solidFill>
                  <a:schemeClr val="accent2">
                    <a:lumMod val="50000"/>
                  </a:schemeClr>
                </a:solidFill>
                <a:latin typeface="Calibri" panose="020F0502020204030204" pitchFamily="34" charset="0"/>
              </a:rPr>
              <a:t>mass imputation</a:t>
            </a:r>
            <a:r>
              <a:rPr lang="en-US" sz="2200" dirty="0" smtClean="0">
                <a:solidFill>
                  <a:schemeClr val="accent2">
                    <a:lumMod val="50000"/>
                  </a:schemeClr>
                </a:solidFill>
                <a:latin typeface="Calibri" panose="020F0502020204030204" pitchFamily="34" charset="0"/>
              </a:rPr>
              <a:t>. </a:t>
            </a:r>
            <a:r>
              <a:rPr lang="en-US" sz="2200" dirty="0" smtClean="0">
                <a:latin typeface="Calibri" panose="020F0502020204030204" pitchFamily="34" charset="0"/>
              </a:rPr>
              <a:t>This is competitive to weighting methods. </a:t>
            </a:r>
            <a:endParaRPr lang="en-US" sz="2200" dirty="0" smtClean="0">
              <a:solidFill>
                <a:schemeClr val="accent2">
                  <a:lumMod val="50000"/>
                </a:schemeClr>
              </a:solidFill>
              <a:latin typeface="Calibri" panose="020F0502020204030204" pitchFamily="34" charset="0"/>
            </a:endParaRPr>
          </a:p>
          <a:p>
            <a:pPr marL="514350" indent="-514350" algn="l">
              <a:buAutoNum type="romanLcParenBoth"/>
            </a:pPr>
            <a:r>
              <a:rPr lang="en-US" sz="2200" b="1" dirty="0" smtClean="0">
                <a:solidFill>
                  <a:srgbClr val="000080"/>
                </a:solidFill>
                <a:latin typeface="Calibri" panose="020F0502020204030204" pitchFamily="34" charset="0"/>
              </a:rPr>
              <a:t>Item non-response. This is the most common case.</a:t>
            </a:r>
          </a:p>
          <a:p>
            <a:pPr marL="514350" indent="-514350" algn="l">
              <a:buAutoNum type="romanLcParenBoth"/>
            </a:pPr>
            <a:r>
              <a:rPr lang="en-US" sz="2200" dirty="0" smtClean="0">
                <a:solidFill>
                  <a:srgbClr val="000080"/>
                </a:solidFill>
                <a:latin typeface="Calibri" panose="020F0502020204030204" pitchFamily="34" charset="0"/>
              </a:rPr>
              <a:t>Deficient and sensitive values. Quite common.  </a:t>
            </a:r>
          </a:p>
          <a:p>
            <a:pPr marL="514350" indent="-514350" algn="l">
              <a:buAutoNum type="romanLcParenBoth"/>
            </a:pPr>
            <a:r>
              <a:rPr lang="en-US" sz="2200" dirty="0" smtClean="0">
                <a:solidFill>
                  <a:srgbClr val="000080"/>
                </a:solidFill>
                <a:latin typeface="Calibri" panose="020F0502020204030204" pitchFamily="34" charset="0"/>
              </a:rPr>
              <a:t>Second, third etc wave missing values in </a:t>
            </a:r>
            <a:r>
              <a:rPr lang="en-US" sz="2200" dirty="0" smtClean="0">
                <a:solidFill>
                  <a:schemeClr val="accent4">
                    <a:lumMod val="50000"/>
                  </a:schemeClr>
                </a:solidFill>
                <a:latin typeface="Calibri" panose="020F0502020204030204" pitchFamily="34" charset="0"/>
              </a:rPr>
              <a:t>cohort studies</a:t>
            </a:r>
            <a:r>
              <a:rPr lang="en-US" sz="2200" dirty="0" smtClean="0">
                <a:solidFill>
                  <a:srgbClr val="000080"/>
                </a:solidFill>
                <a:latin typeface="Calibri" panose="020F0502020204030204" pitchFamily="34" charset="0"/>
              </a:rPr>
              <a:t> given that the previous value exists (or earlier imputed correctly enough).   </a:t>
            </a:r>
            <a:endParaRPr lang="en-US" sz="2200" baseline="0" dirty="0">
              <a:solidFill>
                <a:srgbClr val="006600"/>
              </a:solidFill>
              <a:latin typeface="Calibri" panose="020F0502020204030204" pitchFamily="34" charset="0"/>
            </a:endParaRPr>
          </a:p>
        </p:txBody>
      </p:sp>
      <p:sp>
        <p:nvSpPr>
          <p:cNvPr id="4" name="Dian numeron paikkamerkki 3"/>
          <p:cNvSpPr>
            <a:spLocks noGrp="1"/>
          </p:cNvSpPr>
          <p:nvPr>
            <p:ph type="sldNum" sz="quarter" idx="12"/>
          </p:nvPr>
        </p:nvSpPr>
        <p:spPr/>
        <p:txBody>
          <a:bodyPr/>
          <a:lstStyle/>
          <a:p>
            <a:fld id="{9F948BEE-9E3F-4D4D-A252-771EB9EE2D9D}" type="slidenum">
              <a:rPr lang="fi-FI" smtClean="0"/>
              <a:pPr/>
              <a:t>15</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1783100" y="548680"/>
            <a:ext cx="4179349" cy="523220"/>
          </a:xfrm>
          <a:prstGeom prst="rect">
            <a:avLst/>
          </a:prstGeom>
          <a:noFill/>
          <a:ln w="9525">
            <a:noFill/>
            <a:miter lim="800000"/>
            <a:headEnd/>
            <a:tailEnd/>
          </a:ln>
        </p:spPr>
        <p:txBody>
          <a:bodyPr wrap="none">
            <a:spAutoFit/>
          </a:bodyPr>
          <a:lstStyle/>
          <a:p>
            <a:r>
              <a:rPr lang="en-US" sz="2800" b="1" baseline="0" noProof="1" smtClean="0">
                <a:solidFill>
                  <a:srgbClr val="800000"/>
                </a:solidFill>
                <a:latin typeface="Calibri" panose="020F0502020204030204" pitchFamily="34" charset="0"/>
              </a:rPr>
              <a:t>Missingness </a:t>
            </a:r>
            <a:r>
              <a:rPr lang="en-US" sz="2800" b="1" baseline="0" dirty="0" smtClean="0">
                <a:solidFill>
                  <a:srgbClr val="800000"/>
                </a:solidFill>
                <a:latin typeface="Calibri" panose="020F0502020204030204" pitchFamily="34" charset="0"/>
              </a:rPr>
              <a:t>mechanisms 1</a:t>
            </a:r>
            <a:endParaRPr lang="en-US" sz="2800" baseline="0" dirty="0">
              <a:solidFill>
                <a:srgbClr val="800000"/>
              </a:solidFill>
              <a:latin typeface="Calibri" panose="020F0502020204030204" pitchFamily="34" charset="0"/>
            </a:endParaRPr>
          </a:p>
        </p:txBody>
      </p:sp>
      <p:sp>
        <p:nvSpPr>
          <p:cNvPr id="3" name="Text Box 8"/>
          <p:cNvSpPr txBox="1">
            <a:spLocks noChangeArrowheads="1"/>
          </p:cNvSpPr>
          <p:nvPr/>
        </p:nvSpPr>
        <p:spPr bwMode="auto">
          <a:xfrm>
            <a:off x="683568" y="1196752"/>
            <a:ext cx="7937728" cy="4893647"/>
          </a:xfrm>
          <a:prstGeom prst="rect">
            <a:avLst/>
          </a:prstGeom>
          <a:noFill/>
          <a:ln w="9525">
            <a:noFill/>
            <a:miter lim="800000"/>
            <a:headEnd/>
            <a:tailEnd/>
          </a:ln>
        </p:spPr>
        <p:txBody>
          <a:bodyPr wrap="square">
            <a:spAutoFit/>
          </a:bodyPr>
          <a:lstStyle/>
          <a:p>
            <a:pPr algn="l"/>
            <a:r>
              <a:rPr lang="en-US" sz="2400" dirty="0" smtClean="0">
                <a:solidFill>
                  <a:srgbClr val="000080"/>
                </a:solidFill>
                <a:latin typeface="Calibri" panose="020F0502020204030204" pitchFamily="34" charset="0"/>
              </a:rPr>
              <a:t>Imputation requires useful auxiliary information. Without such data imputation is still possible but results are maybe bad. On the other hand, it is important to assess the </a:t>
            </a:r>
            <a:r>
              <a:rPr lang="en-US" sz="2400" noProof="1" smtClean="0">
                <a:solidFill>
                  <a:srgbClr val="000080"/>
                </a:solidFill>
                <a:latin typeface="Calibri" panose="020F0502020204030204" pitchFamily="34" charset="0"/>
              </a:rPr>
              <a:t>missingness </a:t>
            </a:r>
            <a:r>
              <a:rPr lang="en-US" sz="2400" dirty="0" smtClean="0">
                <a:solidFill>
                  <a:srgbClr val="000080"/>
                </a:solidFill>
                <a:latin typeface="Calibri" panose="020F0502020204030204" pitchFamily="34" charset="0"/>
              </a:rPr>
              <a:t>(or response) mechanism. </a:t>
            </a:r>
          </a:p>
          <a:p>
            <a:pPr algn="l"/>
            <a:r>
              <a:rPr lang="en-US" sz="2400" dirty="0" smtClean="0">
                <a:solidFill>
                  <a:srgbClr val="000080"/>
                </a:solidFill>
                <a:latin typeface="Calibri" panose="020F0502020204030204" pitchFamily="34" charset="0"/>
              </a:rPr>
              <a:t>There are four basic mechanisms good to think and make assumptions before starting the imputation (usually only three of these are presented in literature):</a:t>
            </a:r>
          </a:p>
          <a:p>
            <a:pPr algn="l"/>
            <a:endParaRPr lang="en-US" sz="2400" dirty="0" smtClean="0">
              <a:solidFill>
                <a:srgbClr val="000080"/>
              </a:solidFill>
              <a:latin typeface="Calibri" panose="020F0502020204030204" pitchFamily="34" charset="0"/>
            </a:endParaRPr>
          </a:p>
          <a:p>
            <a:pPr algn="l"/>
            <a:r>
              <a:rPr lang="en-US" sz="2400" i="1" dirty="0" smtClean="0">
                <a:latin typeface="Calibri" panose="020F0502020204030204" pitchFamily="34" charset="0"/>
              </a:rPr>
              <a:t>MCAR </a:t>
            </a:r>
            <a:r>
              <a:rPr lang="en-US" sz="2400" dirty="0" smtClean="0">
                <a:latin typeface="Calibri" panose="020F0502020204030204" pitchFamily="34" charset="0"/>
              </a:rPr>
              <a:t>(Missing Completely At Random)</a:t>
            </a:r>
            <a:r>
              <a:rPr lang="en-US" sz="2400" dirty="0" smtClean="0">
                <a:solidFill>
                  <a:srgbClr val="000080"/>
                </a:solidFill>
                <a:latin typeface="Calibri" panose="020F0502020204030204" pitchFamily="34" charset="0"/>
              </a:rPr>
              <a:t>: If this could be reality, it is rather easy to decide which methods to apply. Most methods are workable and you do not need auxiliary variables either. Simplest imputation methods follow this assumption.</a:t>
            </a:r>
          </a:p>
          <a:p>
            <a:pPr algn="l"/>
            <a:endParaRPr lang="en-US" sz="2400" dirty="0" smtClean="0">
              <a:solidFill>
                <a:srgbClr val="000080"/>
              </a:solidFill>
              <a:latin typeface="Calibri" panose="020F0502020204030204" pitchFamily="34" charset="0"/>
            </a:endParaRPr>
          </a:p>
        </p:txBody>
      </p:sp>
      <p:sp>
        <p:nvSpPr>
          <p:cNvPr id="5" name="Dian numeron paikkamerkki 4"/>
          <p:cNvSpPr>
            <a:spLocks noGrp="1"/>
          </p:cNvSpPr>
          <p:nvPr>
            <p:ph type="sldNum" sz="quarter" idx="12"/>
          </p:nvPr>
        </p:nvSpPr>
        <p:spPr/>
        <p:txBody>
          <a:bodyPr/>
          <a:lstStyle/>
          <a:p>
            <a:fld id="{9F948BEE-9E3F-4D4D-A252-771EB9EE2D9D}" type="slidenum">
              <a:rPr lang="fi-FI" smtClean="0"/>
              <a:pPr/>
              <a:t>16</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20863187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1907704" y="313877"/>
            <a:ext cx="4179349" cy="523220"/>
          </a:xfrm>
          <a:prstGeom prst="rect">
            <a:avLst/>
          </a:prstGeom>
          <a:noFill/>
          <a:ln w="9525">
            <a:noFill/>
            <a:miter lim="800000"/>
            <a:headEnd/>
            <a:tailEnd/>
          </a:ln>
        </p:spPr>
        <p:txBody>
          <a:bodyPr wrap="none">
            <a:spAutoFit/>
          </a:bodyPr>
          <a:lstStyle/>
          <a:p>
            <a:r>
              <a:rPr lang="en-US" sz="2800" b="1" baseline="0" noProof="1" smtClean="0">
                <a:solidFill>
                  <a:srgbClr val="800000"/>
                </a:solidFill>
                <a:latin typeface="Calibri" panose="020F0502020204030204" pitchFamily="34" charset="0"/>
              </a:rPr>
              <a:t>Missingness </a:t>
            </a:r>
            <a:r>
              <a:rPr lang="en-US" sz="2800" b="1" baseline="0" dirty="0" smtClean="0">
                <a:solidFill>
                  <a:srgbClr val="800000"/>
                </a:solidFill>
                <a:latin typeface="Calibri" panose="020F0502020204030204" pitchFamily="34" charset="0"/>
              </a:rPr>
              <a:t>mechanisms 2</a:t>
            </a:r>
            <a:endParaRPr lang="en-US" sz="2800" baseline="0" dirty="0">
              <a:solidFill>
                <a:srgbClr val="800000"/>
              </a:solidFill>
              <a:latin typeface="Calibri" panose="020F0502020204030204" pitchFamily="34" charset="0"/>
            </a:endParaRPr>
          </a:p>
        </p:txBody>
      </p:sp>
      <p:sp>
        <p:nvSpPr>
          <p:cNvPr id="3" name="Text Box 8"/>
          <p:cNvSpPr txBox="1">
            <a:spLocks noChangeArrowheads="1"/>
          </p:cNvSpPr>
          <p:nvPr/>
        </p:nvSpPr>
        <p:spPr bwMode="auto">
          <a:xfrm>
            <a:off x="751115" y="595455"/>
            <a:ext cx="7937728" cy="5878532"/>
          </a:xfrm>
          <a:prstGeom prst="rect">
            <a:avLst/>
          </a:prstGeom>
          <a:noFill/>
          <a:ln w="9525">
            <a:noFill/>
            <a:miter lim="800000"/>
            <a:headEnd/>
            <a:tailEnd/>
          </a:ln>
        </p:spPr>
        <p:txBody>
          <a:bodyPr wrap="square">
            <a:spAutoFit/>
          </a:bodyPr>
          <a:lstStyle/>
          <a:p>
            <a:pPr algn="l"/>
            <a:endParaRPr lang="en-US" sz="2000" dirty="0" smtClean="0">
              <a:solidFill>
                <a:srgbClr val="000080"/>
              </a:solidFill>
              <a:latin typeface="Calibri" panose="020F0502020204030204" pitchFamily="34" charset="0"/>
            </a:endParaRPr>
          </a:p>
          <a:p>
            <a:pPr algn="l"/>
            <a:r>
              <a:rPr lang="en-US" sz="2400" i="1" dirty="0" smtClean="0">
                <a:solidFill>
                  <a:schemeClr val="accent4">
                    <a:lumMod val="50000"/>
                  </a:schemeClr>
                </a:solidFill>
                <a:latin typeface="Calibri" panose="020F0502020204030204" pitchFamily="34" charset="0"/>
              </a:rPr>
              <a:t>MARS </a:t>
            </a:r>
            <a:r>
              <a:rPr lang="en-US" sz="2400" i="1" dirty="0" smtClean="0">
                <a:latin typeface="Calibri" panose="020F0502020204030204" pitchFamily="34" charset="0"/>
              </a:rPr>
              <a:t> (</a:t>
            </a:r>
            <a:r>
              <a:rPr lang="en-US" sz="2400" dirty="0" smtClean="0">
                <a:latin typeface="Calibri" panose="020F0502020204030204" pitchFamily="34" charset="0"/>
              </a:rPr>
              <a:t>Missing At Random Under Sampling Design):</a:t>
            </a:r>
            <a:r>
              <a:rPr lang="en-US" sz="2400" dirty="0" smtClean="0">
                <a:solidFill>
                  <a:srgbClr val="000080"/>
                </a:solidFill>
                <a:latin typeface="Calibri" panose="020F0502020204030204" pitchFamily="34" charset="0"/>
              </a:rPr>
              <a:t>  Now </a:t>
            </a:r>
            <a:r>
              <a:rPr lang="en-US" sz="2400" noProof="1" smtClean="0">
                <a:solidFill>
                  <a:srgbClr val="000080"/>
                </a:solidFill>
                <a:latin typeface="Calibri" panose="020F0502020204030204" pitchFamily="34" charset="0"/>
              </a:rPr>
              <a:t>missingness</a:t>
            </a:r>
            <a:r>
              <a:rPr lang="en-US" sz="2400" dirty="0" smtClean="0">
                <a:solidFill>
                  <a:srgbClr val="000080"/>
                </a:solidFill>
                <a:latin typeface="Calibri" panose="020F0502020204030204" pitchFamily="34" charset="0"/>
              </a:rPr>
              <a:t> only depends on the sampling design variables. This is often used so that one assume that MCAR holds true within strata (pre-strata, or even post-strata). Here imputation is performed by strata or post-strata, or by other sub-groups. </a:t>
            </a:r>
          </a:p>
          <a:p>
            <a:pPr algn="l"/>
            <a:endParaRPr lang="en-US" sz="2400" dirty="0" smtClean="0">
              <a:solidFill>
                <a:srgbClr val="000080"/>
              </a:solidFill>
              <a:latin typeface="Calibri" panose="020F0502020204030204" pitchFamily="34" charset="0"/>
            </a:endParaRPr>
          </a:p>
          <a:p>
            <a:r>
              <a:rPr lang="en-US" sz="2400" i="1" dirty="0">
                <a:solidFill>
                  <a:schemeClr val="accent4">
                    <a:lumMod val="50000"/>
                  </a:schemeClr>
                </a:solidFill>
                <a:latin typeface="Calibri" panose="020F0502020204030204" pitchFamily="34" charset="0"/>
              </a:rPr>
              <a:t>MAR </a:t>
            </a:r>
            <a:r>
              <a:rPr lang="en-US" sz="2400" i="1" dirty="0">
                <a:latin typeface="Calibri" panose="020F0502020204030204" pitchFamily="34" charset="0"/>
              </a:rPr>
              <a:t> (</a:t>
            </a:r>
            <a:r>
              <a:rPr lang="en-US" sz="2400" dirty="0">
                <a:latin typeface="Calibri" panose="020F0502020204030204" pitchFamily="34" charset="0"/>
              </a:rPr>
              <a:t>Missing At Random (Conditionally)):</a:t>
            </a:r>
            <a:r>
              <a:rPr lang="en-US" sz="2400" dirty="0">
                <a:solidFill>
                  <a:srgbClr val="000080"/>
                </a:solidFill>
                <a:latin typeface="Calibri" panose="020F0502020204030204" pitchFamily="34" charset="0"/>
              </a:rPr>
              <a:t>  Now </a:t>
            </a:r>
            <a:r>
              <a:rPr lang="en-US" sz="2400" noProof="1">
                <a:solidFill>
                  <a:srgbClr val="000080"/>
                </a:solidFill>
                <a:latin typeface="Calibri" panose="020F0502020204030204" pitchFamily="34" charset="0"/>
              </a:rPr>
              <a:t>missingness</a:t>
            </a:r>
            <a:r>
              <a:rPr lang="en-US" sz="2400" dirty="0">
                <a:solidFill>
                  <a:srgbClr val="000080"/>
                </a:solidFill>
                <a:latin typeface="Calibri" panose="020F0502020204030204" pitchFamily="34" charset="0"/>
              </a:rPr>
              <a:t> depends on both the sampling design variables and all possible other auxiliary </a:t>
            </a:r>
            <a:r>
              <a:rPr lang="en-US" sz="2400" dirty="0" smtClean="0">
                <a:solidFill>
                  <a:srgbClr val="000080"/>
                </a:solidFill>
                <a:latin typeface="Calibri" panose="020F0502020204030204" pitchFamily="34" charset="0"/>
              </a:rPr>
              <a:t>variables</a:t>
            </a:r>
            <a:r>
              <a:rPr lang="en-US" sz="2400" b="1" dirty="0" smtClean="0">
                <a:solidFill>
                  <a:srgbClr val="000080"/>
                </a:solidFill>
                <a:latin typeface="Calibri" panose="020F0502020204030204" pitchFamily="34" charset="0"/>
              </a:rPr>
              <a:t> that are often other survey variables without missing values</a:t>
            </a:r>
            <a:r>
              <a:rPr lang="en-US" sz="2400" dirty="0" smtClean="0">
                <a:solidFill>
                  <a:srgbClr val="000080"/>
                </a:solidFill>
                <a:latin typeface="Calibri" panose="020F0502020204030204" pitchFamily="34" charset="0"/>
              </a:rPr>
              <a:t> (possibly since they are imputed using a good method). </a:t>
            </a:r>
            <a:r>
              <a:rPr lang="en-US" sz="2400" dirty="0">
                <a:solidFill>
                  <a:srgbClr val="000080"/>
                </a:solidFill>
                <a:latin typeface="Calibri" panose="020F0502020204030204" pitchFamily="34" charset="0"/>
              </a:rPr>
              <a:t>This assumption is much used when good auxiliary variables are available. It is a basic assumption in imputations when implementing an imputation model (later).</a:t>
            </a:r>
          </a:p>
          <a:p>
            <a:pPr algn="l"/>
            <a:endParaRPr lang="en-US" sz="2000" dirty="0" smtClean="0">
              <a:solidFill>
                <a:srgbClr val="000080"/>
              </a:solidFill>
              <a:latin typeface="Calibri" panose="020F0502020204030204" pitchFamily="34" charset="0"/>
            </a:endParaRPr>
          </a:p>
        </p:txBody>
      </p:sp>
      <p:sp>
        <p:nvSpPr>
          <p:cNvPr id="5" name="Dian numeron paikkamerkki 4"/>
          <p:cNvSpPr>
            <a:spLocks noGrp="1"/>
          </p:cNvSpPr>
          <p:nvPr>
            <p:ph type="sldNum" sz="quarter" idx="12"/>
          </p:nvPr>
        </p:nvSpPr>
        <p:spPr/>
        <p:txBody>
          <a:bodyPr/>
          <a:lstStyle/>
          <a:p>
            <a:fld id="{9F948BEE-9E3F-4D4D-A252-771EB9EE2D9D}" type="slidenum">
              <a:rPr lang="fi-FI" smtClean="0"/>
              <a:pPr/>
              <a:t>17</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1803600" y="928670"/>
            <a:ext cx="4179349" cy="523220"/>
          </a:xfrm>
          <a:prstGeom prst="rect">
            <a:avLst/>
          </a:prstGeom>
          <a:noFill/>
          <a:ln w="9525">
            <a:noFill/>
            <a:miter lim="800000"/>
            <a:headEnd/>
            <a:tailEnd/>
          </a:ln>
        </p:spPr>
        <p:txBody>
          <a:bodyPr wrap="none">
            <a:spAutoFit/>
          </a:bodyPr>
          <a:lstStyle/>
          <a:p>
            <a:r>
              <a:rPr lang="en-US" sz="2800" b="1" baseline="0" noProof="1" smtClean="0">
                <a:solidFill>
                  <a:srgbClr val="800000"/>
                </a:solidFill>
                <a:latin typeface="Calibri" panose="020F0502020204030204" pitchFamily="34" charset="0"/>
              </a:rPr>
              <a:t>Missingness</a:t>
            </a:r>
            <a:r>
              <a:rPr lang="en-US" sz="2800" b="1" baseline="0" dirty="0" smtClean="0">
                <a:solidFill>
                  <a:srgbClr val="800000"/>
                </a:solidFill>
                <a:latin typeface="Calibri" panose="020F0502020204030204" pitchFamily="34" charset="0"/>
              </a:rPr>
              <a:t> mechanisms 3</a:t>
            </a:r>
            <a:endParaRPr lang="en-US" sz="2800" baseline="0" dirty="0">
              <a:solidFill>
                <a:srgbClr val="800000"/>
              </a:solidFill>
              <a:latin typeface="Calibri" panose="020F0502020204030204" pitchFamily="34" charset="0"/>
            </a:endParaRPr>
          </a:p>
        </p:txBody>
      </p:sp>
      <p:sp>
        <p:nvSpPr>
          <p:cNvPr id="3" name="Text Box 8"/>
          <p:cNvSpPr txBox="1">
            <a:spLocks noChangeArrowheads="1"/>
          </p:cNvSpPr>
          <p:nvPr/>
        </p:nvSpPr>
        <p:spPr bwMode="auto">
          <a:xfrm>
            <a:off x="595282" y="1714488"/>
            <a:ext cx="8153182" cy="2985433"/>
          </a:xfrm>
          <a:prstGeom prst="rect">
            <a:avLst/>
          </a:prstGeom>
          <a:noFill/>
          <a:ln w="9525">
            <a:noFill/>
            <a:miter lim="800000"/>
            <a:headEnd/>
            <a:tailEnd/>
          </a:ln>
        </p:spPr>
        <p:txBody>
          <a:bodyPr wrap="square">
            <a:spAutoFit/>
          </a:bodyPr>
          <a:lstStyle/>
          <a:p>
            <a:endParaRPr lang="en-US" sz="2000" dirty="0">
              <a:solidFill>
                <a:srgbClr val="000080"/>
              </a:solidFill>
              <a:latin typeface="Calibri" panose="020F0502020204030204" pitchFamily="34" charset="0"/>
            </a:endParaRPr>
          </a:p>
          <a:p>
            <a:r>
              <a:rPr lang="en-US" sz="2400" i="1" dirty="0">
                <a:solidFill>
                  <a:schemeClr val="accent4">
                    <a:lumMod val="50000"/>
                  </a:schemeClr>
                </a:solidFill>
                <a:latin typeface="Calibri" panose="020F0502020204030204" pitchFamily="34" charset="0"/>
              </a:rPr>
              <a:t>MNAR</a:t>
            </a:r>
            <a:r>
              <a:rPr lang="en-US" sz="2400" dirty="0">
                <a:latin typeface="Calibri" panose="020F0502020204030204" pitchFamily="34" charset="0"/>
              </a:rPr>
              <a:t> (Missing Not At Random): Unfortunately this is the most common case in real-life to some extent. So, when all the auxiliary variables have been exploited, the quality of the estimates have been improved but still it is rather clear that our results are not ideal. So, it is good to interpret possible biases in results against general knowledge and </a:t>
            </a:r>
            <a:r>
              <a:rPr lang="en-US" sz="2400" noProof="1">
                <a:latin typeface="Calibri" panose="020F0502020204030204" pitchFamily="34" charset="0"/>
              </a:rPr>
              <a:t>lack </a:t>
            </a:r>
            <a:r>
              <a:rPr lang="en-US" sz="2400" dirty="0">
                <a:latin typeface="Calibri" panose="020F0502020204030204" pitchFamily="34" charset="0"/>
              </a:rPr>
              <a:t>of good auxiliaries (unfortunately). </a:t>
            </a:r>
            <a:endParaRPr lang="en-US" sz="2400" dirty="0">
              <a:solidFill>
                <a:srgbClr val="000080"/>
              </a:solidFill>
              <a:latin typeface="Calibri" panose="020F0502020204030204" pitchFamily="34" charset="0"/>
            </a:endParaRPr>
          </a:p>
        </p:txBody>
      </p:sp>
      <p:sp>
        <p:nvSpPr>
          <p:cNvPr id="5" name="Dian numeron paikkamerkki 4"/>
          <p:cNvSpPr>
            <a:spLocks noGrp="1"/>
          </p:cNvSpPr>
          <p:nvPr>
            <p:ph type="sldNum" sz="quarter" idx="12"/>
          </p:nvPr>
        </p:nvSpPr>
        <p:spPr/>
        <p:txBody>
          <a:bodyPr/>
          <a:lstStyle/>
          <a:p>
            <a:fld id="{9F948BEE-9E3F-4D4D-A252-771EB9EE2D9D}" type="slidenum">
              <a:rPr lang="fi-FI" smtClean="0"/>
              <a:pPr/>
              <a:t>18</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660401" y="914400"/>
            <a:ext cx="8088063" cy="4154984"/>
          </a:xfrm>
          <a:prstGeom prst="rect">
            <a:avLst/>
          </a:prstGeom>
          <a:noFill/>
          <a:ln w="9525">
            <a:noFill/>
            <a:miter lim="800000"/>
            <a:headEnd/>
            <a:tailEnd/>
          </a:ln>
        </p:spPr>
        <p:txBody>
          <a:bodyPr wrap="square">
            <a:spAutoFit/>
          </a:bodyPr>
          <a:lstStyle/>
          <a:p>
            <a:endParaRPr lang="fi-FI" sz="2400" dirty="0" smtClean="0">
              <a:solidFill>
                <a:srgbClr val="000080"/>
              </a:solidFill>
              <a:latin typeface="Georgia" pitchFamily="18" charset="0"/>
            </a:endParaRPr>
          </a:p>
          <a:p>
            <a:r>
              <a:rPr lang="en-US" sz="2400" b="1" dirty="0" smtClean="0">
                <a:solidFill>
                  <a:srgbClr val="800000"/>
                </a:solidFill>
                <a:latin typeface="Calibri" panose="020F0502020204030204" pitchFamily="34" charset="0"/>
              </a:rPr>
              <a:t>Most common tools for missing item handling without real imputation</a:t>
            </a:r>
          </a:p>
          <a:p>
            <a:endParaRPr lang="en-US" sz="2400" b="1" dirty="0" smtClean="0">
              <a:solidFill>
                <a:srgbClr val="800000"/>
              </a:solidFill>
              <a:latin typeface="Calibri" panose="020F0502020204030204" pitchFamily="34" charset="0"/>
            </a:endParaRPr>
          </a:p>
          <a:p>
            <a:pPr marL="514350" indent="-514350" algn="l">
              <a:buAutoNum type="romanLcParenBoth"/>
            </a:pPr>
            <a:r>
              <a:rPr lang="en-US" sz="2400" dirty="0" smtClean="0">
                <a:solidFill>
                  <a:schemeClr val="accent4">
                    <a:lumMod val="50000"/>
                  </a:schemeClr>
                </a:solidFill>
                <a:latin typeface="Calibri" panose="020F0502020204030204" pitchFamily="34" charset="0"/>
              </a:rPr>
              <a:t>In the case of mass </a:t>
            </a:r>
            <a:r>
              <a:rPr lang="en-US" sz="2400" noProof="1" smtClean="0">
                <a:solidFill>
                  <a:schemeClr val="accent4">
                    <a:lumMod val="50000"/>
                  </a:schemeClr>
                </a:solidFill>
                <a:latin typeface="Calibri" panose="020F0502020204030204" pitchFamily="34" charset="0"/>
              </a:rPr>
              <a:t>missingness,</a:t>
            </a:r>
            <a:r>
              <a:rPr lang="en-US" sz="2400" dirty="0" smtClean="0">
                <a:solidFill>
                  <a:schemeClr val="accent4">
                    <a:lumMod val="50000"/>
                  </a:schemeClr>
                </a:solidFill>
                <a:latin typeface="Calibri" panose="020F0502020204030204" pitchFamily="34" charset="0"/>
              </a:rPr>
              <a:t> the weighting or the reweighting is mostly exploited. This is possible only for the respondents. The respective imputed data thus covers the non-respondents too (or those non-respondents desired to include in estimation). Note that one imputation strategy is a kind of weighting method but its weights are more flexible than the standard reweighted sampling weights</a:t>
            </a:r>
            <a:r>
              <a:rPr lang="en-US" sz="2000" dirty="0" smtClean="0">
                <a:solidFill>
                  <a:schemeClr val="accent4">
                    <a:lumMod val="50000"/>
                  </a:schemeClr>
                </a:solidFill>
                <a:latin typeface="Calibri" panose="020F0502020204030204" pitchFamily="34" charset="0"/>
              </a:rPr>
              <a:t>. </a:t>
            </a:r>
            <a:endParaRPr lang="en-US" sz="2400" dirty="0">
              <a:solidFill>
                <a:srgbClr val="000080"/>
              </a:solidFill>
              <a:latin typeface="Calibri" panose="020F0502020204030204" pitchFamily="34" charset="0"/>
            </a:endParaRPr>
          </a:p>
        </p:txBody>
      </p:sp>
      <p:sp>
        <p:nvSpPr>
          <p:cNvPr id="4" name="Dian numeron paikkamerkki 3"/>
          <p:cNvSpPr>
            <a:spLocks noGrp="1"/>
          </p:cNvSpPr>
          <p:nvPr>
            <p:ph type="sldNum" sz="quarter" idx="12"/>
          </p:nvPr>
        </p:nvSpPr>
        <p:spPr/>
        <p:txBody>
          <a:bodyPr/>
          <a:lstStyle/>
          <a:p>
            <a:fld id="{9F948BEE-9E3F-4D4D-A252-771EB9EE2D9D}" type="slidenum">
              <a:rPr lang="fi-FI" smtClean="0"/>
              <a:pPr/>
              <a:t>19</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 y="71875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fi-FI" sz="1350"/>
          </a:p>
        </p:txBody>
      </p:sp>
      <p:graphicFrame>
        <p:nvGraphicFramePr>
          <p:cNvPr id="3" name="Object 2"/>
          <p:cNvGraphicFramePr>
            <a:graphicFrameLocks noChangeAspect="1"/>
          </p:cNvGraphicFramePr>
          <p:nvPr>
            <p:extLst/>
          </p:nvPr>
        </p:nvGraphicFramePr>
        <p:xfrm>
          <a:off x="991428" y="857251"/>
          <a:ext cx="4257675" cy="5698331"/>
        </p:xfrm>
        <a:graphic>
          <a:graphicData uri="http://schemas.openxmlformats.org/presentationml/2006/ole">
            <mc:AlternateContent xmlns:mc="http://schemas.openxmlformats.org/markup-compatibility/2006">
              <mc:Choice xmlns:v="urn:schemas-microsoft-com:vml" Requires="v">
                <p:oleObj spid="_x0000_s16393" name="Slide" r:id="rId4" imgW="3427541" imgH="4570489" progId="PowerPoint.Slide.12">
                  <p:embed/>
                </p:oleObj>
              </mc:Choice>
              <mc:Fallback>
                <p:oleObj name="Slide" r:id="rId4" imgW="3427541" imgH="4570489" progId="PowerPoint.Slide.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1428" y="857251"/>
                        <a:ext cx="4257675" cy="569833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6723430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95536" y="548680"/>
            <a:ext cx="8082314" cy="5324535"/>
          </a:xfrm>
          <a:prstGeom prst="rect">
            <a:avLst/>
          </a:prstGeom>
          <a:noFill/>
          <a:ln w="9525">
            <a:noFill/>
            <a:miter lim="800000"/>
            <a:headEnd/>
            <a:tailEnd/>
          </a:ln>
        </p:spPr>
        <p:txBody>
          <a:bodyPr wrap="square">
            <a:spAutoFit/>
          </a:bodyPr>
          <a:lstStyle/>
          <a:p>
            <a:r>
              <a:rPr lang="en-US" sz="2800" b="1" dirty="0" smtClean="0">
                <a:solidFill>
                  <a:srgbClr val="800000"/>
                </a:solidFill>
                <a:latin typeface="Calibri" panose="020F0502020204030204" pitchFamily="34" charset="0"/>
              </a:rPr>
              <a:t>Most common tools for missing item handling without real imputation 2</a:t>
            </a:r>
          </a:p>
          <a:p>
            <a:endParaRPr lang="en-US" sz="2000" b="1" dirty="0" smtClean="0">
              <a:solidFill>
                <a:srgbClr val="800000"/>
              </a:solidFill>
              <a:latin typeface="Calibri" panose="020F0502020204030204" pitchFamily="34" charset="0"/>
            </a:endParaRPr>
          </a:p>
          <a:p>
            <a:pPr algn="l"/>
            <a:r>
              <a:rPr lang="en-US" sz="2400" dirty="0" smtClean="0">
                <a:solidFill>
                  <a:srgbClr val="000080"/>
                </a:solidFill>
                <a:latin typeface="Calibri" panose="020F0502020204030204" pitchFamily="34" charset="0"/>
              </a:rPr>
              <a:t>(ii) </a:t>
            </a:r>
            <a:r>
              <a:rPr lang="en-US" sz="2000" dirty="0" smtClean="0">
                <a:solidFill>
                  <a:srgbClr val="000080"/>
                </a:solidFill>
                <a:latin typeface="Calibri" panose="020F0502020204030204" pitchFamily="34" charset="0"/>
              </a:rPr>
              <a:t>Item-non-response is marked with a good and well-covered code, e.g.:</a:t>
            </a:r>
          </a:p>
          <a:p>
            <a:pPr algn="l"/>
            <a:r>
              <a:rPr lang="en-US" sz="2000" dirty="0" smtClean="0">
                <a:solidFill>
                  <a:srgbClr val="808000"/>
                </a:solidFill>
                <a:latin typeface="Calibri" panose="020F0502020204030204" pitchFamily="34" charset="0"/>
              </a:rPr>
              <a:t>● </a:t>
            </a:r>
            <a:r>
              <a:rPr lang="en-US" sz="2000" dirty="0" smtClean="0">
                <a:solidFill>
                  <a:srgbClr val="000080"/>
                </a:solidFill>
                <a:latin typeface="Calibri" panose="020F0502020204030204" pitchFamily="34" charset="0"/>
              </a:rPr>
              <a:t>-1 = respondent candidate not contacted (a problem here may be that we do not know whether this unit belongs to the target population). Very seldom these cases are imputed.</a:t>
            </a:r>
          </a:p>
          <a:p>
            <a:pPr algn="l"/>
            <a:r>
              <a:rPr lang="en-US" sz="2000" dirty="0" smtClean="0">
                <a:solidFill>
                  <a:srgbClr val="808000"/>
                </a:solidFill>
                <a:latin typeface="Calibri" panose="020F0502020204030204" pitchFamily="34" charset="0"/>
              </a:rPr>
              <a:t>● </a:t>
            </a:r>
            <a:r>
              <a:rPr lang="en-US" sz="2000" dirty="0" smtClean="0">
                <a:solidFill>
                  <a:srgbClr val="000080"/>
                </a:solidFill>
                <a:latin typeface="Calibri" panose="020F0502020204030204" pitchFamily="34" charset="0"/>
              </a:rPr>
              <a:t>-2 = respondent refused to answer (main reason for imputation)</a:t>
            </a:r>
          </a:p>
          <a:p>
            <a:pPr algn="l"/>
            <a:r>
              <a:rPr lang="en-US" sz="2000" dirty="0" smtClean="0">
                <a:solidFill>
                  <a:srgbClr val="808000"/>
                </a:solidFill>
                <a:latin typeface="Calibri" panose="020F0502020204030204" pitchFamily="34" charset="0"/>
              </a:rPr>
              <a:t>● </a:t>
            </a:r>
            <a:r>
              <a:rPr lang="en-US" sz="2000" dirty="0" smtClean="0">
                <a:solidFill>
                  <a:srgbClr val="000080"/>
                </a:solidFill>
                <a:latin typeface="Calibri" panose="020F0502020204030204" pitchFamily="34" charset="0"/>
              </a:rPr>
              <a:t>-3 = respondent was not able to give a correct answer</a:t>
            </a:r>
          </a:p>
          <a:p>
            <a:pPr algn="l"/>
            <a:r>
              <a:rPr lang="en-US" sz="2000" dirty="0" smtClean="0">
                <a:solidFill>
                  <a:srgbClr val="808000"/>
                </a:solidFill>
                <a:latin typeface="Calibri" panose="020F0502020204030204" pitchFamily="34" charset="0"/>
              </a:rPr>
              <a:t>● </a:t>
            </a:r>
            <a:r>
              <a:rPr lang="en-US" sz="2000" dirty="0" smtClean="0">
                <a:solidFill>
                  <a:srgbClr val="000080"/>
                </a:solidFill>
                <a:latin typeface="Calibri" panose="020F0502020204030204" pitchFamily="34" charset="0"/>
              </a:rPr>
              <a:t>-4 = missing for other reasons</a:t>
            </a:r>
          </a:p>
          <a:p>
            <a:pPr algn="l"/>
            <a:r>
              <a:rPr lang="en-US" sz="2000" dirty="0" smtClean="0">
                <a:solidFill>
                  <a:srgbClr val="808000"/>
                </a:solidFill>
                <a:latin typeface="Calibri" panose="020F0502020204030204" pitchFamily="34" charset="0"/>
              </a:rPr>
              <a:t>● </a:t>
            </a:r>
            <a:r>
              <a:rPr lang="en-US" sz="2000" dirty="0" smtClean="0">
                <a:solidFill>
                  <a:srgbClr val="000080"/>
                </a:solidFill>
                <a:latin typeface="Calibri" panose="020F0502020204030204" pitchFamily="34" charset="0"/>
              </a:rPr>
              <a:t>-6 = question was not asked from the respondent (imputation using logical rules)</a:t>
            </a:r>
          </a:p>
          <a:p>
            <a:pPr algn="l"/>
            <a:r>
              <a:rPr lang="en-US" sz="2000" dirty="0" smtClean="0">
                <a:solidFill>
                  <a:srgbClr val="808000"/>
                </a:solidFill>
                <a:latin typeface="Calibri" panose="020F0502020204030204" pitchFamily="34" charset="0"/>
              </a:rPr>
              <a:t>● </a:t>
            </a:r>
            <a:r>
              <a:rPr lang="en-US" sz="2000" dirty="0" smtClean="0">
                <a:solidFill>
                  <a:srgbClr val="000080"/>
                </a:solidFill>
                <a:latin typeface="Calibri" panose="020F0502020204030204" pitchFamily="34" charset="0"/>
              </a:rPr>
              <a:t>-9 = question does not concern the respondent </a:t>
            </a:r>
          </a:p>
          <a:p>
            <a:pPr algn="l"/>
            <a:endParaRPr lang="en-US" sz="2000" dirty="0" smtClean="0">
              <a:solidFill>
                <a:srgbClr val="000080"/>
              </a:solidFill>
              <a:latin typeface="Calibri" panose="020F0502020204030204" pitchFamily="34" charset="0"/>
            </a:endParaRPr>
          </a:p>
          <a:p>
            <a:pPr algn="l"/>
            <a:r>
              <a:rPr lang="en-US" sz="2000" dirty="0" smtClean="0">
                <a:solidFill>
                  <a:srgbClr val="000080"/>
                </a:solidFill>
                <a:latin typeface="Calibri" panose="020F0502020204030204" pitchFamily="34" charset="0"/>
              </a:rPr>
              <a:t>These codes are not much used but such as 7, 8, 9, 66, 77, 88, 99 instead. The negative values are easy to observe. Do not use a zero (0)! </a:t>
            </a:r>
          </a:p>
        </p:txBody>
      </p:sp>
      <p:sp>
        <p:nvSpPr>
          <p:cNvPr id="4" name="Dian numeron paikkamerkki 3"/>
          <p:cNvSpPr>
            <a:spLocks noGrp="1"/>
          </p:cNvSpPr>
          <p:nvPr>
            <p:ph type="sldNum" sz="quarter" idx="12"/>
          </p:nvPr>
        </p:nvSpPr>
        <p:spPr/>
        <p:txBody>
          <a:bodyPr/>
          <a:lstStyle/>
          <a:p>
            <a:fld id="{9F948BEE-9E3F-4D4D-A252-771EB9EE2D9D}" type="slidenum">
              <a:rPr lang="fi-FI" smtClean="0"/>
              <a:pPr/>
              <a:t>20</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755576" y="476672"/>
            <a:ext cx="8154322" cy="5693866"/>
          </a:xfrm>
          <a:prstGeom prst="rect">
            <a:avLst/>
          </a:prstGeom>
          <a:noFill/>
          <a:ln w="9525">
            <a:noFill/>
            <a:miter lim="800000"/>
            <a:headEnd/>
            <a:tailEnd/>
          </a:ln>
        </p:spPr>
        <p:txBody>
          <a:bodyPr wrap="square">
            <a:spAutoFit/>
          </a:bodyPr>
          <a:lstStyle/>
          <a:p>
            <a:r>
              <a:rPr lang="en-US" sz="2800" b="1" dirty="0" smtClean="0">
                <a:solidFill>
                  <a:srgbClr val="800000"/>
                </a:solidFill>
                <a:latin typeface="Calibri" panose="020F0502020204030204" pitchFamily="34" charset="0"/>
              </a:rPr>
              <a:t>Most common tools for missing item handling without real imputation 3</a:t>
            </a:r>
          </a:p>
          <a:p>
            <a:endParaRPr lang="en-US" sz="2000" b="1" dirty="0" smtClean="0">
              <a:solidFill>
                <a:srgbClr val="800000"/>
              </a:solidFill>
              <a:latin typeface="Calibri" panose="020F0502020204030204" pitchFamily="34" charset="0"/>
            </a:endParaRPr>
          </a:p>
          <a:p>
            <a:pPr algn="l"/>
            <a:r>
              <a:rPr lang="en-US" sz="2400" dirty="0" smtClean="0">
                <a:solidFill>
                  <a:srgbClr val="000080"/>
                </a:solidFill>
                <a:latin typeface="Calibri" panose="020F0502020204030204" pitchFamily="34" charset="0"/>
              </a:rPr>
              <a:t>(ii) cont. </a:t>
            </a:r>
            <a:endParaRPr lang="en-US" sz="2000" dirty="0" smtClean="0">
              <a:solidFill>
                <a:srgbClr val="000080"/>
              </a:solidFill>
              <a:latin typeface="Calibri" panose="020F0502020204030204" pitchFamily="34" charset="0"/>
            </a:endParaRPr>
          </a:p>
          <a:p>
            <a:r>
              <a:rPr lang="en-US" sz="2000" dirty="0" smtClean="0">
                <a:solidFill>
                  <a:srgbClr val="000080"/>
                </a:solidFill>
                <a:latin typeface="Calibri" panose="020F0502020204030204" pitchFamily="34" charset="0"/>
              </a:rPr>
              <a:t>The good and illustrative codes are useful also when deciding the imputation methods itself. </a:t>
            </a:r>
            <a:r>
              <a:rPr lang="en-US" sz="2000" dirty="0">
                <a:solidFill>
                  <a:srgbClr val="000080"/>
                </a:solidFill>
                <a:latin typeface="Calibri" panose="020F0502020204030204" pitchFamily="34" charset="0"/>
              </a:rPr>
              <a:t>When going to impute, it is good to try a different imputation technique for each </a:t>
            </a:r>
            <a:r>
              <a:rPr lang="en-US" sz="2000" noProof="1">
                <a:solidFill>
                  <a:srgbClr val="000080"/>
                </a:solidFill>
                <a:latin typeface="Calibri" panose="020F0502020204030204" pitchFamily="34" charset="0"/>
              </a:rPr>
              <a:t>missingness c</a:t>
            </a:r>
            <a:r>
              <a:rPr lang="en-US" sz="2000" dirty="0">
                <a:solidFill>
                  <a:srgbClr val="000080"/>
                </a:solidFill>
                <a:latin typeface="Calibri" panose="020F0502020204030204" pitchFamily="34" charset="0"/>
              </a:rPr>
              <a:t>ode, since the nature of these units are different. </a:t>
            </a:r>
            <a:r>
              <a:rPr lang="en-US" sz="2000" dirty="0" smtClean="0">
                <a:solidFill>
                  <a:srgbClr val="000080"/>
                </a:solidFill>
                <a:latin typeface="Calibri" panose="020F0502020204030204" pitchFamily="34" charset="0"/>
              </a:rPr>
              <a:t>I think that this is rarely applied in this way. Question: how to ‘impute’ cases with the codes -6 and -9?</a:t>
            </a:r>
            <a:endParaRPr lang="fi-FI" sz="2400" dirty="0">
              <a:solidFill>
                <a:srgbClr val="000080"/>
              </a:solidFill>
              <a:latin typeface="Calibri" panose="020F0502020204030204" pitchFamily="34" charset="0"/>
            </a:endParaRPr>
          </a:p>
          <a:p>
            <a:pPr algn="l"/>
            <a:endParaRPr lang="en-US" sz="2000" dirty="0" smtClean="0">
              <a:solidFill>
                <a:srgbClr val="000080"/>
              </a:solidFill>
              <a:latin typeface="Calibri" panose="020F0502020204030204" pitchFamily="34" charset="0"/>
            </a:endParaRPr>
          </a:p>
          <a:p>
            <a:pPr algn="l"/>
            <a:r>
              <a:rPr lang="en-US" sz="2400" dirty="0" smtClean="0">
                <a:solidFill>
                  <a:srgbClr val="000080"/>
                </a:solidFill>
                <a:latin typeface="Calibri" panose="020F0502020204030204" pitchFamily="34" charset="0"/>
              </a:rPr>
              <a:t>Moreover, it is good to notice that the coded variable is full, without missing values (as imputed). </a:t>
            </a:r>
            <a:r>
              <a:rPr lang="en-US" sz="2400" b="1" dirty="0" smtClean="0">
                <a:solidFill>
                  <a:srgbClr val="000080"/>
                </a:solidFill>
                <a:latin typeface="Calibri" panose="020F0502020204030204" pitchFamily="34" charset="0"/>
              </a:rPr>
              <a:t>This kind of a categorical variable can be used as an explanatory variable in standard linear and linearized models, among others. In this case, it is not good to impute the dependent variable. </a:t>
            </a:r>
            <a:r>
              <a:rPr lang="en-US" sz="2400" dirty="0" smtClean="0">
                <a:solidFill>
                  <a:srgbClr val="000080"/>
                </a:solidFill>
                <a:latin typeface="Calibri" panose="020F0502020204030204" pitchFamily="34" charset="0"/>
              </a:rPr>
              <a:t>But if the variable is desired to use as continuous, proper imputation is required.     </a:t>
            </a:r>
            <a:endParaRPr lang="en-US" sz="2400" dirty="0">
              <a:solidFill>
                <a:srgbClr val="000080"/>
              </a:solidFill>
              <a:latin typeface="Calibri" panose="020F0502020204030204" pitchFamily="34" charset="0"/>
            </a:endParaRPr>
          </a:p>
        </p:txBody>
      </p:sp>
      <p:sp>
        <p:nvSpPr>
          <p:cNvPr id="4" name="Dian numeron paikkamerkki 3"/>
          <p:cNvSpPr>
            <a:spLocks noGrp="1"/>
          </p:cNvSpPr>
          <p:nvPr>
            <p:ph type="sldNum" sz="quarter" idx="12"/>
          </p:nvPr>
        </p:nvSpPr>
        <p:spPr/>
        <p:txBody>
          <a:bodyPr/>
          <a:lstStyle/>
          <a:p>
            <a:fld id="{9F948BEE-9E3F-4D4D-A252-771EB9EE2D9D}" type="slidenum">
              <a:rPr lang="fi-FI" smtClean="0"/>
              <a:pPr/>
              <a:t>21</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395536" y="260648"/>
            <a:ext cx="8367496" cy="5775427"/>
          </a:xfrm>
          <a:prstGeom prst="rect">
            <a:avLst/>
          </a:prstGeom>
          <a:noFill/>
          <a:ln w="9525">
            <a:noFill/>
            <a:miter lim="800000"/>
            <a:headEnd/>
            <a:tailEnd/>
          </a:ln>
        </p:spPr>
        <p:txBody>
          <a:bodyPr wrap="square">
            <a:spAutoFit/>
          </a:bodyPr>
          <a:lstStyle/>
          <a:p>
            <a:r>
              <a:rPr lang="en-US" sz="2800" b="1" dirty="0" smtClean="0">
                <a:solidFill>
                  <a:srgbClr val="800000"/>
                </a:solidFill>
                <a:latin typeface="Calibri" panose="020F0502020204030204" pitchFamily="34" charset="0"/>
              </a:rPr>
              <a:t>Most common tools for missing item handling without real imputation 4</a:t>
            </a:r>
          </a:p>
          <a:p>
            <a:endParaRPr lang="en-US" sz="2400" b="1" dirty="0" smtClean="0">
              <a:solidFill>
                <a:srgbClr val="800000"/>
              </a:solidFill>
              <a:latin typeface="Calibri" panose="020F0502020204030204" pitchFamily="34" charset="0"/>
            </a:endParaRPr>
          </a:p>
          <a:p>
            <a:pPr algn="l"/>
            <a:r>
              <a:rPr lang="en-US" sz="2400" dirty="0" smtClean="0">
                <a:solidFill>
                  <a:srgbClr val="000080"/>
                </a:solidFill>
                <a:latin typeface="Calibri" panose="020F0502020204030204" pitchFamily="34" charset="0"/>
              </a:rPr>
              <a:t>(iii) The values with missing codes are excluded from each analysis so that the observation number may vary by variable.  </a:t>
            </a:r>
          </a:p>
          <a:p>
            <a:pPr algn="l"/>
            <a:endParaRPr lang="en-US" sz="2400" dirty="0" smtClean="0">
              <a:solidFill>
                <a:srgbClr val="000080"/>
              </a:solidFill>
              <a:latin typeface="Calibri" panose="020F0502020204030204" pitchFamily="34" charset="0"/>
            </a:endParaRPr>
          </a:p>
          <a:p>
            <a:r>
              <a:rPr lang="en-US" sz="2400" dirty="0" smtClean="0">
                <a:solidFill>
                  <a:srgbClr val="000080"/>
                </a:solidFill>
                <a:latin typeface="Calibri" panose="020F0502020204030204" pitchFamily="34" charset="0"/>
              </a:rPr>
              <a:t>(iv) Close to case (iii) but now the units with missing values have been excluded from each analysis. In this latter case, there are always the same number of observations. The standard multi-dimensional analysis makes this automatically for those variable patterns that are used in the multidimensional analysis. This strategy gives consistent results with each other. </a:t>
            </a:r>
            <a:r>
              <a:rPr lang="en-US" sz="2400" dirty="0">
                <a:solidFill>
                  <a:srgbClr val="000080"/>
                </a:solidFill>
                <a:latin typeface="Calibri" panose="020F0502020204030204" pitchFamily="34" charset="0"/>
              </a:rPr>
              <a:t>This strategy does not give consistent results with each other. Called ‘case deletion.’  In think that this is still a fairly common strategy.</a:t>
            </a:r>
          </a:p>
          <a:p>
            <a:pPr algn="l"/>
            <a:r>
              <a:rPr lang="en-US" sz="2000" dirty="0" smtClean="0">
                <a:solidFill>
                  <a:srgbClr val="000080"/>
                </a:solidFill>
                <a:latin typeface="Calibri" panose="020F0502020204030204" pitchFamily="34" charset="0"/>
              </a:rPr>
              <a:t> </a:t>
            </a:r>
            <a:r>
              <a:rPr lang="en-US" sz="2530" dirty="0" smtClean="0">
                <a:latin typeface="Calibri" panose="020F0502020204030204" pitchFamily="34" charset="0"/>
              </a:rPr>
              <a:t> </a:t>
            </a:r>
            <a:endParaRPr lang="en-US" sz="2530" dirty="0">
              <a:latin typeface="Calibri" panose="020F0502020204030204" pitchFamily="34" charset="0"/>
            </a:endParaRPr>
          </a:p>
        </p:txBody>
      </p:sp>
      <p:sp>
        <p:nvSpPr>
          <p:cNvPr id="4" name="Dian numeron paikkamerkki 3"/>
          <p:cNvSpPr>
            <a:spLocks noGrp="1"/>
          </p:cNvSpPr>
          <p:nvPr>
            <p:ph type="sldNum" sz="quarter" idx="12"/>
          </p:nvPr>
        </p:nvSpPr>
        <p:spPr/>
        <p:txBody>
          <a:bodyPr/>
          <a:lstStyle/>
          <a:p>
            <a:fld id="{9F948BEE-9E3F-4D4D-A252-771EB9EE2D9D}" type="slidenum">
              <a:rPr lang="fi-FI" smtClean="0"/>
              <a:pPr/>
              <a:t>22</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395536" y="260648"/>
            <a:ext cx="8208912" cy="5755422"/>
          </a:xfrm>
          <a:prstGeom prst="rect">
            <a:avLst/>
          </a:prstGeom>
          <a:noFill/>
          <a:ln w="9525">
            <a:noFill/>
            <a:miter lim="800000"/>
            <a:headEnd/>
            <a:tailEnd/>
          </a:ln>
        </p:spPr>
        <p:txBody>
          <a:bodyPr wrap="square">
            <a:spAutoFit/>
          </a:bodyPr>
          <a:lstStyle/>
          <a:p>
            <a:r>
              <a:rPr lang="en-US" sz="2800" b="1" dirty="0" smtClean="0">
                <a:solidFill>
                  <a:srgbClr val="800000"/>
                </a:solidFill>
                <a:latin typeface="Calibri" panose="020F0502020204030204" pitchFamily="34" charset="0"/>
              </a:rPr>
              <a:t>Most common tools for missing item handling without real imputation 5</a:t>
            </a:r>
          </a:p>
          <a:p>
            <a:endParaRPr lang="en-US" sz="2400" b="1" dirty="0" smtClean="0">
              <a:solidFill>
                <a:srgbClr val="800000"/>
              </a:solidFill>
              <a:latin typeface="Calibri" panose="020F0502020204030204" pitchFamily="34" charset="0"/>
            </a:endParaRPr>
          </a:p>
          <a:p>
            <a:pPr algn="l"/>
            <a:endParaRPr lang="en-US" sz="2400" dirty="0" smtClean="0">
              <a:solidFill>
                <a:srgbClr val="000080"/>
              </a:solidFill>
              <a:latin typeface="Calibri" panose="020F0502020204030204" pitchFamily="34" charset="0"/>
            </a:endParaRPr>
          </a:p>
          <a:p>
            <a:pPr algn="l"/>
            <a:r>
              <a:rPr lang="en-US" sz="2400" dirty="0" smtClean="0">
                <a:solidFill>
                  <a:srgbClr val="000080"/>
                </a:solidFill>
                <a:latin typeface="Calibri" panose="020F0502020204030204" pitchFamily="34" charset="0"/>
              </a:rPr>
              <a:t>(v) Pair-wise analysis for multivariate purposes in such cases where e.g. the correlations are the basis for further analysis. This operation first computes pair-wise correlations like in case (iii) and when continues from the correlation matrix towards multivariate analysis. We lose less information here than in (iv).  </a:t>
            </a:r>
          </a:p>
          <a:p>
            <a:pPr algn="l"/>
            <a:endParaRPr lang="en-US" sz="2400" dirty="0">
              <a:solidFill>
                <a:srgbClr val="000080"/>
              </a:solidFill>
              <a:latin typeface="Calibri" panose="020F0502020204030204" pitchFamily="34" charset="0"/>
            </a:endParaRPr>
          </a:p>
          <a:p>
            <a:pPr algn="l"/>
            <a:endParaRPr lang="en-US" sz="2400" dirty="0" smtClean="0">
              <a:solidFill>
                <a:srgbClr val="000080"/>
              </a:solidFill>
              <a:latin typeface="Calibri" panose="020F0502020204030204" pitchFamily="34" charset="0"/>
            </a:endParaRPr>
          </a:p>
          <a:p>
            <a:pPr algn="l"/>
            <a:r>
              <a:rPr lang="en-US" sz="2400" dirty="0" smtClean="0">
                <a:solidFill>
                  <a:srgbClr val="000080"/>
                </a:solidFill>
                <a:latin typeface="Calibri" panose="020F0502020204030204" pitchFamily="34" charset="0"/>
              </a:rPr>
              <a:t>We cannot include these five cases in our training, but keep them in mind, and use if appropriate. One further strategy in modelling is not to include variables with high </a:t>
            </a:r>
            <a:r>
              <a:rPr lang="en-US" sz="2400" noProof="1" smtClean="0">
                <a:solidFill>
                  <a:srgbClr val="000080"/>
                </a:solidFill>
                <a:latin typeface="Calibri" panose="020F0502020204030204" pitchFamily="34" charset="0"/>
              </a:rPr>
              <a:t>missingness </a:t>
            </a:r>
            <a:r>
              <a:rPr lang="en-US" sz="2400" dirty="0" smtClean="0">
                <a:solidFill>
                  <a:srgbClr val="000080"/>
                </a:solidFill>
                <a:latin typeface="Calibri" panose="020F0502020204030204" pitchFamily="34" charset="0"/>
              </a:rPr>
              <a:t>rate.  </a:t>
            </a:r>
          </a:p>
          <a:p>
            <a:pPr algn="l"/>
            <a:endParaRPr lang="en-US" sz="2400" dirty="0">
              <a:latin typeface="Calibri" panose="020F0502020204030204" pitchFamily="34" charset="0"/>
            </a:endParaRPr>
          </a:p>
        </p:txBody>
      </p:sp>
      <p:sp>
        <p:nvSpPr>
          <p:cNvPr id="4" name="Dian numeron paikkamerkki 3"/>
          <p:cNvSpPr>
            <a:spLocks noGrp="1"/>
          </p:cNvSpPr>
          <p:nvPr>
            <p:ph type="sldNum" sz="quarter" idx="12"/>
          </p:nvPr>
        </p:nvSpPr>
        <p:spPr/>
        <p:txBody>
          <a:bodyPr/>
          <a:lstStyle/>
          <a:p>
            <a:fld id="{9F948BEE-9E3F-4D4D-A252-771EB9EE2D9D}" type="slidenum">
              <a:rPr lang="fi-FI" smtClean="0"/>
              <a:pPr/>
              <a:t>23</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6399617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25112" y="188640"/>
            <a:ext cx="8208912" cy="5909310"/>
          </a:xfrm>
          <a:prstGeom prst="rect">
            <a:avLst/>
          </a:prstGeom>
          <a:noFill/>
        </p:spPr>
        <p:txBody>
          <a:bodyPr wrap="square" rtlCol="0">
            <a:spAutoFit/>
          </a:bodyPr>
          <a:lstStyle/>
          <a:p>
            <a:r>
              <a:rPr lang="en-GB" sz="2400" dirty="0" smtClean="0"/>
              <a:t>Example: Item non-response </a:t>
            </a:r>
          </a:p>
          <a:p>
            <a:endParaRPr lang="en-GB" sz="2400" dirty="0" smtClean="0"/>
          </a:p>
          <a:p>
            <a:r>
              <a:rPr lang="en-US" sz="2200" dirty="0" smtClean="0"/>
              <a:t>It is useful before imputation to examine how nonresponse vary. A pattern of missing values is good to compute. Here is an example using the European Social Survey Round 7 and selecting some different variables. The below example with SAS codes illustrate the computation, first for creating the item response indicators:</a:t>
            </a:r>
            <a:r>
              <a:rPr lang="fi-FI" sz="2200" dirty="0" smtClean="0"/>
              <a:t> </a:t>
            </a:r>
          </a:p>
          <a:p>
            <a:endParaRPr lang="fi-FI" sz="2000" dirty="0"/>
          </a:p>
          <a:p>
            <a:endParaRPr lang="fi-FI" sz="2000" dirty="0" smtClean="0"/>
          </a:p>
          <a:p>
            <a:r>
              <a:rPr lang="fi-FI" sz="2000" b="1" dirty="0"/>
              <a:t>data</a:t>
            </a:r>
            <a:r>
              <a:rPr lang="fi-FI" sz="2000" dirty="0"/>
              <a:t> </a:t>
            </a:r>
            <a:r>
              <a:rPr lang="fi-FI" sz="2000" dirty="0" smtClean="0"/>
              <a:t>ess7</a:t>
            </a:r>
            <a:r>
              <a:rPr lang="fi-FI" sz="2000" dirty="0"/>
              <a:t>; set </a:t>
            </a:r>
            <a:r>
              <a:rPr lang="fi-FI" sz="2000" dirty="0" smtClean="0"/>
              <a:t>ess7b.ess7e02 </a:t>
            </a:r>
            <a:r>
              <a:rPr lang="fi-FI" sz="2000" dirty="0"/>
              <a:t>;</a:t>
            </a:r>
          </a:p>
          <a:p>
            <a:endParaRPr lang="fi-FI" sz="2000" dirty="0"/>
          </a:p>
          <a:p>
            <a:r>
              <a:rPr lang="en-US" sz="2000" dirty="0"/>
              <a:t>if </a:t>
            </a:r>
            <a:r>
              <a:rPr lang="en-US" sz="2000" dirty="0" err="1"/>
              <a:t>hincfel</a:t>
            </a:r>
            <a:r>
              <a:rPr lang="en-US" sz="2000" dirty="0"/>
              <a:t>&lt;</a:t>
            </a:r>
            <a:r>
              <a:rPr lang="en-US" sz="2000" b="1" dirty="0"/>
              <a:t>5</a:t>
            </a:r>
            <a:r>
              <a:rPr lang="en-US" sz="2000" dirty="0"/>
              <a:t> then </a:t>
            </a:r>
            <a:r>
              <a:rPr lang="en-US" sz="2000" dirty="0" err="1"/>
              <a:t>sub_inc_resp</a:t>
            </a:r>
            <a:r>
              <a:rPr lang="en-US" sz="2000" dirty="0"/>
              <a:t>=</a:t>
            </a:r>
            <a:r>
              <a:rPr lang="en-US" sz="2000" b="1" dirty="0"/>
              <a:t>1</a:t>
            </a:r>
            <a:r>
              <a:rPr lang="en-US" sz="2000" dirty="0"/>
              <a:t>; else </a:t>
            </a:r>
            <a:r>
              <a:rPr lang="en-US" sz="2000" dirty="0" err="1"/>
              <a:t>sub_inc_resp</a:t>
            </a:r>
            <a:r>
              <a:rPr lang="en-US" sz="2000" dirty="0"/>
              <a:t>=</a:t>
            </a:r>
            <a:r>
              <a:rPr lang="en-US" sz="2000" b="1" dirty="0"/>
              <a:t>0</a:t>
            </a:r>
            <a:r>
              <a:rPr lang="en-US" sz="2000" dirty="0"/>
              <a:t>;                                                                                    </a:t>
            </a:r>
          </a:p>
          <a:p>
            <a:r>
              <a:rPr lang="en-US" sz="2000" dirty="0"/>
              <a:t>if </a:t>
            </a:r>
            <a:r>
              <a:rPr lang="en-US" sz="2000" dirty="0" err="1"/>
              <a:t>hinctnta</a:t>
            </a:r>
            <a:r>
              <a:rPr lang="en-US" sz="2000" dirty="0"/>
              <a:t>&lt;</a:t>
            </a:r>
            <a:r>
              <a:rPr lang="en-US" sz="2000" b="1" dirty="0"/>
              <a:t>11</a:t>
            </a:r>
            <a:r>
              <a:rPr lang="en-US" sz="2000" dirty="0"/>
              <a:t> then </a:t>
            </a:r>
            <a:r>
              <a:rPr lang="en-US" sz="2000" dirty="0" err="1"/>
              <a:t>income_resp</a:t>
            </a:r>
            <a:r>
              <a:rPr lang="en-US" sz="2000" dirty="0"/>
              <a:t>=</a:t>
            </a:r>
            <a:r>
              <a:rPr lang="en-US" sz="2000" b="1" dirty="0"/>
              <a:t>1</a:t>
            </a:r>
            <a:r>
              <a:rPr lang="en-US" sz="2000" dirty="0"/>
              <a:t>; else </a:t>
            </a:r>
            <a:r>
              <a:rPr lang="en-US" sz="2000" dirty="0" err="1"/>
              <a:t>income_resp</a:t>
            </a:r>
            <a:r>
              <a:rPr lang="en-US" sz="2000" dirty="0"/>
              <a:t>=</a:t>
            </a:r>
            <a:r>
              <a:rPr lang="en-US" sz="2000" b="1" dirty="0"/>
              <a:t>0</a:t>
            </a:r>
            <a:r>
              <a:rPr lang="en-US" sz="2000" dirty="0"/>
              <a:t>;                                                                                      </a:t>
            </a:r>
          </a:p>
          <a:p>
            <a:r>
              <a:rPr lang="en-US" sz="2000" dirty="0"/>
              <a:t>if </a:t>
            </a:r>
            <a:r>
              <a:rPr lang="en-US" sz="2000" dirty="0" err="1"/>
              <a:t>eisced</a:t>
            </a:r>
            <a:r>
              <a:rPr lang="en-US" sz="2000" dirty="0"/>
              <a:t>&lt;=</a:t>
            </a:r>
            <a:r>
              <a:rPr lang="en-US" sz="2000" b="1" dirty="0"/>
              <a:t>5</a:t>
            </a:r>
            <a:r>
              <a:rPr lang="en-US" sz="2000" dirty="0"/>
              <a:t> then </a:t>
            </a:r>
            <a:r>
              <a:rPr lang="en-US" sz="2000" dirty="0" err="1"/>
              <a:t>education_resp</a:t>
            </a:r>
            <a:r>
              <a:rPr lang="en-US" sz="2000" dirty="0"/>
              <a:t>=</a:t>
            </a:r>
            <a:r>
              <a:rPr lang="en-US" sz="2000" b="1" dirty="0"/>
              <a:t>1</a:t>
            </a:r>
            <a:r>
              <a:rPr lang="en-US" sz="2000" dirty="0"/>
              <a:t>; else </a:t>
            </a:r>
            <a:r>
              <a:rPr lang="en-US" sz="2000" dirty="0" err="1"/>
              <a:t>education_resp</a:t>
            </a:r>
            <a:r>
              <a:rPr lang="en-US" sz="2000" dirty="0"/>
              <a:t>=</a:t>
            </a:r>
            <a:r>
              <a:rPr lang="en-US" sz="2000" b="1" dirty="0"/>
              <a:t>0</a:t>
            </a:r>
            <a:r>
              <a:rPr lang="en-US" sz="2000" dirty="0"/>
              <a:t>;                                                                                </a:t>
            </a:r>
          </a:p>
          <a:p>
            <a:r>
              <a:rPr lang="en-US" sz="2000" dirty="0"/>
              <a:t>if happy&lt;=</a:t>
            </a:r>
            <a:r>
              <a:rPr lang="en-US" sz="2000" b="1" dirty="0"/>
              <a:t>10</a:t>
            </a:r>
            <a:r>
              <a:rPr lang="en-US" sz="2000" dirty="0"/>
              <a:t> then </a:t>
            </a:r>
            <a:r>
              <a:rPr lang="en-US" sz="2000" dirty="0" err="1"/>
              <a:t>happy_resp</a:t>
            </a:r>
            <a:r>
              <a:rPr lang="en-US" sz="2000" dirty="0"/>
              <a:t>=</a:t>
            </a:r>
            <a:r>
              <a:rPr lang="en-US" sz="2000" b="1" dirty="0"/>
              <a:t>1</a:t>
            </a:r>
            <a:r>
              <a:rPr lang="en-US" sz="2000" dirty="0"/>
              <a:t>; else </a:t>
            </a:r>
            <a:r>
              <a:rPr lang="en-US" sz="2000" dirty="0" err="1"/>
              <a:t>happy_resp</a:t>
            </a:r>
            <a:r>
              <a:rPr lang="en-US" sz="2000" dirty="0"/>
              <a:t>=</a:t>
            </a:r>
            <a:r>
              <a:rPr lang="en-US" sz="2000" b="1" dirty="0"/>
              <a:t>0</a:t>
            </a:r>
            <a:r>
              <a:rPr lang="en-US" sz="2000" dirty="0"/>
              <a:t>;                                                                                        </a:t>
            </a:r>
          </a:p>
          <a:p>
            <a:r>
              <a:rPr lang="fi-FI" sz="2000" dirty="0" err="1"/>
              <a:t>if</a:t>
            </a:r>
            <a:r>
              <a:rPr lang="fi-FI" sz="2000" dirty="0"/>
              <a:t> </a:t>
            </a:r>
            <a:r>
              <a:rPr lang="fi-FI" sz="2000" dirty="0" err="1"/>
              <a:t>imsmetn</a:t>
            </a:r>
            <a:r>
              <a:rPr lang="fi-FI" sz="2000" dirty="0"/>
              <a:t>&lt;=</a:t>
            </a:r>
            <a:r>
              <a:rPr lang="fi-FI" sz="2000" b="1" dirty="0"/>
              <a:t>4</a:t>
            </a:r>
            <a:r>
              <a:rPr lang="fi-FI" sz="2000" dirty="0"/>
              <a:t> </a:t>
            </a:r>
            <a:r>
              <a:rPr lang="fi-FI" sz="2000" dirty="0" err="1"/>
              <a:t>then</a:t>
            </a:r>
            <a:r>
              <a:rPr lang="fi-FI" sz="2000" dirty="0"/>
              <a:t> </a:t>
            </a:r>
            <a:r>
              <a:rPr lang="fi-FI" sz="2000" dirty="0" err="1"/>
              <a:t>immigration_resp</a:t>
            </a:r>
            <a:r>
              <a:rPr lang="fi-FI" sz="2000" dirty="0"/>
              <a:t>=</a:t>
            </a:r>
            <a:r>
              <a:rPr lang="fi-FI" sz="2000" b="1" dirty="0"/>
              <a:t>1</a:t>
            </a:r>
            <a:r>
              <a:rPr lang="fi-FI" sz="2000" dirty="0"/>
              <a:t>; </a:t>
            </a:r>
            <a:r>
              <a:rPr lang="fi-FI" sz="2000" dirty="0" err="1"/>
              <a:t>else</a:t>
            </a:r>
            <a:r>
              <a:rPr lang="fi-FI" sz="2000" dirty="0"/>
              <a:t> </a:t>
            </a:r>
            <a:r>
              <a:rPr lang="fi-FI" sz="2000" dirty="0" err="1"/>
              <a:t>immigration_resp</a:t>
            </a:r>
            <a:r>
              <a:rPr lang="fi-FI" sz="2000" dirty="0"/>
              <a:t>=</a:t>
            </a:r>
            <a:r>
              <a:rPr lang="fi-FI" sz="2000" b="1" dirty="0"/>
              <a:t>0</a:t>
            </a:r>
            <a:r>
              <a:rPr lang="fi-FI" sz="2000" dirty="0"/>
              <a:t>;                                                                           </a:t>
            </a:r>
          </a:p>
          <a:p>
            <a:r>
              <a:rPr lang="fi-FI" sz="2000" dirty="0"/>
              <a:t>                                                             </a:t>
            </a:r>
          </a:p>
          <a:p>
            <a:r>
              <a:rPr lang="fi-FI" sz="2000" b="1" dirty="0" err="1"/>
              <a:t>run</a:t>
            </a:r>
            <a:r>
              <a:rPr lang="fi-FI" sz="2000" dirty="0"/>
              <a:t>;</a:t>
            </a:r>
          </a:p>
        </p:txBody>
      </p:sp>
      <p:sp>
        <p:nvSpPr>
          <p:cNvPr id="3" name="Slide Number Placeholder 2"/>
          <p:cNvSpPr>
            <a:spLocks noGrp="1"/>
          </p:cNvSpPr>
          <p:nvPr>
            <p:ph type="sldNum" sz="quarter" idx="12"/>
          </p:nvPr>
        </p:nvSpPr>
        <p:spPr/>
        <p:txBody>
          <a:bodyPr/>
          <a:lstStyle/>
          <a:p>
            <a:fld id="{E704D2EB-579C-4DE3-9979-2481902DED29}" type="slidenum">
              <a:rPr lang="fi-FI" smtClean="0"/>
              <a:t>24</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27289057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25</a:t>
            </a:fld>
            <a:endParaRPr lang="fi-FI"/>
          </a:p>
        </p:txBody>
      </p:sp>
      <p:sp>
        <p:nvSpPr>
          <p:cNvPr id="9" name="TextBox 8"/>
          <p:cNvSpPr txBox="1"/>
          <p:nvPr/>
        </p:nvSpPr>
        <p:spPr>
          <a:xfrm>
            <a:off x="827585" y="548680"/>
            <a:ext cx="8136904" cy="1015663"/>
          </a:xfrm>
          <a:prstGeom prst="rect">
            <a:avLst/>
          </a:prstGeom>
          <a:noFill/>
        </p:spPr>
        <p:txBody>
          <a:bodyPr wrap="square" rtlCol="0">
            <a:spAutoFit/>
          </a:bodyPr>
          <a:lstStyle/>
          <a:p>
            <a:r>
              <a:rPr lang="en-US" sz="2000" dirty="0" smtClean="0"/>
              <a:t>It is easiest to get the basic figures from these rates by calculating the means. The same might be concerned other variables in surveys like the satisfaction in job in which case whose not working is excluded.</a:t>
            </a:r>
            <a:endParaRPr lang="en-US" sz="2000" dirty="0"/>
          </a:p>
        </p:txBody>
      </p:sp>
      <p:sp>
        <p:nvSpPr>
          <p:cNvPr id="10" name="TextBox 9"/>
          <p:cNvSpPr txBox="1"/>
          <p:nvPr/>
        </p:nvSpPr>
        <p:spPr>
          <a:xfrm>
            <a:off x="823464" y="5144979"/>
            <a:ext cx="7776864" cy="1107996"/>
          </a:xfrm>
          <a:prstGeom prst="rect">
            <a:avLst/>
          </a:prstGeom>
          <a:noFill/>
        </p:spPr>
        <p:txBody>
          <a:bodyPr wrap="square" rtlCol="0">
            <a:spAutoFit/>
          </a:bodyPr>
          <a:lstStyle/>
          <a:p>
            <a:r>
              <a:rPr lang="en-US" sz="2200" dirty="0" smtClean="0"/>
              <a:t>These rates are one-dimensional but it is often good to know the same </a:t>
            </a:r>
            <a:r>
              <a:rPr lang="en-US" sz="2200" dirty="0" err="1" smtClean="0"/>
              <a:t>multidimensionally</a:t>
            </a:r>
            <a:r>
              <a:rPr lang="en-US" sz="2200" dirty="0" smtClean="0"/>
              <a:t>.  In this case the pattern could be calculated as the next page shows.</a:t>
            </a:r>
            <a:endParaRPr lang="en-US" sz="2200" dirty="0"/>
          </a:p>
        </p:txBody>
      </p:sp>
      <p:sp>
        <p:nvSpPr>
          <p:cNvPr id="4" name="Footer Placeholder 3"/>
          <p:cNvSpPr>
            <a:spLocks noGrp="1"/>
          </p:cNvSpPr>
          <p:nvPr>
            <p:ph type="ftr" sz="quarter" idx="11"/>
          </p:nvPr>
        </p:nvSpPr>
        <p:spPr/>
        <p:txBody>
          <a:bodyPr/>
          <a:lstStyle/>
          <a:p>
            <a:r>
              <a:rPr lang="fi-FI" smtClean="0"/>
              <a:t>Imputation principles 2017 Seppo</a:t>
            </a:r>
            <a:endParaRPr lang="fi-FI"/>
          </a:p>
        </p:txBody>
      </p:sp>
      <p:pic>
        <p:nvPicPr>
          <p:cNvPr id="2" name="Picture 1"/>
          <p:cNvPicPr>
            <a:picLocks noChangeAspect="1"/>
          </p:cNvPicPr>
          <p:nvPr/>
        </p:nvPicPr>
        <p:blipFill>
          <a:blip r:embed="rId2"/>
          <a:stretch>
            <a:fillRect/>
          </a:stretch>
        </p:blipFill>
        <p:spPr>
          <a:xfrm>
            <a:off x="3123437" y="2060848"/>
            <a:ext cx="3793691" cy="2980757"/>
          </a:xfrm>
          <a:prstGeom prst="rect">
            <a:avLst/>
          </a:prstGeom>
        </p:spPr>
      </p:pic>
    </p:spTree>
    <p:extLst>
      <p:ext uri="{BB962C8B-B14F-4D97-AF65-F5344CB8AC3E}">
        <p14:creationId xmlns:p14="http://schemas.microsoft.com/office/powerpoint/2010/main" val="3415634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26</a:t>
            </a:fld>
            <a:endParaRPr lang="fi-FI"/>
          </a:p>
        </p:txBody>
      </p:sp>
      <p:sp>
        <p:nvSpPr>
          <p:cNvPr id="9" name="TextBox 8"/>
          <p:cNvSpPr txBox="1"/>
          <p:nvPr/>
        </p:nvSpPr>
        <p:spPr>
          <a:xfrm>
            <a:off x="827585" y="459151"/>
            <a:ext cx="8136904" cy="1446550"/>
          </a:xfrm>
          <a:prstGeom prst="rect">
            <a:avLst/>
          </a:prstGeom>
          <a:noFill/>
        </p:spPr>
        <p:txBody>
          <a:bodyPr wrap="square" rtlCol="0">
            <a:spAutoFit/>
          </a:bodyPr>
          <a:lstStyle/>
          <a:p>
            <a:r>
              <a:rPr lang="en-US" sz="2200" dirty="0" smtClean="0"/>
              <a:t>Using the SAS FREQ procedure is maybe the easiest way to get the whole pattern of the item response rates. The result can be seen from the file of ‘out=‘. In order to reduce the prints, ‘</a:t>
            </a:r>
            <a:r>
              <a:rPr lang="en-US" sz="2200" dirty="0" err="1" smtClean="0"/>
              <a:t>noprint</a:t>
            </a:r>
            <a:r>
              <a:rPr lang="en-US" sz="2200" dirty="0" smtClean="0"/>
              <a:t>’ option is used.</a:t>
            </a:r>
            <a:endParaRPr lang="en-US" sz="2200" dirty="0"/>
          </a:p>
        </p:txBody>
      </p:sp>
      <p:sp>
        <p:nvSpPr>
          <p:cNvPr id="10" name="TextBox 9"/>
          <p:cNvSpPr txBox="1"/>
          <p:nvPr/>
        </p:nvSpPr>
        <p:spPr>
          <a:xfrm>
            <a:off x="827585" y="3298949"/>
            <a:ext cx="7776864" cy="2862322"/>
          </a:xfrm>
          <a:prstGeom prst="rect">
            <a:avLst/>
          </a:prstGeom>
          <a:noFill/>
        </p:spPr>
        <p:txBody>
          <a:bodyPr wrap="square" rtlCol="0">
            <a:spAutoFit/>
          </a:bodyPr>
          <a:lstStyle/>
          <a:p>
            <a:r>
              <a:rPr lang="en-US" sz="2000" dirty="0" smtClean="0"/>
              <a:t>The following page shows the ‘out’ file. If several variables is required to impute, this pattern helps in selecting the order. There is no definite order for this, but often it is good to start from variables that do not need many imputes and continue so that these imputed variables are used as </a:t>
            </a:r>
            <a:r>
              <a:rPr lang="en-US" sz="2000" u="sng" dirty="0" smtClean="0"/>
              <a:t>covariates or auxiliary variables for the next variables </a:t>
            </a:r>
            <a:r>
              <a:rPr lang="en-US" sz="2000" dirty="0" smtClean="0"/>
              <a:t>being imputed. Another strategy is such in which best possible auxiliary variables can be used in each imputation. The compromise of both is maybe the ideal strategy. Think these questions but our practice later on does not include these </a:t>
            </a:r>
            <a:r>
              <a:rPr lang="en-US" sz="2000" b="1" dirty="0" smtClean="0"/>
              <a:t>sequential imputations.   </a:t>
            </a:r>
            <a:endParaRPr lang="en-US" sz="2000" b="1" dirty="0"/>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
        <p:nvSpPr>
          <p:cNvPr id="2" name="Rectangle 1"/>
          <p:cNvSpPr/>
          <p:nvPr/>
        </p:nvSpPr>
        <p:spPr>
          <a:xfrm>
            <a:off x="1331640" y="1995230"/>
            <a:ext cx="6192688" cy="1200329"/>
          </a:xfrm>
          <a:prstGeom prst="rect">
            <a:avLst/>
          </a:prstGeom>
        </p:spPr>
        <p:txBody>
          <a:bodyPr wrap="square">
            <a:spAutoFit/>
          </a:bodyPr>
          <a:lstStyle/>
          <a:p>
            <a:r>
              <a:rPr lang="en-US" b="1" dirty="0">
                <a:solidFill>
                  <a:srgbClr val="000080"/>
                </a:solidFill>
                <a:latin typeface="Courier New" panose="02070309020205020404" pitchFamily="49" charset="0"/>
              </a:rPr>
              <a:t>proc</a:t>
            </a:r>
            <a:r>
              <a:rPr lang="en-US" dirty="0">
                <a:solidFill>
                  <a:srgbClr val="000000"/>
                </a:solidFill>
                <a:latin typeface="Courier New" panose="02070309020205020404" pitchFamily="49" charset="0"/>
              </a:rPr>
              <a:t> </a:t>
            </a:r>
            <a:r>
              <a:rPr lang="en-US" b="1" dirty="0" err="1">
                <a:solidFill>
                  <a:srgbClr val="000080"/>
                </a:solidFill>
                <a:latin typeface="Courier New" panose="02070309020205020404" pitchFamily="49" charset="0"/>
              </a:rPr>
              <a:t>freq</a:t>
            </a:r>
            <a:r>
              <a:rPr lang="en-US" dirty="0">
                <a:solidFill>
                  <a:srgbClr val="000000"/>
                </a:solidFill>
                <a:latin typeface="Courier New" panose="02070309020205020404" pitchFamily="49" charset="0"/>
              </a:rPr>
              <a:t> </a:t>
            </a:r>
            <a:r>
              <a:rPr lang="en-US" dirty="0" smtClean="0">
                <a:solidFill>
                  <a:srgbClr val="0000FF"/>
                </a:solidFill>
                <a:latin typeface="Courier New" panose="02070309020205020404" pitchFamily="49" charset="0"/>
              </a:rPr>
              <a:t>data</a:t>
            </a:r>
            <a:r>
              <a:rPr lang="en-US" dirty="0" smtClean="0">
                <a:solidFill>
                  <a:srgbClr val="000000"/>
                </a:solidFill>
                <a:latin typeface="Courier New" panose="02070309020205020404" pitchFamily="49" charset="0"/>
              </a:rPr>
              <a:t>=ess7</a:t>
            </a:r>
            <a:r>
              <a:rPr lang="en-US" dirty="0">
                <a:solidFill>
                  <a:srgbClr val="000000"/>
                </a:solidFill>
                <a:latin typeface="Courier New" panose="02070309020205020404" pitchFamily="49" charset="0"/>
              </a:rPr>
              <a:t>; </a:t>
            </a:r>
            <a:r>
              <a:rPr lang="en-US" dirty="0">
                <a:solidFill>
                  <a:srgbClr val="0000FF"/>
                </a:solidFill>
                <a:latin typeface="Courier New" panose="02070309020205020404" pitchFamily="49" charset="0"/>
              </a:rPr>
              <a:t>tables</a:t>
            </a:r>
            <a:r>
              <a:rPr lang="en-US" dirty="0">
                <a:solidFill>
                  <a:srgbClr val="000000"/>
                </a:solidFill>
                <a:latin typeface="Courier New" panose="02070309020205020404" pitchFamily="49" charset="0"/>
              </a:rPr>
              <a:t> </a:t>
            </a:r>
            <a:r>
              <a:rPr lang="en-US" dirty="0" err="1">
                <a:solidFill>
                  <a:srgbClr val="000000"/>
                </a:solidFill>
                <a:latin typeface="Courier New" panose="02070309020205020404" pitchFamily="49" charset="0"/>
              </a:rPr>
              <a:t>sub_inc_resp</a:t>
            </a:r>
            <a:r>
              <a:rPr lang="en-US" dirty="0">
                <a:solidFill>
                  <a:srgbClr val="000000"/>
                </a:solidFill>
                <a:latin typeface="Courier New" panose="02070309020205020404" pitchFamily="49" charset="0"/>
              </a:rPr>
              <a:t>* </a:t>
            </a:r>
            <a:r>
              <a:rPr lang="en-US" dirty="0" err="1">
                <a:solidFill>
                  <a:srgbClr val="000000"/>
                </a:solidFill>
                <a:latin typeface="Courier New" panose="02070309020205020404" pitchFamily="49" charset="0"/>
              </a:rPr>
              <a:t>income_resp</a:t>
            </a:r>
            <a:r>
              <a:rPr lang="en-US" dirty="0">
                <a:solidFill>
                  <a:srgbClr val="000000"/>
                </a:solidFill>
                <a:latin typeface="Courier New" panose="02070309020205020404" pitchFamily="49" charset="0"/>
              </a:rPr>
              <a:t>* </a:t>
            </a:r>
            <a:r>
              <a:rPr lang="en-US" dirty="0" err="1" smtClean="0">
                <a:solidFill>
                  <a:srgbClr val="000000"/>
                </a:solidFill>
                <a:latin typeface="Courier New" panose="02070309020205020404" pitchFamily="49" charset="0"/>
              </a:rPr>
              <a:t>education_resp</a:t>
            </a:r>
            <a:r>
              <a:rPr lang="en-US" dirty="0">
                <a:solidFill>
                  <a:srgbClr val="000000"/>
                </a:solidFill>
                <a:latin typeface="Courier New" panose="02070309020205020404" pitchFamily="49" charset="0"/>
              </a:rPr>
              <a:t>* </a:t>
            </a:r>
            <a:r>
              <a:rPr lang="fi-FI" dirty="0" err="1" smtClean="0">
                <a:solidFill>
                  <a:srgbClr val="000000"/>
                </a:solidFill>
                <a:latin typeface="Courier New" panose="02070309020205020404" pitchFamily="49" charset="0"/>
              </a:rPr>
              <a:t>happy_resp</a:t>
            </a:r>
            <a:r>
              <a:rPr lang="fi-FI" dirty="0">
                <a:solidFill>
                  <a:srgbClr val="000000"/>
                </a:solidFill>
                <a:latin typeface="Courier New" panose="02070309020205020404" pitchFamily="49" charset="0"/>
              </a:rPr>
              <a:t>* </a:t>
            </a:r>
            <a:r>
              <a:rPr lang="fi-FI" dirty="0" err="1">
                <a:solidFill>
                  <a:srgbClr val="000000"/>
                </a:solidFill>
                <a:latin typeface="Courier New" panose="02070309020205020404" pitchFamily="49" charset="0"/>
              </a:rPr>
              <a:t>immigration_resp</a:t>
            </a:r>
            <a:r>
              <a:rPr lang="fi-FI" dirty="0">
                <a:solidFill>
                  <a:srgbClr val="000000"/>
                </a:solidFill>
                <a:latin typeface="Courier New" panose="02070309020205020404" pitchFamily="49" charset="0"/>
              </a:rPr>
              <a:t> </a:t>
            </a:r>
          </a:p>
          <a:p>
            <a:r>
              <a:rPr lang="fi-FI" dirty="0">
                <a:solidFill>
                  <a:srgbClr val="000000"/>
                </a:solidFill>
                <a:latin typeface="Courier New" panose="02070309020205020404" pitchFamily="49" charset="0"/>
              </a:rPr>
              <a:t>/</a:t>
            </a:r>
            <a:r>
              <a:rPr lang="fi-FI" dirty="0" err="1">
                <a:solidFill>
                  <a:srgbClr val="0000FF"/>
                </a:solidFill>
                <a:latin typeface="Courier New" panose="02070309020205020404" pitchFamily="49" charset="0"/>
              </a:rPr>
              <a:t>noprint</a:t>
            </a:r>
            <a:r>
              <a:rPr lang="fi-FI" dirty="0">
                <a:solidFill>
                  <a:srgbClr val="000000"/>
                </a:solidFill>
                <a:latin typeface="Courier New" panose="02070309020205020404" pitchFamily="49" charset="0"/>
              </a:rPr>
              <a:t> </a:t>
            </a:r>
            <a:r>
              <a:rPr lang="fi-FI" dirty="0" smtClean="0">
                <a:solidFill>
                  <a:srgbClr val="0000FF"/>
                </a:solidFill>
                <a:latin typeface="Courier New" panose="02070309020205020404" pitchFamily="49" charset="0"/>
              </a:rPr>
              <a:t>out</a:t>
            </a:r>
            <a:r>
              <a:rPr lang="fi-FI" dirty="0" smtClean="0">
                <a:solidFill>
                  <a:srgbClr val="000000"/>
                </a:solidFill>
                <a:latin typeface="Courier New" panose="02070309020205020404" pitchFamily="49" charset="0"/>
              </a:rPr>
              <a:t>=</a:t>
            </a:r>
            <a:r>
              <a:rPr lang="fi-FI" dirty="0" err="1" smtClean="0">
                <a:solidFill>
                  <a:srgbClr val="000000"/>
                </a:solidFill>
                <a:latin typeface="Courier New" panose="02070309020205020404" pitchFamily="49" charset="0"/>
              </a:rPr>
              <a:t>item_resp</a:t>
            </a:r>
            <a:r>
              <a:rPr lang="fi-FI" dirty="0" smtClean="0">
                <a:solidFill>
                  <a:srgbClr val="000000"/>
                </a:solidFill>
                <a:latin typeface="Courier New" panose="02070309020205020404" pitchFamily="49" charset="0"/>
              </a:rPr>
              <a:t>; </a:t>
            </a:r>
            <a:r>
              <a:rPr lang="fi-FI" dirty="0" err="1" smtClean="0">
                <a:solidFill>
                  <a:srgbClr val="000000"/>
                </a:solidFill>
                <a:latin typeface="Courier New" panose="02070309020205020404" pitchFamily="49" charset="0"/>
              </a:rPr>
              <a:t>Proc</a:t>
            </a:r>
            <a:r>
              <a:rPr lang="fi-FI" dirty="0" smtClean="0">
                <a:solidFill>
                  <a:srgbClr val="000000"/>
                </a:solidFill>
                <a:latin typeface="Courier New" panose="02070309020205020404" pitchFamily="49" charset="0"/>
              </a:rPr>
              <a:t> </a:t>
            </a:r>
            <a:r>
              <a:rPr lang="fi-FI" dirty="0" err="1" smtClean="0">
                <a:solidFill>
                  <a:srgbClr val="000000"/>
                </a:solidFill>
                <a:latin typeface="Courier New" panose="02070309020205020404" pitchFamily="49" charset="0"/>
              </a:rPr>
              <a:t>print</a:t>
            </a:r>
            <a:r>
              <a:rPr lang="fi-FI" dirty="0" smtClean="0">
                <a:solidFill>
                  <a:srgbClr val="000000"/>
                </a:solidFill>
                <a:latin typeface="Courier New" panose="02070309020205020404" pitchFamily="49" charset="0"/>
              </a:rPr>
              <a:t>; </a:t>
            </a:r>
            <a:r>
              <a:rPr lang="fi-FI" dirty="0" err="1" smtClean="0">
                <a:solidFill>
                  <a:srgbClr val="000000"/>
                </a:solidFill>
                <a:latin typeface="Courier New" panose="02070309020205020404" pitchFamily="49" charset="0"/>
              </a:rPr>
              <a:t>run</a:t>
            </a:r>
            <a:r>
              <a:rPr lang="fi-FI" dirty="0" smtClean="0">
                <a:solidFill>
                  <a:srgbClr val="000000"/>
                </a:solidFill>
                <a:latin typeface="Courier New" panose="02070309020205020404" pitchFamily="49" charset="0"/>
              </a:rPr>
              <a:t>;</a:t>
            </a:r>
            <a:endParaRPr lang="fi-FI" dirty="0"/>
          </a:p>
        </p:txBody>
      </p:sp>
    </p:spTree>
    <p:extLst>
      <p:ext uri="{BB962C8B-B14F-4D97-AF65-F5344CB8AC3E}">
        <p14:creationId xmlns:p14="http://schemas.microsoft.com/office/powerpoint/2010/main" val="16836070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27</a:t>
            </a:fld>
            <a:endParaRPr lang="fi-FI"/>
          </a:p>
        </p:txBody>
      </p:sp>
      <p:sp>
        <p:nvSpPr>
          <p:cNvPr id="4" name="TextBox 3"/>
          <p:cNvSpPr txBox="1"/>
          <p:nvPr/>
        </p:nvSpPr>
        <p:spPr>
          <a:xfrm>
            <a:off x="1403648" y="260648"/>
            <a:ext cx="6031395" cy="461665"/>
          </a:xfrm>
          <a:prstGeom prst="rect">
            <a:avLst/>
          </a:prstGeom>
          <a:noFill/>
        </p:spPr>
        <p:txBody>
          <a:bodyPr wrap="none" rtlCol="0">
            <a:spAutoFit/>
          </a:bodyPr>
          <a:lstStyle/>
          <a:p>
            <a:r>
              <a:rPr lang="en-US" sz="2400" b="1" dirty="0" smtClean="0"/>
              <a:t>Item non-response pattern for some variables</a:t>
            </a:r>
            <a:endParaRPr lang="en-US" sz="2400" b="1" dirty="0"/>
          </a:p>
        </p:txBody>
      </p:sp>
      <p:sp>
        <p:nvSpPr>
          <p:cNvPr id="5" name="TextBox 4"/>
          <p:cNvSpPr txBox="1"/>
          <p:nvPr/>
        </p:nvSpPr>
        <p:spPr>
          <a:xfrm>
            <a:off x="234826" y="1640349"/>
            <a:ext cx="2536974" cy="1938992"/>
          </a:xfrm>
          <a:prstGeom prst="rect">
            <a:avLst/>
          </a:prstGeom>
          <a:noFill/>
        </p:spPr>
        <p:txBody>
          <a:bodyPr wrap="square" rtlCol="0">
            <a:spAutoFit/>
          </a:bodyPr>
          <a:lstStyle/>
          <a:p>
            <a:r>
              <a:rPr lang="en-US" sz="2000" dirty="0" smtClean="0"/>
              <a:t>5! = 5*4*3*2*1=</a:t>
            </a:r>
          </a:p>
          <a:p>
            <a:r>
              <a:rPr lang="en-US" sz="2000" dirty="0" smtClean="0"/>
              <a:t>120 = the maximum</a:t>
            </a:r>
          </a:p>
          <a:p>
            <a:r>
              <a:rPr lang="en-US" sz="2000" dirty="0" smtClean="0"/>
              <a:t>number of combinations</a:t>
            </a:r>
          </a:p>
          <a:p>
            <a:r>
              <a:rPr lang="en-US" sz="2000" dirty="0" smtClean="0"/>
              <a:t>But now much less = 31</a:t>
            </a:r>
            <a:endParaRPr lang="en-US" sz="2000" dirty="0"/>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pic>
        <p:nvPicPr>
          <p:cNvPr id="7" name="Picture 6"/>
          <p:cNvPicPr>
            <a:picLocks noChangeAspect="1"/>
          </p:cNvPicPr>
          <p:nvPr/>
        </p:nvPicPr>
        <p:blipFill>
          <a:blip r:embed="rId2"/>
          <a:stretch>
            <a:fillRect/>
          </a:stretch>
        </p:blipFill>
        <p:spPr>
          <a:xfrm>
            <a:off x="3305200" y="779680"/>
            <a:ext cx="4952090" cy="5759232"/>
          </a:xfrm>
          <a:prstGeom prst="rect">
            <a:avLst/>
          </a:prstGeom>
        </p:spPr>
      </p:pic>
    </p:spTree>
    <p:extLst>
      <p:ext uri="{BB962C8B-B14F-4D97-AF65-F5344CB8AC3E}">
        <p14:creationId xmlns:p14="http://schemas.microsoft.com/office/powerpoint/2010/main" val="12108077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323528" y="476672"/>
            <a:ext cx="7516481" cy="523220"/>
          </a:xfrm>
          <a:prstGeom prst="rect">
            <a:avLst/>
          </a:prstGeom>
          <a:noFill/>
          <a:ln w="9525">
            <a:noFill/>
            <a:miter lim="800000"/>
            <a:headEnd/>
            <a:tailEnd/>
          </a:ln>
        </p:spPr>
        <p:txBody>
          <a:bodyPr wrap="none">
            <a:spAutoFit/>
          </a:bodyPr>
          <a:lstStyle/>
          <a:p>
            <a:r>
              <a:rPr lang="en-US" sz="2800" b="1" dirty="0" smtClean="0">
                <a:solidFill>
                  <a:srgbClr val="003366"/>
                </a:solidFill>
                <a:latin typeface="Calibri" panose="020F0502020204030204" pitchFamily="34" charset="0"/>
              </a:rPr>
              <a:t>T</a:t>
            </a:r>
            <a:r>
              <a:rPr lang="en-US" sz="2800" b="1" baseline="0" dirty="0" smtClean="0">
                <a:solidFill>
                  <a:srgbClr val="003366"/>
                </a:solidFill>
                <a:latin typeface="Calibri" panose="020F0502020204030204" pitchFamily="34" charset="0"/>
              </a:rPr>
              <a:t>argets for imputation should be specified clearly</a:t>
            </a:r>
            <a:endParaRPr lang="en-US" sz="2800" baseline="0" dirty="0">
              <a:solidFill>
                <a:srgbClr val="003366"/>
              </a:solidFill>
              <a:latin typeface="Calibri" panose="020F0502020204030204" pitchFamily="34" charset="0"/>
            </a:endParaRPr>
          </a:p>
        </p:txBody>
      </p:sp>
      <p:sp>
        <p:nvSpPr>
          <p:cNvPr id="3" name="Text Box 9"/>
          <p:cNvSpPr txBox="1">
            <a:spLocks noChangeArrowheads="1"/>
          </p:cNvSpPr>
          <p:nvPr/>
        </p:nvSpPr>
        <p:spPr bwMode="auto">
          <a:xfrm>
            <a:off x="531128" y="1012488"/>
            <a:ext cx="8081744" cy="5940088"/>
          </a:xfrm>
          <a:prstGeom prst="rect">
            <a:avLst/>
          </a:prstGeom>
          <a:noFill/>
          <a:ln w="9525">
            <a:noFill/>
            <a:miter lim="800000"/>
            <a:headEnd/>
            <a:tailEnd/>
          </a:ln>
        </p:spPr>
        <p:txBody>
          <a:bodyPr wrap="square">
            <a:spAutoFit/>
          </a:bodyPr>
          <a:lstStyle/>
          <a:p>
            <a:pPr algn="l"/>
            <a:r>
              <a:rPr lang="en-US" sz="2400" baseline="0" dirty="0" smtClean="0">
                <a:latin typeface="Calibri" panose="020F0502020204030204" pitchFamily="34" charset="0"/>
              </a:rPr>
              <a:t>It is rather clear (except when</a:t>
            </a:r>
            <a:r>
              <a:rPr lang="en-US" sz="2400" dirty="0" smtClean="0">
                <a:latin typeface="Calibri" panose="020F0502020204030204" pitchFamily="34" charset="0"/>
              </a:rPr>
              <a:t> imputation aims at protecting data)</a:t>
            </a:r>
            <a:endParaRPr lang="en-US" sz="2400" baseline="0" dirty="0" smtClean="0">
              <a:latin typeface="Calibri" panose="020F0502020204030204" pitchFamily="34" charset="0"/>
            </a:endParaRPr>
          </a:p>
          <a:p>
            <a:pPr algn="l"/>
            <a:r>
              <a:rPr lang="en-US" sz="2400" baseline="0" dirty="0" smtClean="0">
                <a:solidFill>
                  <a:schemeClr val="tx2"/>
                </a:solidFill>
                <a:latin typeface="Calibri" panose="020F0502020204030204" pitchFamily="34" charset="0"/>
              </a:rPr>
              <a:t>(</a:t>
            </a:r>
            <a:r>
              <a:rPr lang="en-US" sz="2400" baseline="0" dirty="0" err="1" smtClean="0">
                <a:solidFill>
                  <a:schemeClr val="tx2"/>
                </a:solidFill>
                <a:latin typeface="Calibri" panose="020F0502020204030204" pitchFamily="34" charset="0"/>
              </a:rPr>
              <a:t>i</a:t>
            </a:r>
            <a:r>
              <a:rPr lang="en-US" sz="2400" baseline="0" dirty="0" smtClean="0">
                <a:solidFill>
                  <a:schemeClr val="tx2"/>
                </a:solidFill>
                <a:latin typeface="Calibri" panose="020F0502020204030204" pitchFamily="34" charset="0"/>
              </a:rPr>
              <a:t>) That a</a:t>
            </a:r>
            <a:r>
              <a:rPr lang="en-US" sz="2400" dirty="0" smtClean="0">
                <a:solidFill>
                  <a:schemeClr val="tx2"/>
                </a:solidFill>
                <a:latin typeface="Calibri" panose="020F0502020204030204" pitchFamily="34" charset="0"/>
              </a:rPr>
              <a:t> user is happy if the imputed values are as close as possible to the correct/true values.</a:t>
            </a:r>
            <a:r>
              <a:rPr lang="en-US" sz="2400" dirty="0" smtClean="0">
                <a:solidFill>
                  <a:srgbClr val="800000"/>
                </a:solidFill>
                <a:latin typeface="Calibri" panose="020F0502020204030204" pitchFamily="34" charset="0"/>
              </a:rPr>
              <a:t> Success at individual level.  </a:t>
            </a:r>
            <a:r>
              <a:rPr lang="en-US" sz="2400" dirty="0" smtClean="0">
                <a:solidFill>
                  <a:schemeClr val="tx2"/>
                </a:solidFill>
                <a:latin typeface="Calibri" panose="020F0502020204030204" pitchFamily="34" charset="0"/>
              </a:rPr>
              <a:t>Another point is that how to know how close they are, except in some cases. This may be often a too demanding target and hence </a:t>
            </a:r>
            <a:r>
              <a:rPr lang="en-US" sz="2400" dirty="0" smtClean="0">
                <a:solidFill>
                  <a:srgbClr val="800000"/>
                </a:solidFill>
                <a:latin typeface="Calibri" panose="020F0502020204030204" pitchFamily="34" charset="0"/>
              </a:rPr>
              <a:t> </a:t>
            </a:r>
            <a:endParaRPr lang="en-US" sz="2400" baseline="0" dirty="0" smtClean="0">
              <a:solidFill>
                <a:srgbClr val="800000"/>
              </a:solidFill>
              <a:latin typeface="Calibri" panose="020F0502020204030204" pitchFamily="34" charset="0"/>
            </a:endParaRPr>
          </a:p>
          <a:p>
            <a:pPr algn="l"/>
            <a:r>
              <a:rPr lang="en-US" sz="2400" baseline="0" dirty="0" smtClean="0">
                <a:solidFill>
                  <a:schemeClr val="tx2"/>
                </a:solidFill>
                <a:latin typeface="Calibri" panose="020F0502020204030204" pitchFamily="34" charset="0"/>
              </a:rPr>
              <a:t>(ii) A user is still fairly happy if the distribution</a:t>
            </a:r>
            <a:r>
              <a:rPr lang="en-US" sz="2400" dirty="0" smtClean="0">
                <a:solidFill>
                  <a:schemeClr val="tx2"/>
                </a:solidFill>
                <a:latin typeface="Calibri" panose="020F0502020204030204" pitchFamily="34" charset="0"/>
              </a:rPr>
              <a:t> of the imputed values is close to the distribution obtained from true values. </a:t>
            </a:r>
            <a:r>
              <a:rPr lang="en-US" sz="2400" dirty="0" smtClean="0">
                <a:solidFill>
                  <a:srgbClr val="800000"/>
                </a:solidFill>
                <a:latin typeface="Calibri" panose="020F0502020204030204" pitchFamily="34" charset="0"/>
              </a:rPr>
              <a:t>Success at distributional level.</a:t>
            </a:r>
            <a:r>
              <a:rPr lang="en-US" sz="2400" dirty="0" smtClean="0">
                <a:solidFill>
                  <a:schemeClr val="tx2"/>
                </a:solidFill>
                <a:latin typeface="Calibri" panose="020F0502020204030204" pitchFamily="34" charset="0"/>
              </a:rPr>
              <a:t> Of course this is hard to check but however easier than case (</a:t>
            </a:r>
            <a:r>
              <a:rPr lang="en-US" sz="2400" dirty="0" err="1" smtClean="0">
                <a:solidFill>
                  <a:schemeClr val="tx2"/>
                </a:solidFill>
                <a:latin typeface="Calibri" panose="020F0502020204030204" pitchFamily="34" charset="0"/>
              </a:rPr>
              <a:t>i</a:t>
            </a:r>
            <a:r>
              <a:rPr lang="en-US" sz="2400" dirty="0" smtClean="0">
                <a:solidFill>
                  <a:schemeClr val="tx2"/>
                </a:solidFill>
                <a:latin typeface="Calibri" panose="020F0502020204030204" pitchFamily="34" charset="0"/>
              </a:rPr>
              <a:t>).</a:t>
            </a:r>
          </a:p>
          <a:p>
            <a:pPr algn="l"/>
            <a:r>
              <a:rPr lang="en-US" sz="2400" baseline="0" dirty="0" smtClean="0">
                <a:solidFill>
                  <a:schemeClr val="tx2"/>
                </a:solidFill>
                <a:latin typeface="Calibri" panose="020F0502020204030204" pitchFamily="34" charset="0"/>
              </a:rPr>
              <a:t>(iii) The target</a:t>
            </a:r>
            <a:r>
              <a:rPr lang="en-US" sz="2400" dirty="0" smtClean="0">
                <a:solidFill>
                  <a:schemeClr val="tx2"/>
                </a:solidFill>
                <a:latin typeface="Calibri" panose="020F0502020204030204" pitchFamily="34" charset="0"/>
              </a:rPr>
              <a:t> to </a:t>
            </a:r>
            <a:r>
              <a:rPr lang="en-US" sz="2400" dirty="0" smtClean="0">
                <a:solidFill>
                  <a:srgbClr val="C00000"/>
                </a:solidFill>
                <a:latin typeface="Calibri" panose="020F0502020204030204" pitchFamily="34" charset="0"/>
              </a:rPr>
              <a:t>succeed at aggregate level</a:t>
            </a:r>
            <a:r>
              <a:rPr lang="en-US" sz="2400" dirty="0" smtClean="0">
                <a:solidFill>
                  <a:schemeClr val="tx2"/>
                </a:solidFill>
                <a:latin typeface="Calibri" panose="020F0502020204030204" pitchFamily="34" charset="0"/>
              </a:rPr>
              <a:t> is also satisfactory and specifically in NSI’s or in other survey institutes where such estimates as average, total, ratio, median, point of </a:t>
            </a:r>
            <a:r>
              <a:rPr lang="en-US" sz="2400" noProof="1" smtClean="0">
                <a:solidFill>
                  <a:schemeClr val="tx2"/>
                </a:solidFill>
                <a:latin typeface="Calibri" panose="020F0502020204030204" pitchFamily="34" charset="0"/>
              </a:rPr>
              <a:t>decile</a:t>
            </a:r>
            <a:r>
              <a:rPr lang="en-US" sz="2400" dirty="0" smtClean="0">
                <a:solidFill>
                  <a:schemeClr val="tx2"/>
                </a:solidFill>
                <a:latin typeface="Calibri" panose="020F0502020204030204" pitchFamily="34" charset="0"/>
              </a:rPr>
              <a:t> and standard deviation are typical. </a:t>
            </a:r>
            <a:endParaRPr lang="en-US" sz="2400" baseline="0" dirty="0" smtClean="0">
              <a:solidFill>
                <a:srgbClr val="800000"/>
              </a:solidFill>
              <a:latin typeface="Calibri" panose="020F0502020204030204" pitchFamily="34" charset="0"/>
            </a:endParaRPr>
          </a:p>
          <a:p>
            <a:pPr algn="l"/>
            <a:endParaRPr lang="en-US" sz="1800" baseline="0" dirty="0">
              <a:latin typeface="Calibri" panose="020F0502020204030204" pitchFamily="34" charset="0"/>
            </a:endParaRPr>
          </a:p>
        </p:txBody>
      </p:sp>
      <p:sp>
        <p:nvSpPr>
          <p:cNvPr id="5" name="Dian numeron paikkamerkki 4"/>
          <p:cNvSpPr>
            <a:spLocks noGrp="1"/>
          </p:cNvSpPr>
          <p:nvPr>
            <p:ph type="sldNum" sz="quarter" idx="12"/>
          </p:nvPr>
        </p:nvSpPr>
        <p:spPr/>
        <p:txBody>
          <a:bodyPr/>
          <a:lstStyle/>
          <a:p>
            <a:fld id="{9F948BEE-9E3F-4D4D-A252-771EB9EE2D9D}" type="slidenum">
              <a:rPr lang="fi-FI" smtClean="0"/>
              <a:pPr/>
              <a:t>28</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22139854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323528" y="476672"/>
            <a:ext cx="7516481" cy="523220"/>
          </a:xfrm>
          <a:prstGeom prst="rect">
            <a:avLst/>
          </a:prstGeom>
          <a:noFill/>
          <a:ln w="9525">
            <a:noFill/>
            <a:miter lim="800000"/>
            <a:headEnd/>
            <a:tailEnd/>
          </a:ln>
        </p:spPr>
        <p:txBody>
          <a:bodyPr wrap="none">
            <a:spAutoFit/>
          </a:bodyPr>
          <a:lstStyle/>
          <a:p>
            <a:r>
              <a:rPr lang="en-US" sz="2800" b="1" dirty="0" smtClean="0">
                <a:solidFill>
                  <a:srgbClr val="003366"/>
                </a:solidFill>
                <a:latin typeface="Calibri" panose="020F0502020204030204" pitchFamily="34" charset="0"/>
              </a:rPr>
              <a:t>T</a:t>
            </a:r>
            <a:r>
              <a:rPr lang="en-US" sz="2800" b="1" baseline="0" dirty="0" smtClean="0">
                <a:solidFill>
                  <a:srgbClr val="003366"/>
                </a:solidFill>
                <a:latin typeface="Calibri" panose="020F0502020204030204" pitchFamily="34" charset="0"/>
              </a:rPr>
              <a:t>argets for imputation should be specified clearly</a:t>
            </a:r>
            <a:endParaRPr lang="en-US" sz="2800" baseline="0" dirty="0">
              <a:solidFill>
                <a:srgbClr val="003366"/>
              </a:solidFill>
              <a:latin typeface="Calibri" panose="020F0502020204030204" pitchFamily="34" charset="0"/>
            </a:endParaRPr>
          </a:p>
        </p:txBody>
      </p:sp>
      <p:sp>
        <p:nvSpPr>
          <p:cNvPr id="3" name="Text Box 9"/>
          <p:cNvSpPr txBox="1">
            <a:spLocks noChangeArrowheads="1"/>
          </p:cNvSpPr>
          <p:nvPr/>
        </p:nvSpPr>
        <p:spPr bwMode="auto">
          <a:xfrm>
            <a:off x="323528" y="1268760"/>
            <a:ext cx="8081744" cy="4524315"/>
          </a:xfrm>
          <a:prstGeom prst="rect">
            <a:avLst/>
          </a:prstGeom>
          <a:noFill/>
          <a:ln w="9525">
            <a:noFill/>
            <a:miter lim="800000"/>
            <a:headEnd/>
            <a:tailEnd/>
          </a:ln>
        </p:spPr>
        <p:txBody>
          <a:bodyPr wrap="square">
            <a:spAutoFit/>
          </a:bodyPr>
          <a:lstStyle/>
          <a:p>
            <a:pPr algn="l"/>
            <a:r>
              <a:rPr lang="en-US" sz="2400" baseline="0" dirty="0" smtClean="0">
                <a:solidFill>
                  <a:schemeClr val="tx2"/>
                </a:solidFill>
                <a:latin typeface="Calibri" panose="020F0502020204030204" pitchFamily="34" charset="0"/>
              </a:rPr>
              <a:t>(iv) Some users hope to get the </a:t>
            </a:r>
            <a:r>
              <a:rPr lang="en-US" sz="2400" baseline="0" dirty="0" smtClean="0">
                <a:solidFill>
                  <a:schemeClr val="accent2"/>
                </a:solidFill>
                <a:latin typeface="Calibri" panose="020F0502020204030204" pitchFamily="34" charset="0"/>
              </a:rPr>
              <a:t>order of imputed values </a:t>
            </a:r>
            <a:r>
              <a:rPr lang="en-US" sz="2400" baseline="0" dirty="0" smtClean="0">
                <a:solidFill>
                  <a:schemeClr val="tx2"/>
                </a:solidFill>
                <a:latin typeface="Calibri" panose="020F0502020204030204" pitchFamily="34" charset="0"/>
              </a:rPr>
              <a:t>as correct as possible. </a:t>
            </a:r>
          </a:p>
          <a:p>
            <a:pPr marL="514350" indent="-514350" algn="l">
              <a:buAutoNum type="romanLcParenBoth" startAt="5"/>
            </a:pPr>
            <a:r>
              <a:rPr lang="en-US" sz="2400" baseline="0" dirty="0" smtClean="0">
                <a:solidFill>
                  <a:schemeClr val="tx2"/>
                </a:solidFill>
                <a:latin typeface="Calibri" panose="020F0502020204030204" pitchFamily="34" charset="0"/>
              </a:rPr>
              <a:t>Finally,</a:t>
            </a:r>
            <a:r>
              <a:rPr lang="en-US" sz="2400" baseline="0" dirty="0" smtClean="0">
                <a:solidFill>
                  <a:srgbClr val="800000"/>
                </a:solidFill>
                <a:latin typeface="Calibri" panose="020F0502020204030204" pitchFamily="34" charset="0"/>
              </a:rPr>
              <a:t> success to preserve associations (like correlations)</a:t>
            </a:r>
            <a:r>
              <a:rPr lang="en-US" sz="2400" dirty="0" smtClean="0">
                <a:solidFill>
                  <a:srgbClr val="800000"/>
                </a:solidFill>
                <a:latin typeface="Calibri" panose="020F0502020204030204" pitchFamily="34" charset="0"/>
              </a:rPr>
              <a:t> </a:t>
            </a:r>
            <a:r>
              <a:rPr lang="en-US" sz="2400" dirty="0" smtClean="0">
                <a:solidFill>
                  <a:schemeClr val="tx2"/>
                </a:solidFill>
                <a:latin typeface="Calibri" panose="020F0502020204030204" pitchFamily="34" charset="0"/>
              </a:rPr>
              <a:t>is also important in many studies. </a:t>
            </a:r>
          </a:p>
          <a:p>
            <a:pPr marL="514350" indent="-514350" algn="l">
              <a:buAutoNum type="romanLcParenBoth" startAt="5"/>
            </a:pPr>
            <a:endParaRPr lang="en-US" sz="2400" dirty="0" smtClean="0">
              <a:solidFill>
                <a:schemeClr val="tx2"/>
              </a:solidFill>
              <a:latin typeface="Calibri" panose="020F0502020204030204" pitchFamily="34" charset="0"/>
            </a:endParaRPr>
          </a:p>
          <a:p>
            <a:pPr algn="l"/>
            <a:r>
              <a:rPr lang="en-US" sz="2400" dirty="0" smtClean="0">
                <a:solidFill>
                  <a:schemeClr val="tx2"/>
                </a:solidFill>
                <a:latin typeface="Calibri" panose="020F0502020204030204" pitchFamily="34" charset="0"/>
              </a:rPr>
              <a:t>The summary: it is most important to keep in mind </a:t>
            </a:r>
            <a:r>
              <a:rPr lang="en-US" sz="2400" u="sng" dirty="0" smtClean="0">
                <a:solidFill>
                  <a:schemeClr val="tx2"/>
                </a:solidFill>
                <a:latin typeface="Calibri" panose="020F0502020204030204" pitchFamily="34" charset="0"/>
              </a:rPr>
              <a:t>the end use of the data set</a:t>
            </a:r>
            <a:r>
              <a:rPr lang="en-US" sz="2400" dirty="0" smtClean="0">
                <a:solidFill>
                  <a:schemeClr val="tx2"/>
                </a:solidFill>
                <a:latin typeface="Calibri" panose="020F0502020204030204" pitchFamily="34" charset="0"/>
              </a:rPr>
              <a:t> after imputation as well.</a:t>
            </a:r>
          </a:p>
          <a:p>
            <a:pPr algn="l"/>
            <a:endParaRPr lang="en-US" sz="2400" baseline="0" dirty="0">
              <a:solidFill>
                <a:schemeClr val="tx2"/>
              </a:solidFill>
              <a:latin typeface="Calibri" panose="020F0502020204030204" pitchFamily="34" charset="0"/>
            </a:endParaRPr>
          </a:p>
          <a:p>
            <a:pPr algn="l"/>
            <a:r>
              <a:rPr lang="en-US" sz="2400" dirty="0" smtClean="0">
                <a:solidFill>
                  <a:schemeClr val="tx2"/>
                </a:solidFill>
                <a:latin typeface="Calibri" panose="020F0502020204030204" pitchFamily="34" charset="0"/>
              </a:rPr>
              <a:t>It is not realistic succeed in all things. Hence I think that targets (ii) and (iii) are most important. This success is really possible if imputation is well done. Target (iii) is enough in official statistics concerning macro figures. </a:t>
            </a:r>
            <a:endParaRPr lang="en-US" sz="2400" baseline="0" dirty="0">
              <a:latin typeface="Calibri" panose="020F0502020204030204" pitchFamily="34" charset="0"/>
            </a:endParaRPr>
          </a:p>
        </p:txBody>
      </p:sp>
      <p:sp>
        <p:nvSpPr>
          <p:cNvPr id="5" name="Dian numeron paikkamerkki 4"/>
          <p:cNvSpPr>
            <a:spLocks noGrp="1"/>
          </p:cNvSpPr>
          <p:nvPr>
            <p:ph type="sldNum" sz="quarter" idx="12"/>
          </p:nvPr>
        </p:nvSpPr>
        <p:spPr/>
        <p:txBody>
          <a:bodyPr/>
          <a:lstStyle/>
          <a:p>
            <a:fld id="{9F948BEE-9E3F-4D4D-A252-771EB9EE2D9D}" type="slidenum">
              <a:rPr lang="fi-FI" smtClean="0"/>
              <a:pPr/>
              <a:t>29</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2807" y="2394149"/>
            <a:ext cx="7214475" cy="461665"/>
          </a:xfrm>
          <a:prstGeom prst="rect">
            <a:avLst/>
          </a:prstGeom>
        </p:spPr>
        <p:txBody>
          <a:bodyPr wrap="none">
            <a:spAutoFit/>
          </a:bodyPr>
          <a:lstStyle/>
          <a:p>
            <a:r>
              <a:rPr lang="fi-FI" sz="2400" dirty="0">
                <a:latin typeface="Calibri,Arial,Helvetica,sans-serif"/>
                <a:hlinkClick r:id="rId2"/>
              </a:rPr>
              <a:t>https://moodle.helsinki.fi/course/view.php?id=24026</a:t>
            </a:r>
            <a:endParaRPr lang="fi-FI" sz="2400" dirty="0"/>
          </a:p>
        </p:txBody>
      </p:sp>
      <p:sp>
        <p:nvSpPr>
          <p:cNvPr id="5" name="TextBox 4"/>
          <p:cNvSpPr txBox="1"/>
          <p:nvPr/>
        </p:nvSpPr>
        <p:spPr>
          <a:xfrm>
            <a:off x="1203159" y="3299660"/>
            <a:ext cx="1766317" cy="300082"/>
          </a:xfrm>
          <a:prstGeom prst="rect">
            <a:avLst/>
          </a:prstGeom>
          <a:noFill/>
        </p:spPr>
        <p:txBody>
          <a:bodyPr wrap="none" rtlCol="0">
            <a:spAutoFit/>
          </a:bodyPr>
          <a:lstStyle/>
          <a:p>
            <a:r>
              <a:rPr lang="fi-FI" sz="1350" dirty="0" err="1"/>
              <a:t>Code</a:t>
            </a:r>
            <a:r>
              <a:rPr lang="fi-FI" sz="1350" dirty="0"/>
              <a:t>: Imputation2017</a:t>
            </a:r>
          </a:p>
        </p:txBody>
      </p:sp>
    </p:spTree>
    <p:extLst>
      <p:ext uri="{BB962C8B-B14F-4D97-AF65-F5344CB8AC3E}">
        <p14:creationId xmlns:p14="http://schemas.microsoft.com/office/powerpoint/2010/main" val="38077378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30</a:t>
            </a:fld>
            <a:endParaRPr lang="fi-FI"/>
          </a:p>
        </p:txBody>
      </p:sp>
      <p:sp>
        <p:nvSpPr>
          <p:cNvPr id="4" name="TextBox 3"/>
          <p:cNvSpPr txBox="1"/>
          <p:nvPr/>
        </p:nvSpPr>
        <p:spPr>
          <a:xfrm>
            <a:off x="683568" y="649206"/>
            <a:ext cx="7560840" cy="1200329"/>
          </a:xfrm>
          <a:prstGeom prst="rect">
            <a:avLst/>
          </a:prstGeom>
          <a:noFill/>
        </p:spPr>
        <p:txBody>
          <a:bodyPr wrap="square" rtlCol="0">
            <a:spAutoFit/>
          </a:bodyPr>
          <a:lstStyle/>
          <a:p>
            <a:r>
              <a:rPr lang="en-US" sz="2400" dirty="0" smtClean="0"/>
              <a:t>This is an example in which case imputation is successful at individual level, at least nearly. Necessary solution but not cheap. See the first page.</a:t>
            </a:r>
            <a:endParaRPr lang="en-US" sz="2400" dirty="0"/>
          </a:p>
        </p:txBody>
      </p:sp>
      <p:pic>
        <p:nvPicPr>
          <p:cNvPr id="5" name="Picture 4"/>
          <p:cNvPicPr>
            <a:picLocks noChangeAspect="1"/>
          </p:cNvPicPr>
          <p:nvPr/>
        </p:nvPicPr>
        <p:blipFill>
          <a:blip r:embed="rId2"/>
          <a:stretch>
            <a:fillRect/>
          </a:stretch>
        </p:blipFill>
        <p:spPr>
          <a:xfrm>
            <a:off x="1619250" y="2164605"/>
            <a:ext cx="5905500" cy="3876675"/>
          </a:xfrm>
          <a:prstGeom prst="rect">
            <a:avLst/>
          </a:prstGeom>
        </p:spPr>
      </p:pic>
    </p:spTree>
    <p:extLst>
      <p:ext uri="{BB962C8B-B14F-4D97-AF65-F5344CB8AC3E}">
        <p14:creationId xmlns:p14="http://schemas.microsoft.com/office/powerpoint/2010/main" val="360500430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31</a:t>
            </a:fld>
            <a:endParaRPr lang="fi-FI"/>
          </a:p>
        </p:txBody>
      </p:sp>
      <p:sp>
        <p:nvSpPr>
          <p:cNvPr id="4" name="Rectangle 3"/>
          <p:cNvSpPr/>
          <p:nvPr/>
        </p:nvSpPr>
        <p:spPr>
          <a:xfrm>
            <a:off x="611560" y="240804"/>
            <a:ext cx="7243445" cy="6063198"/>
          </a:xfrm>
          <a:prstGeom prst="rect">
            <a:avLst/>
          </a:prstGeom>
        </p:spPr>
        <p:txBody>
          <a:bodyPr wrap="square">
            <a:spAutoFit/>
          </a:bodyPr>
          <a:lstStyle/>
          <a:p>
            <a:r>
              <a:rPr lang="en-US" sz="2400" b="1" dirty="0" smtClean="0"/>
              <a:t>In our training</a:t>
            </a:r>
          </a:p>
          <a:p>
            <a:r>
              <a:rPr lang="en-US" sz="2000" dirty="0" smtClean="0"/>
              <a:t>We are able to check everything since we know true values. Respectively we can look for the first three criteria, even though how well the imputation succeeds at individual level. For this purpose we compute the mean absolute error for the units with imputed values (the same can be done for the entire data but it is as illustrative. </a:t>
            </a:r>
          </a:p>
          <a:p>
            <a:endParaRPr lang="en-US" sz="2000" dirty="0"/>
          </a:p>
          <a:p>
            <a:endParaRPr lang="en-US" sz="2000" dirty="0" smtClean="0"/>
          </a:p>
          <a:p>
            <a:endParaRPr lang="en-US" sz="2000" dirty="0" smtClean="0"/>
          </a:p>
          <a:p>
            <a:r>
              <a:rPr lang="en-US" sz="2000" dirty="0" smtClean="0"/>
              <a:t>in the formula </a:t>
            </a:r>
            <a:r>
              <a:rPr lang="en-US" sz="2400" i="1" dirty="0" smtClean="0"/>
              <a:t>y</a:t>
            </a:r>
            <a:r>
              <a:rPr lang="en-US" sz="2400" i="1" baseline="-25000" dirty="0" smtClean="0"/>
              <a:t>* </a:t>
            </a:r>
            <a:r>
              <a:rPr lang="en-US" sz="2000" dirty="0" smtClean="0"/>
              <a:t>refers to an imputed value, </a:t>
            </a:r>
            <a:r>
              <a:rPr lang="en-US" sz="2400" i="1" dirty="0" smtClean="0"/>
              <a:t>y </a:t>
            </a:r>
            <a:r>
              <a:rPr lang="en-US" sz="2000" i="1" dirty="0" smtClean="0"/>
              <a:t>to a respective true value,</a:t>
            </a:r>
          </a:p>
          <a:p>
            <a:r>
              <a:rPr lang="en-US" sz="2000" dirty="0" smtClean="0"/>
              <a:t>r = the number of the observed units and </a:t>
            </a:r>
            <a:r>
              <a:rPr lang="en-US" sz="2000" i="1" dirty="0" smtClean="0"/>
              <a:t>n</a:t>
            </a:r>
            <a:r>
              <a:rPr lang="en-US" sz="2000" dirty="0" smtClean="0"/>
              <a:t> = the number of all the units</a:t>
            </a:r>
          </a:p>
          <a:p>
            <a:endParaRPr lang="en-US" sz="2000" dirty="0" smtClean="0"/>
          </a:p>
          <a:p>
            <a:r>
              <a:rPr lang="en-US" sz="2000" dirty="0" smtClean="0"/>
              <a:t>The same in SAS codes (The data ‘imp’ include the imputed values):</a:t>
            </a:r>
          </a:p>
          <a:p>
            <a:r>
              <a:rPr lang="fi-FI" sz="2000" b="1" dirty="0" smtClean="0"/>
              <a:t>data</a:t>
            </a:r>
            <a:r>
              <a:rPr lang="fi-FI" sz="2000" dirty="0" smtClean="0"/>
              <a:t> </a:t>
            </a:r>
            <a:r>
              <a:rPr lang="fi-FI" sz="2000" dirty="0"/>
              <a:t>imp2; set  </a:t>
            </a:r>
            <a:r>
              <a:rPr lang="fi-FI" sz="2000" dirty="0" err="1"/>
              <a:t>imp</a:t>
            </a:r>
            <a:r>
              <a:rPr lang="fi-FI" sz="2000" dirty="0"/>
              <a:t>;</a:t>
            </a:r>
          </a:p>
          <a:p>
            <a:r>
              <a:rPr lang="fi-FI" sz="2000" dirty="0" err="1"/>
              <a:t>mae=abs(income_imp-income</a:t>
            </a:r>
            <a:r>
              <a:rPr lang="fi-FI" sz="2000" dirty="0"/>
              <a:t>);</a:t>
            </a:r>
          </a:p>
          <a:p>
            <a:r>
              <a:rPr lang="en-US" sz="2000" b="1" dirty="0" err="1"/>
              <a:t>proc</a:t>
            </a:r>
            <a:r>
              <a:rPr lang="en-US" sz="2000" dirty="0"/>
              <a:t> </a:t>
            </a:r>
            <a:r>
              <a:rPr lang="en-US" sz="2000" b="1" dirty="0"/>
              <a:t>means</a:t>
            </a:r>
            <a:r>
              <a:rPr lang="en-US" sz="2000" dirty="0"/>
              <a:t> n mean; </a:t>
            </a:r>
            <a:r>
              <a:rPr lang="en-US" sz="2000" dirty="0" err="1"/>
              <a:t>var</a:t>
            </a:r>
            <a:r>
              <a:rPr lang="en-US" sz="2000" dirty="0"/>
              <a:t> </a:t>
            </a:r>
            <a:r>
              <a:rPr lang="en-US" sz="2000" dirty="0" err="1"/>
              <a:t>mae</a:t>
            </a:r>
            <a:r>
              <a:rPr lang="en-US" sz="2000" dirty="0"/>
              <a:t>; </a:t>
            </a:r>
            <a:r>
              <a:rPr lang="en-US" sz="2000" b="1" dirty="0"/>
              <a:t>run</a:t>
            </a:r>
            <a:r>
              <a:rPr lang="en-US" sz="2000" dirty="0" smtClean="0"/>
              <a:t>;</a:t>
            </a:r>
          </a:p>
        </p:txBody>
      </p:sp>
      <p:graphicFrame>
        <p:nvGraphicFramePr>
          <p:cNvPr id="5" name="Object 4"/>
          <p:cNvGraphicFramePr>
            <a:graphicFrameLocks noChangeAspect="1"/>
          </p:cNvGraphicFramePr>
          <p:nvPr>
            <p:extLst>
              <p:ext uri="{D42A27DB-BD31-4B8C-83A1-F6EECF244321}">
                <p14:modId xmlns:p14="http://schemas.microsoft.com/office/powerpoint/2010/main" val="3975484923"/>
              </p:ext>
            </p:extLst>
          </p:nvPr>
        </p:nvGraphicFramePr>
        <p:xfrm>
          <a:off x="5308849" y="2204864"/>
          <a:ext cx="2427910" cy="1224136"/>
        </p:xfrm>
        <a:graphic>
          <a:graphicData uri="http://schemas.openxmlformats.org/presentationml/2006/ole">
            <mc:AlternateContent xmlns:mc="http://schemas.openxmlformats.org/markup-compatibility/2006">
              <mc:Choice xmlns:v="urn:schemas-microsoft-com:vml" Requires="v">
                <p:oleObj spid="_x0000_s14693" name="Kaava" r:id="rId3" imgW="1206360" imgH="609480" progId="Equation.3">
                  <p:embed/>
                </p:oleObj>
              </mc:Choice>
              <mc:Fallback>
                <p:oleObj name="Kaava" r:id="rId3" imgW="1206360" imgH="609480" progId="Equation.3">
                  <p:embed/>
                  <p:pic>
                    <p:nvPicPr>
                      <p:cNvPr id="0" name="Object 10"/>
                      <p:cNvPicPr>
                        <a:picLocks noChangeAspect="1" noChangeArrowheads="1"/>
                      </p:cNvPicPr>
                      <p:nvPr/>
                    </p:nvPicPr>
                    <p:blipFill>
                      <a:blip r:embed="rId4"/>
                      <a:srcRect/>
                      <a:stretch>
                        <a:fillRect/>
                      </a:stretch>
                    </p:blipFill>
                    <p:spPr bwMode="auto">
                      <a:xfrm>
                        <a:off x="5308849" y="2204864"/>
                        <a:ext cx="2427910" cy="1224136"/>
                      </a:xfrm>
                      <a:prstGeom prst="rect">
                        <a:avLst/>
                      </a:prstGeom>
                      <a:noFill/>
                      <a:ln>
                        <a:noFill/>
                      </a:ln>
                      <a:effectLst/>
                      <a:extLst/>
                    </p:spPr>
                  </p:pic>
                </p:oleObj>
              </mc:Fallback>
            </mc:AlternateContent>
          </a:graphicData>
        </a:graphic>
      </p:graphicFrame>
      <p:sp>
        <p:nvSpPr>
          <p:cNvPr id="6" name="Footer Placeholder 5"/>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2095058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32</a:t>
            </a:fld>
            <a:endParaRPr lang="fi-FI"/>
          </a:p>
        </p:txBody>
      </p:sp>
      <p:sp>
        <p:nvSpPr>
          <p:cNvPr id="4" name="Rectangle 3"/>
          <p:cNvSpPr/>
          <p:nvPr/>
        </p:nvSpPr>
        <p:spPr>
          <a:xfrm>
            <a:off x="712929" y="404664"/>
            <a:ext cx="7531479" cy="5262979"/>
          </a:xfrm>
          <a:prstGeom prst="rect">
            <a:avLst/>
          </a:prstGeom>
        </p:spPr>
        <p:txBody>
          <a:bodyPr wrap="square">
            <a:spAutoFit/>
          </a:bodyPr>
          <a:lstStyle/>
          <a:p>
            <a:r>
              <a:rPr lang="en-US" sz="2400" b="1" dirty="0" smtClean="0"/>
              <a:t>In our training 2</a:t>
            </a:r>
          </a:p>
          <a:p>
            <a:endParaRPr lang="en-US" sz="2400" dirty="0" smtClean="0"/>
          </a:p>
          <a:p>
            <a:r>
              <a:rPr lang="en-US" sz="2400" dirty="0" smtClean="0"/>
              <a:t>Our first variable being imputed is INCOME (yearly) but if you like you can look at variable HAPPY (from 0 to 10) as well, and later POOR (1=yes, 0=no). To make everything easier the </a:t>
            </a:r>
            <a:r>
              <a:rPr lang="en-US" sz="2400" dirty="0" err="1" smtClean="0"/>
              <a:t>missingness</a:t>
            </a:r>
            <a:r>
              <a:rPr lang="en-US" sz="2400" dirty="0" smtClean="0"/>
              <a:t> is equal for all although this is not realistic in real life. </a:t>
            </a:r>
          </a:p>
          <a:p>
            <a:r>
              <a:rPr lang="en-US" sz="2400" dirty="0" smtClean="0"/>
              <a:t>The MAE is not however any very important indicator in our case since it is difficult to succeed well at individual level due to lack of excellent micro level auxiliary variables in our data set. This is usual in real life but sometimes it is possible to get a good tax variable that correlates well with income. The auxiliary variables for POOR are partially similar as for INCOME. Happiness is more unclear.</a:t>
            </a:r>
            <a:endParaRPr lang="en-US" sz="2400" dirty="0"/>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11675933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33</a:t>
            </a:fld>
            <a:endParaRPr lang="fi-FI"/>
          </a:p>
        </p:txBody>
      </p:sp>
      <p:sp>
        <p:nvSpPr>
          <p:cNvPr id="4" name="Rectangle 3"/>
          <p:cNvSpPr/>
          <p:nvPr/>
        </p:nvSpPr>
        <p:spPr>
          <a:xfrm>
            <a:off x="712929" y="404664"/>
            <a:ext cx="7387463" cy="5693866"/>
          </a:xfrm>
          <a:prstGeom prst="rect">
            <a:avLst/>
          </a:prstGeom>
        </p:spPr>
        <p:txBody>
          <a:bodyPr wrap="square">
            <a:spAutoFit/>
          </a:bodyPr>
          <a:lstStyle/>
          <a:p>
            <a:r>
              <a:rPr lang="en-US" sz="2800" b="1" dirty="0" smtClean="0"/>
              <a:t>In our training 3</a:t>
            </a:r>
            <a:endParaRPr lang="en-US" sz="2400" dirty="0" smtClean="0"/>
          </a:p>
          <a:p>
            <a:r>
              <a:rPr lang="en-US" sz="2400" dirty="0" smtClean="0"/>
              <a:t>It is fortunate that the individual level success is not most important but the two other variable indicators instead: </a:t>
            </a:r>
          </a:p>
          <a:p>
            <a:pPr marL="285750" indent="-285750">
              <a:buFontTx/>
              <a:buChar char="-"/>
            </a:pPr>
            <a:r>
              <a:rPr lang="en-US" sz="2400" u="sng" dirty="0" smtClean="0"/>
              <a:t>the average income</a:t>
            </a:r>
          </a:p>
          <a:p>
            <a:r>
              <a:rPr lang="en-US" sz="2400" dirty="0" smtClean="0"/>
              <a:t>and </a:t>
            </a:r>
          </a:p>
          <a:p>
            <a:pPr marL="285750" indent="-285750">
              <a:buFontTx/>
              <a:buChar char="-"/>
            </a:pPr>
            <a:r>
              <a:rPr lang="en-US" sz="2400" u="sng" dirty="0" smtClean="0"/>
              <a:t>income differences</a:t>
            </a:r>
            <a:r>
              <a:rPr lang="en-US" sz="2400" dirty="0" smtClean="0"/>
              <a:t>. </a:t>
            </a:r>
          </a:p>
          <a:p>
            <a:endParaRPr lang="en-US" sz="2400" dirty="0"/>
          </a:p>
          <a:p>
            <a:r>
              <a:rPr lang="en-US" sz="2400" dirty="0" smtClean="0"/>
              <a:t>The latter one may be considered even more important than the average. Income differences can be measured by various indicators but the simplest is the coefficient of variation (</a:t>
            </a:r>
            <a:r>
              <a:rPr lang="en-US" sz="2400" u="sng" dirty="0" smtClean="0"/>
              <a:t>CV</a:t>
            </a:r>
            <a:r>
              <a:rPr lang="en-US" sz="2400" dirty="0" smtClean="0"/>
              <a:t>). This basic statistic is well correlated with the Gini coefficient e.g. that is the mostly used. The income differences can be looked via different distributional statistics as well. The similar criteria are appropriate for happiness too.</a:t>
            </a:r>
            <a:endParaRPr lang="en-US" sz="2400" dirty="0"/>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5391647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34</a:t>
            </a:fld>
            <a:endParaRPr lang="fi-FI"/>
          </a:p>
        </p:txBody>
      </p:sp>
      <p:graphicFrame>
        <p:nvGraphicFramePr>
          <p:cNvPr id="4" name="Table 3"/>
          <p:cNvGraphicFramePr>
            <a:graphicFrameLocks noGrp="1"/>
          </p:cNvGraphicFramePr>
          <p:nvPr>
            <p:extLst>
              <p:ext uri="{D42A27DB-BD31-4B8C-83A1-F6EECF244321}">
                <p14:modId xmlns:p14="http://schemas.microsoft.com/office/powerpoint/2010/main" val="1404771111"/>
              </p:ext>
            </p:extLst>
          </p:nvPr>
        </p:nvGraphicFramePr>
        <p:xfrm>
          <a:off x="467544" y="332656"/>
          <a:ext cx="8064896" cy="5974080"/>
        </p:xfrm>
        <a:graphic>
          <a:graphicData uri="http://schemas.openxmlformats.org/drawingml/2006/table">
            <a:tbl>
              <a:tblPr firstRow="1" firstCol="1" bandRow="1">
                <a:tableStyleId>{5C22544A-7EE6-4342-B048-85BDC9FD1C3A}</a:tableStyleId>
              </a:tblPr>
              <a:tblGrid>
                <a:gridCol w="8064896"/>
              </a:tblGrid>
              <a:tr h="5793507">
                <a:tc>
                  <a:txBody>
                    <a:bodyPr/>
                    <a:lstStyle/>
                    <a:p>
                      <a:pPr>
                        <a:spcAft>
                          <a:spcPts val="0"/>
                        </a:spcAft>
                      </a:pPr>
                      <a:r>
                        <a:rPr lang="en-US" sz="2400" kern="1200" dirty="0">
                          <a:effectLst/>
                        </a:rPr>
                        <a:t>Reasons and strategies for </a:t>
                      </a:r>
                      <a:r>
                        <a:rPr lang="en-US" sz="2400" kern="1200" dirty="0" smtClean="0">
                          <a:effectLst/>
                        </a:rPr>
                        <a:t>imputation</a:t>
                      </a:r>
                      <a:r>
                        <a:rPr lang="en-US" sz="1000" kern="1200" dirty="0">
                          <a:effectLst/>
                        </a:rPr>
                        <a:t> </a:t>
                      </a:r>
                      <a:endParaRPr lang="fi-FI" sz="1000" dirty="0">
                        <a:effectLst/>
                      </a:endParaRPr>
                    </a:p>
                    <a:p>
                      <a:pPr marL="342900" lvl="0" indent="-342900">
                        <a:spcAft>
                          <a:spcPts val="0"/>
                        </a:spcAft>
                        <a:buFont typeface="Times New Roman" panose="02020603050405020304" pitchFamily="18" charset="0"/>
                        <a:buChar char="-"/>
                        <a:tabLst>
                          <a:tab pos="457200" algn="l"/>
                        </a:tabLst>
                      </a:pPr>
                      <a:r>
                        <a:rPr lang="en-US" sz="1600" kern="1200" dirty="0">
                          <a:effectLst/>
                        </a:rPr>
                        <a:t>The amount and impact of missing values without imputation. This is the most important practical  question</a:t>
                      </a:r>
                      <a:r>
                        <a:rPr lang="en-US" sz="1600" kern="1200" dirty="0" smtClean="0">
                          <a:effectLst/>
                        </a:rPr>
                        <a:t>:</a:t>
                      </a:r>
                      <a:r>
                        <a:rPr lang="en-US" sz="1600" kern="1200" dirty="0">
                          <a:effectLst/>
                        </a:rPr>
                        <a:t> </a:t>
                      </a:r>
                      <a:endParaRPr lang="fi-FI" sz="1600" dirty="0">
                        <a:effectLst/>
                      </a:endParaRPr>
                    </a:p>
                    <a:p>
                      <a:pPr marL="342900" lvl="0" indent="-342900">
                        <a:spcAft>
                          <a:spcPts val="0"/>
                        </a:spcAft>
                        <a:buFont typeface="+mj-lt"/>
                        <a:buAutoNum type="romanLcParenBoth"/>
                      </a:pPr>
                      <a:r>
                        <a:rPr lang="en-US" sz="1600" kern="1200" dirty="0">
                          <a:effectLst/>
                        </a:rPr>
                        <a:t>If the </a:t>
                      </a:r>
                      <a:r>
                        <a:rPr lang="en-US" sz="1600" kern="1200" dirty="0" err="1">
                          <a:effectLst/>
                        </a:rPr>
                        <a:t>missingness</a:t>
                      </a:r>
                      <a:r>
                        <a:rPr lang="en-US" sz="1600" kern="1200" dirty="0">
                          <a:effectLst/>
                        </a:rPr>
                        <a:t> rate is high, let say above 50%, the data quality is in most cases bad with data deletion, and the users are unhappy. But if the </a:t>
                      </a:r>
                      <a:r>
                        <a:rPr lang="en-US" sz="1600" kern="1200" dirty="0" err="1">
                          <a:effectLst/>
                        </a:rPr>
                        <a:t>missingness</a:t>
                      </a:r>
                      <a:r>
                        <a:rPr lang="en-US" sz="1600" kern="1200" dirty="0">
                          <a:effectLst/>
                        </a:rPr>
                        <a:t> mechanism is ignorable, the results are obviously moderate. On the other hand, imputation would be easier in this case than in the case of a non-ignorable mechanism.  </a:t>
                      </a:r>
                      <a:endParaRPr lang="fi-FI" sz="1600" dirty="0">
                        <a:effectLst/>
                      </a:endParaRPr>
                    </a:p>
                    <a:p>
                      <a:pPr marL="342900" lvl="0" indent="-342900">
                        <a:spcAft>
                          <a:spcPts val="0"/>
                        </a:spcAft>
                        <a:buFont typeface="+mj-lt"/>
                        <a:buAutoNum type="romanLcParenBoth"/>
                      </a:pPr>
                      <a:r>
                        <a:rPr lang="en-US" sz="1600" kern="1200" dirty="0">
                          <a:effectLst/>
                        </a:rPr>
                        <a:t>If the </a:t>
                      </a:r>
                      <a:r>
                        <a:rPr lang="en-US" sz="1600" kern="1200" dirty="0" err="1">
                          <a:effectLst/>
                        </a:rPr>
                        <a:t>missingness</a:t>
                      </a:r>
                      <a:r>
                        <a:rPr lang="en-US" sz="1600" kern="1200" dirty="0">
                          <a:effectLst/>
                        </a:rPr>
                        <a:t> rate is low, let say below 5%, but it has been found that one or more influential respondents are missing (e.g. big businesses in business surveys, or extremely rich people in income surveys), all possible should have been tried to do for improving the data quality. Imputation might be the only option.  </a:t>
                      </a:r>
                      <a:endParaRPr lang="fi-FI" sz="1600" dirty="0">
                        <a:effectLst/>
                      </a:endParaRPr>
                    </a:p>
                    <a:p>
                      <a:pPr marL="342900" lvl="0" indent="-342900">
                        <a:spcAft>
                          <a:spcPts val="0"/>
                        </a:spcAft>
                        <a:buFont typeface="+mj-lt"/>
                        <a:buAutoNum type="romanLcParenBoth"/>
                      </a:pPr>
                      <a:r>
                        <a:rPr lang="en-US" sz="1600" kern="1200" dirty="0">
                          <a:effectLst/>
                        </a:rPr>
                        <a:t>The high </a:t>
                      </a:r>
                      <a:r>
                        <a:rPr lang="en-US" sz="1600" kern="1200" dirty="0" err="1">
                          <a:effectLst/>
                        </a:rPr>
                        <a:t>missingness</a:t>
                      </a:r>
                      <a:r>
                        <a:rPr lang="en-US" sz="1600" kern="1200" dirty="0">
                          <a:effectLst/>
                        </a:rPr>
                        <a:t> rate in categorical variables is not usually as awkward as in skew continuous variables given that the categories are determined optimally. For example, if the respondents with extremely high incomes are in the same category as the ordinary high income respondents, it is not fatal if some values are missing. On the other hand, these missing values can be fairly easily imputed into this high income </a:t>
                      </a:r>
                      <a:r>
                        <a:rPr lang="en-US" sz="1600" kern="1200" dirty="0" smtClean="0">
                          <a:effectLst/>
                        </a:rPr>
                        <a:t>category.  </a:t>
                      </a:r>
                      <a:endParaRPr lang="fi-FI" sz="1600" dirty="0">
                        <a:effectLst/>
                      </a:endParaRPr>
                    </a:p>
                    <a:p>
                      <a:pPr marL="342900" lvl="0" indent="-342900">
                        <a:spcAft>
                          <a:spcPts val="0"/>
                        </a:spcAft>
                        <a:buFont typeface="Times New Roman" panose="02020603050405020304" pitchFamily="18" charset="0"/>
                        <a:buChar char="-"/>
                        <a:tabLst>
                          <a:tab pos="457200" algn="l"/>
                        </a:tabLst>
                      </a:pPr>
                      <a:r>
                        <a:rPr lang="en-US" sz="1600" kern="1200" dirty="0">
                          <a:effectLst/>
                        </a:rPr>
                        <a:t>Esthetic reasons in the sense, that the data file with an ‘ugly’ pattern of missing values does not convince users about the data quality at all. This can be a good point too, that is, if the quality is bad, the user might be more careful in his/her analysis. Of course, if the quality of imputations is high, it is the best thing. </a:t>
                      </a:r>
                      <a:endParaRPr lang="fi-FI" sz="1600" dirty="0">
                        <a:effectLst/>
                      </a:endParaRPr>
                    </a:p>
                    <a:p>
                      <a:pPr marL="342900" lvl="0" indent="-342900">
                        <a:spcAft>
                          <a:spcPts val="0"/>
                        </a:spcAft>
                        <a:buFont typeface="Times New Roman" panose="02020603050405020304" pitchFamily="18" charset="0"/>
                        <a:buChar char="-"/>
                        <a:tabLst>
                          <a:tab pos="457200" algn="l"/>
                        </a:tabLst>
                      </a:pPr>
                      <a:r>
                        <a:rPr lang="en-US" sz="1600" kern="1200" dirty="0">
                          <a:effectLst/>
                        </a:rPr>
                        <a:t>The worst strategy is to complete the data without taking care of the quality of imputations, and not telling at all which values are imputed. </a:t>
                      </a:r>
                      <a:endParaRPr lang="fi-FI" sz="1600" dirty="0">
                        <a:effectLst/>
                      </a:endParaRPr>
                    </a:p>
                    <a:p>
                      <a:pPr marL="342900" lvl="0" indent="-342900">
                        <a:spcAft>
                          <a:spcPts val="0"/>
                        </a:spcAft>
                        <a:buFont typeface="Times New Roman" panose="02020603050405020304" pitchFamily="18" charset="0"/>
                        <a:buChar char="-"/>
                        <a:tabLst>
                          <a:tab pos="457200" algn="l"/>
                        </a:tabLst>
                      </a:pPr>
                      <a:r>
                        <a:rPr lang="en-US" sz="1600" kern="1200" dirty="0">
                          <a:effectLst/>
                        </a:rPr>
                        <a:t>In all cases, the imputation methodology should be documented so that the user knows how much to trust in the data.  </a:t>
                      </a:r>
                      <a:r>
                        <a:rPr lang="en-US" sz="1600" kern="1200" dirty="0" smtClean="0">
                          <a:effectLst/>
                        </a:rPr>
                        <a:t>      </a:t>
                      </a:r>
                      <a:endParaRPr lang="fi-FI" sz="1600" dirty="0">
                        <a:effectLst/>
                        <a:latin typeface="Calibri" panose="020F0502020204030204" pitchFamily="34" charset="0"/>
                        <a:ea typeface="Times New Roman" panose="02020603050405020304" pitchFamily="18" charset="0"/>
                      </a:endParaRPr>
                    </a:p>
                  </a:txBody>
                  <a:tcPr marL="63251" marR="63251" marT="0" marB="0"/>
                </a:tc>
              </a:tr>
            </a:tbl>
          </a:graphicData>
        </a:graphic>
      </p:graphicFrame>
    </p:spTree>
    <p:extLst>
      <p:ext uri="{BB962C8B-B14F-4D97-AF65-F5344CB8AC3E}">
        <p14:creationId xmlns:p14="http://schemas.microsoft.com/office/powerpoint/2010/main" val="356886527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2267744" y="332656"/>
            <a:ext cx="3058851" cy="523220"/>
          </a:xfrm>
          <a:prstGeom prst="rect">
            <a:avLst/>
          </a:prstGeom>
          <a:noFill/>
          <a:ln w="9525">
            <a:noFill/>
            <a:miter lim="800000"/>
            <a:headEnd/>
            <a:tailEnd/>
          </a:ln>
        </p:spPr>
        <p:txBody>
          <a:bodyPr wrap="none">
            <a:spAutoFit/>
          </a:bodyPr>
          <a:lstStyle/>
          <a:p>
            <a:r>
              <a:rPr lang="en-US" sz="2800" b="1" baseline="0" dirty="0" smtClean="0">
                <a:solidFill>
                  <a:srgbClr val="003366"/>
                </a:solidFill>
                <a:latin typeface="Calibri" panose="020F0502020204030204" pitchFamily="34" charset="0"/>
              </a:rPr>
              <a:t>Imputation process</a:t>
            </a:r>
            <a:endParaRPr lang="en-US" sz="2800" baseline="0" dirty="0">
              <a:solidFill>
                <a:srgbClr val="003366"/>
              </a:solidFill>
              <a:latin typeface="Calibri" panose="020F0502020204030204" pitchFamily="34" charset="0"/>
            </a:endParaRPr>
          </a:p>
        </p:txBody>
      </p:sp>
      <p:sp>
        <p:nvSpPr>
          <p:cNvPr id="3" name="Text Box 9"/>
          <p:cNvSpPr txBox="1">
            <a:spLocks noChangeArrowheads="1"/>
          </p:cNvSpPr>
          <p:nvPr/>
        </p:nvSpPr>
        <p:spPr bwMode="auto">
          <a:xfrm>
            <a:off x="611560" y="822752"/>
            <a:ext cx="8226330" cy="5386090"/>
          </a:xfrm>
          <a:prstGeom prst="rect">
            <a:avLst/>
          </a:prstGeom>
          <a:noFill/>
          <a:ln w="9525">
            <a:noFill/>
            <a:miter lim="800000"/>
            <a:headEnd/>
            <a:tailEnd/>
          </a:ln>
        </p:spPr>
        <p:txBody>
          <a:bodyPr wrap="square">
            <a:spAutoFit/>
          </a:bodyPr>
          <a:lstStyle/>
          <a:p>
            <a:pPr algn="l"/>
            <a:r>
              <a:rPr lang="en-US" sz="2400" baseline="0" dirty="0" smtClean="0">
                <a:latin typeface="Calibri" panose="020F0502020204030204" pitchFamily="34" charset="0"/>
              </a:rPr>
              <a:t>Imputation is part of the data cleaning process. It can be considered to cover the following 6 </a:t>
            </a:r>
            <a:r>
              <a:rPr lang="en-US" sz="2400" b="1" baseline="0" dirty="0" smtClean="0">
                <a:latin typeface="Calibri" panose="020F0502020204030204" pitchFamily="34" charset="0"/>
              </a:rPr>
              <a:t>actions</a:t>
            </a:r>
            <a:r>
              <a:rPr lang="en-US" sz="2400" baseline="0" dirty="0" smtClean="0">
                <a:latin typeface="Calibri" panose="020F0502020204030204" pitchFamily="34" charset="0"/>
              </a:rPr>
              <a:t>:</a:t>
            </a:r>
          </a:p>
          <a:p>
            <a:pPr marL="514350" indent="-514350" algn="l">
              <a:buAutoNum type="romanLcParenBoth"/>
            </a:pPr>
            <a:r>
              <a:rPr lang="en-US" sz="2200" baseline="0" dirty="0" smtClean="0">
                <a:solidFill>
                  <a:srgbClr val="800080"/>
                </a:solidFill>
                <a:latin typeface="Calibri" panose="020F0502020204030204" pitchFamily="34" charset="0"/>
              </a:rPr>
              <a:t>Basic data editing in which part the values desired to impute are also determined.</a:t>
            </a:r>
          </a:p>
          <a:p>
            <a:pPr marL="514350" indent="-514350" algn="l">
              <a:buAutoNum type="romanLcParenBoth"/>
            </a:pPr>
            <a:r>
              <a:rPr lang="en-US" sz="2200" dirty="0" smtClean="0">
                <a:solidFill>
                  <a:srgbClr val="800080"/>
                </a:solidFill>
                <a:latin typeface="Calibri" panose="020F0502020204030204" pitchFamily="34" charset="0"/>
              </a:rPr>
              <a:t>Auxiliary data acquisition and service incl. preliminary ideas to exploit these (internal and external variables are possible)</a:t>
            </a:r>
          </a:p>
          <a:p>
            <a:pPr marL="514350" indent="-514350" algn="l">
              <a:buAutoNum type="romanLcParenBoth"/>
            </a:pPr>
            <a:r>
              <a:rPr lang="en-US" sz="2400" b="1" baseline="0" dirty="0" smtClean="0">
                <a:solidFill>
                  <a:srgbClr val="800080"/>
                </a:solidFill>
                <a:latin typeface="Calibri" panose="020F0502020204030204" pitchFamily="34" charset="0"/>
              </a:rPr>
              <a:t>Imputation model(s): </a:t>
            </a:r>
            <a:r>
              <a:rPr lang="en-US" sz="2400" baseline="0" dirty="0" smtClean="0">
                <a:solidFill>
                  <a:srgbClr val="800080"/>
                </a:solidFill>
                <a:latin typeface="Calibri" panose="020F0502020204030204" pitchFamily="34" charset="0"/>
              </a:rPr>
              <a:t>specification, estimation, outputs</a:t>
            </a:r>
          </a:p>
          <a:p>
            <a:pPr marL="514350" indent="-514350" algn="l">
              <a:buAutoNum type="romanLcParenBoth"/>
            </a:pPr>
            <a:r>
              <a:rPr lang="en-US" sz="2400" b="1" dirty="0" smtClean="0">
                <a:solidFill>
                  <a:srgbClr val="800080"/>
                </a:solidFill>
                <a:latin typeface="Calibri" panose="020F0502020204030204" pitchFamily="34" charset="0"/>
              </a:rPr>
              <a:t>Imputation task(s)</a:t>
            </a:r>
            <a:r>
              <a:rPr lang="en-US" sz="2400" dirty="0" smtClean="0">
                <a:solidFill>
                  <a:srgbClr val="800080"/>
                </a:solidFill>
                <a:latin typeface="Calibri" panose="020F0502020204030204" pitchFamily="34" charset="0"/>
              </a:rPr>
              <a:t>: use outputs of the model for imputation, possible re-editing if the imputed data are not clean and consistent. </a:t>
            </a:r>
          </a:p>
          <a:p>
            <a:pPr marL="514350" indent="-514350" algn="l">
              <a:buAutoNum type="romanLcParenBoth"/>
            </a:pPr>
            <a:r>
              <a:rPr lang="en-US" sz="2200" dirty="0" smtClean="0">
                <a:solidFill>
                  <a:srgbClr val="800080"/>
                </a:solidFill>
                <a:latin typeface="Calibri" panose="020F0502020204030204" pitchFamily="34" charset="0"/>
              </a:rPr>
              <a:t>Estimation: point-estimates, variance estimation = sampling variance plus imputation variance.</a:t>
            </a:r>
          </a:p>
          <a:p>
            <a:pPr marL="514350" indent="-514350" algn="l">
              <a:buAutoNum type="romanLcParenBoth"/>
            </a:pPr>
            <a:r>
              <a:rPr lang="en-US" sz="2200" dirty="0" smtClean="0">
                <a:solidFill>
                  <a:srgbClr val="800080"/>
                </a:solidFill>
                <a:latin typeface="Calibri" panose="020F0502020204030204" pitchFamily="34" charset="0"/>
              </a:rPr>
              <a:t>Creation of the completed data (or several data): includes good meta data such as</a:t>
            </a:r>
            <a:r>
              <a:rPr lang="en-US" sz="2200" b="1" dirty="0" smtClean="0">
                <a:solidFill>
                  <a:srgbClr val="800080"/>
                </a:solidFill>
                <a:latin typeface="Calibri" panose="020F0502020204030204" pitchFamily="34" charset="0"/>
              </a:rPr>
              <a:t> flagging</a:t>
            </a:r>
            <a:r>
              <a:rPr lang="en-US" sz="2200" dirty="0" smtClean="0">
                <a:solidFill>
                  <a:srgbClr val="800080"/>
                </a:solidFill>
                <a:latin typeface="Calibri" panose="020F0502020204030204" pitchFamily="34" charset="0"/>
              </a:rPr>
              <a:t> of imputed values, documenting of the whole imputation procedure and deciding what to give outsiders</a:t>
            </a:r>
            <a:r>
              <a:rPr lang="en-US" sz="2400" dirty="0" smtClean="0">
                <a:solidFill>
                  <a:srgbClr val="800080"/>
                </a:solidFill>
                <a:latin typeface="Calibri" panose="020F0502020204030204" pitchFamily="34" charset="0"/>
              </a:rPr>
              <a:t>.</a:t>
            </a:r>
            <a:endParaRPr lang="en-US" sz="2000" baseline="0" dirty="0">
              <a:latin typeface="Georgia" pitchFamily="18" charset="0"/>
            </a:endParaRPr>
          </a:p>
        </p:txBody>
      </p:sp>
      <p:sp>
        <p:nvSpPr>
          <p:cNvPr id="5" name="Dian numeron paikkamerkki 4"/>
          <p:cNvSpPr>
            <a:spLocks noGrp="1"/>
          </p:cNvSpPr>
          <p:nvPr>
            <p:ph type="sldNum" sz="quarter" idx="12"/>
          </p:nvPr>
        </p:nvSpPr>
        <p:spPr/>
        <p:txBody>
          <a:bodyPr/>
          <a:lstStyle/>
          <a:p>
            <a:fld id="{9F948BEE-9E3F-4D4D-A252-771EB9EE2D9D}" type="slidenum">
              <a:rPr lang="fi-FI" smtClean="0"/>
              <a:pPr/>
              <a:t>35</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1979712" y="533871"/>
            <a:ext cx="2960619" cy="523220"/>
          </a:xfrm>
          <a:prstGeom prst="rect">
            <a:avLst/>
          </a:prstGeom>
          <a:noFill/>
          <a:ln w="9525">
            <a:noFill/>
            <a:miter lim="800000"/>
            <a:headEnd/>
            <a:tailEnd/>
          </a:ln>
        </p:spPr>
        <p:txBody>
          <a:bodyPr wrap="none">
            <a:spAutoFit/>
          </a:bodyPr>
          <a:lstStyle/>
          <a:p>
            <a:r>
              <a:rPr lang="en-US" sz="2800" b="1" baseline="0" dirty="0" smtClean="0">
                <a:latin typeface="Calibri" panose="020F0502020204030204" pitchFamily="34" charset="0"/>
              </a:rPr>
              <a:t>Imputation model </a:t>
            </a:r>
            <a:endParaRPr lang="en-US" sz="2800" b="1" baseline="0" dirty="0">
              <a:latin typeface="Calibri" panose="020F0502020204030204" pitchFamily="34" charset="0"/>
            </a:endParaRPr>
          </a:p>
        </p:txBody>
      </p:sp>
      <p:sp>
        <p:nvSpPr>
          <p:cNvPr id="3" name="Text Box 9"/>
          <p:cNvSpPr txBox="1">
            <a:spLocks noChangeArrowheads="1"/>
          </p:cNvSpPr>
          <p:nvPr/>
        </p:nvSpPr>
        <p:spPr bwMode="auto">
          <a:xfrm>
            <a:off x="611560" y="1078880"/>
            <a:ext cx="8368636" cy="4524315"/>
          </a:xfrm>
          <a:prstGeom prst="rect">
            <a:avLst/>
          </a:prstGeom>
          <a:noFill/>
          <a:ln w="9525">
            <a:noFill/>
            <a:miter lim="800000"/>
            <a:headEnd/>
            <a:tailEnd/>
          </a:ln>
        </p:spPr>
        <p:txBody>
          <a:bodyPr wrap="square">
            <a:spAutoFit/>
          </a:bodyPr>
          <a:lstStyle/>
          <a:p>
            <a:r>
              <a:rPr lang="en-US" sz="2400" dirty="0"/>
              <a:t>Imputation model should be integrated strictly to the next step, that is, </a:t>
            </a:r>
            <a:r>
              <a:rPr lang="en-US" sz="2400" dirty="0" smtClean="0"/>
              <a:t>to imputation </a:t>
            </a:r>
            <a:r>
              <a:rPr lang="en-US" sz="2400" dirty="0"/>
              <a:t>task. There are two options to determine the specification of </a:t>
            </a:r>
            <a:r>
              <a:rPr lang="en-US" sz="2400" dirty="0" smtClean="0"/>
              <a:t>the </a:t>
            </a:r>
            <a:r>
              <a:rPr lang="fi-FI" sz="2400" dirty="0" err="1" smtClean="0"/>
              <a:t>imputation</a:t>
            </a:r>
            <a:r>
              <a:rPr lang="fi-FI" sz="2400" dirty="0" smtClean="0"/>
              <a:t> </a:t>
            </a:r>
            <a:r>
              <a:rPr lang="fi-FI" sz="2400" dirty="0" err="1"/>
              <a:t>model</a:t>
            </a:r>
            <a:r>
              <a:rPr lang="fi-FI" sz="2400" dirty="0" smtClean="0"/>
              <a:t>:</a:t>
            </a:r>
          </a:p>
          <a:p>
            <a:endParaRPr lang="fi-FI" sz="2400" dirty="0"/>
          </a:p>
          <a:p>
            <a:r>
              <a:rPr lang="en-US" sz="2400" dirty="0"/>
              <a:t>• To determine the model using smart information so that it predicts well </a:t>
            </a:r>
            <a:r>
              <a:rPr lang="en-US" sz="2400" dirty="0" smtClean="0"/>
              <a:t>the case </a:t>
            </a:r>
            <a:r>
              <a:rPr lang="en-US" sz="2400" dirty="0"/>
              <a:t>required to impute. The model may </a:t>
            </a:r>
            <a:r>
              <a:rPr lang="en-US" sz="2400" dirty="0" smtClean="0"/>
              <a:t>be a </a:t>
            </a:r>
            <a:r>
              <a:rPr lang="en-US" sz="2400" dirty="0"/>
              <a:t>deterministic (or stochastic</a:t>
            </a:r>
            <a:r>
              <a:rPr lang="en-US" sz="2400" dirty="0" smtClean="0"/>
              <a:t>) function </a:t>
            </a:r>
            <a:r>
              <a:rPr lang="en-US" sz="2400" dirty="0"/>
              <a:t>like </a:t>
            </a:r>
            <a:r>
              <a:rPr lang="en-US" sz="2400" i="1" dirty="0"/>
              <a:t>y = f(x) </a:t>
            </a:r>
            <a:r>
              <a:rPr lang="en-US" sz="2400" dirty="0"/>
              <a:t>(</a:t>
            </a:r>
            <a:r>
              <a:rPr lang="en-US" sz="2400" i="1" dirty="0"/>
              <a:t>+ e</a:t>
            </a:r>
            <a:r>
              <a:rPr lang="en-US" sz="2400" dirty="0"/>
              <a:t>) or a rule (like in editing) such as ‘if so and so but </a:t>
            </a:r>
            <a:r>
              <a:rPr lang="en-US" sz="2400" dirty="0" smtClean="0"/>
              <a:t>not so </a:t>
            </a:r>
            <a:r>
              <a:rPr lang="en-US" sz="2400" dirty="0"/>
              <a:t>then it is that</a:t>
            </a:r>
            <a:r>
              <a:rPr lang="en-US" sz="2400" dirty="0" smtClean="0"/>
              <a:t>.’</a:t>
            </a:r>
          </a:p>
          <a:p>
            <a:endParaRPr lang="en-US" sz="2400" dirty="0"/>
          </a:p>
          <a:p>
            <a:r>
              <a:rPr lang="en-US" sz="2400" dirty="0"/>
              <a:t>• </a:t>
            </a:r>
            <a:r>
              <a:rPr lang="en-US" sz="2400" u="sng" dirty="0"/>
              <a:t>To estimate the model using either the same data required to impute </a:t>
            </a:r>
            <a:r>
              <a:rPr lang="en-US" sz="2400" u="sng" dirty="0" smtClean="0"/>
              <a:t>or other </a:t>
            </a:r>
            <a:r>
              <a:rPr lang="en-US" sz="2400" u="sng" dirty="0"/>
              <a:t>data that is similar </a:t>
            </a:r>
            <a:r>
              <a:rPr lang="en-US" sz="2400" dirty="0"/>
              <a:t>(at least </a:t>
            </a:r>
            <a:r>
              <a:rPr lang="en-US" sz="2400" dirty="0" smtClean="0"/>
              <a:t>its structure and core variables) </a:t>
            </a:r>
            <a:r>
              <a:rPr lang="en-US" sz="2400" u="sng" dirty="0"/>
              <a:t>to the present data</a:t>
            </a:r>
            <a:r>
              <a:rPr lang="en-US" sz="2400" dirty="0" smtClean="0"/>
              <a:t>.</a:t>
            </a:r>
            <a:endParaRPr lang="en-US" sz="2400" dirty="0"/>
          </a:p>
        </p:txBody>
      </p:sp>
      <p:sp>
        <p:nvSpPr>
          <p:cNvPr id="5" name="Dian numeron paikkamerkki 4"/>
          <p:cNvSpPr>
            <a:spLocks noGrp="1"/>
          </p:cNvSpPr>
          <p:nvPr>
            <p:ph type="sldNum" sz="quarter" idx="12"/>
          </p:nvPr>
        </p:nvSpPr>
        <p:spPr/>
        <p:txBody>
          <a:bodyPr/>
          <a:lstStyle/>
          <a:p>
            <a:fld id="{9F948BEE-9E3F-4D4D-A252-771EB9EE2D9D}" type="slidenum">
              <a:rPr lang="fi-FI" smtClean="0"/>
              <a:pPr/>
              <a:t>36</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1979712" y="533871"/>
            <a:ext cx="3225114" cy="523220"/>
          </a:xfrm>
          <a:prstGeom prst="rect">
            <a:avLst/>
          </a:prstGeom>
          <a:noFill/>
          <a:ln w="9525">
            <a:noFill/>
            <a:miter lim="800000"/>
            <a:headEnd/>
            <a:tailEnd/>
          </a:ln>
        </p:spPr>
        <p:txBody>
          <a:bodyPr wrap="none">
            <a:spAutoFit/>
          </a:bodyPr>
          <a:lstStyle/>
          <a:p>
            <a:r>
              <a:rPr lang="en-US" sz="2800" b="1" baseline="0" dirty="0" smtClean="0">
                <a:latin typeface="Calibri" panose="020F0502020204030204" pitchFamily="34" charset="0"/>
              </a:rPr>
              <a:t>Imputation model 2 </a:t>
            </a:r>
            <a:endParaRPr lang="en-US" sz="2800" b="1" baseline="0" dirty="0">
              <a:latin typeface="Calibri" panose="020F0502020204030204" pitchFamily="34" charset="0"/>
            </a:endParaRPr>
          </a:p>
        </p:txBody>
      </p:sp>
      <p:sp>
        <p:nvSpPr>
          <p:cNvPr id="3" name="Text Box 9"/>
          <p:cNvSpPr txBox="1">
            <a:spLocks noChangeArrowheads="1"/>
          </p:cNvSpPr>
          <p:nvPr/>
        </p:nvSpPr>
        <p:spPr bwMode="auto">
          <a:xfrm>
            <a:off x="611560" y="1057091"/>
            <a:ext cx="7992888" cy="4893647"/>
          </a:xfrm>
          <a:prstGeom prst="rect">
            <a:avLst/>
          </a:prstGeom>
          <a:noFill/>
          <a:ln w="9525">
            <a:noFill/>
            <a:miter lim="800000"/>
            <a:headEnd/>
            <a:tailEnd/>
          </a:ln>
        </p:spPr>
        <p:txBody>
          <a:bodyPr wrap="square">
            <a:spAutoFit/>
          </a:bodyPr>
          <a:lstStyle/>
          <a:p>
            <a:endParaRPr lang="en-US" sz="2400" dirty="0">
              <a:latin typeface="Calibri" panose="020F0502020204030204" pitchFamily="34" charset="0"/>
            </a:endParaRPr>
          </a:p>
          <a:p>
            <a:r>
              <a:rPr lang="en-US" sz="2400" dirty="0"/>
              <a:t>The </a:t>
            </a:r>
            <a:r>
              <a:rPr lang="en-US" sz="2400" dirty="0" smtClean="0"/>
              <a:t>former </a:t>
            </a:r>
            <a:r>
              <a:rPr lang="en-US" sz="2400" dirty="0"/>
              <a:t>models are often used in simple (conservative) imputations and in the same step as editing. </a:t>
            </a:r>
            <a:endParaRPr lang="en-US" sz="2400" dirty="0" smtClean="0"/>
          </a:p>
          <a:p>
            <a:endParaRPr lang="en-US" sz="2400" dirty="0"/>
          </a:p>
          <a:p>
            <a:r>
              <a:rPr lang="en-US" sz="2400" dirty="0" smtClean="0">
                <a:latin typeface="Calibri" panose="020F0502020204030204" pitchFamily="34" charset="0"/>
              </a:rPr>
              <a:t>A strategy: </a:t>
            </a:r>
            <a:r>
              <a:rPr lang="en-US" sz="2400" b="1" dirty="0" smtClean="0">
                <a:latin typeface="Calibri" panose="020F0502020204030204" pitchFamily="34" charset="0"/>
              </a:rPr>
              <a:t>First</a:t>
            </a:r>
            <a:r>
              <a:rPr lang="en-US" sz="2400" dirty="0" smtClean="0">
                <a:latin typeface="Calibri" panose="020F0502020204030204" pitchFamily="34" charset="0"/>
              </a:rPr>
              <a:t>, try to impute using the first alternative as well as possible = </a:t>
            </a:r>
            <a:r>
              <a:rPr lang="en-US" sz="2400" b="1" dirty="0" smtClean="0">
                <a:latin typeface="Calibri" panose="020F0502020204030204" pitchFamily="34" charset="0"/>
              </a:rPr>
              <a:t>logical imputation or deductive imputation </a:t>
            </a:r>
            <a:r>
              <a:rPr lang="en-US" sz="2400" dirty="0" smtClean="0">
                <a:latin typeface="Calibri" panose="020F0502020204030204" pitchFamily="34" charset="0"/>
              </a:rPr>
              <a:t>so that the imputed value is true with high probability (</a:t>
            </a:r>
            <a:r>
              <a:rPr lang="en-US" sz="2400" dirty="0"/>
              <a:t>E.g. if it is known the number of children and their ages, it is possible to logically impute fairly well the child benefit in </a:t>
            </a:r>
            <a:r>
              <a:rPr lang="en-US" sz="2400" dirty="0" smtClean="0"/>
              <a:t>Finland)</a:t>
            </a:r>
            <a:r>
              <a:rPr lang="en-US" sz="2400" dirty="0" smtClean="0">
                <a:latin typeface="Calibri" panose="020F0502020204030204" pitchFamily="34" charset="0"/>
              </a:rPr>
              <a:t>, </a:t>
            </a:r>
          </a:p>
          <a:p>
            <a:r>
              <a:rPr lang="en-US" sz="2400" dirty="0" smtClean="0">
                <a:latin typeface="Calibri" panose="020F0502020204030204" pitchFamily="34" charset="0"/>
              </a:rPr>
              <a:t>and </a:t>
            </a:r>
            <a:r>
              <a:rPr lang="en-US" sz="2400" b="1" dirty="0" smtClean="0">
                <a:latin typeface="Calibri" panose="020F0502020204030204" pitchFamily="34" charset="0"/>
              </a:rPr>
              <a:t>second</a:t>
            </a:r>
            <a:r>
              <a:rPr lang="en-US" sz="2400" dirty="0" smtClean="0">
                <a:latin typeface="Calibri" panose="020F0502020204030204" pitchFamily="34" charset="0"/>
              </a:rPr>
              <a:t>, to impute using the second alternative the rest; naturally if you will impute at all.</a:t>
            </a:r>
          </a:p>
          <a:p>
            <a:r>
              <a:rPr lang="en-US" sz="2400" dirty="0"/>
              <a:t>Next I will focus on the latter models. </a:t>
            </a:r>
          </a:p>
          <a:p>
            <a:endParaRPr lang="en-US" sz="2400" dirty="0" smtClean="0">
              <a:latin typeface="Calibri" panose="020F0502020204030204" pitchFamily="34" charset="0"/>
            </a:endParaRPr>
          </a:p>
        </p:txBody>
      </p:sp>
      <p:sp>
        <p:nvSpPr>
          <p:cNvPr id="5" name="Dian numeron paikkamerkki 4"/>
          <p:cNvSpPr>
            <a:spLocks noGrp="1"/>
          </p:cNvSpPr>
          <p:nvPr>
            <p:ph type="sldNum" sz="quarter" idx="12"/>
          </p:nvPr>
        </p:nvSpPr>
        <p:spPr/>
        <p:txBody>
          <a:bodyPr/>
          <a:lstStyle/>
          <a:p>
            <a:fld id="{9F948BEE-9E3F-4D4D-A252-771EB9EE2D9D}" type="slidenum">
              <a:rPr lang="fi-FI" smtClean="0"/>
              <a:pPr/>
              <a:t>37</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151036840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2051720" y="476672"/>
            <a:ext cx="3225114" cy="523220"/>
          </a:xfrm>
          <a:prstGeom prst="rect">
            <a:avLst/>
          </a:prstGeom>
          <a:noFill/>
          <a:ln w="9525">
            <a:noFill/>
            <a:miter lim="800000"/>
            <a:headEnd/>
            <a:tailEnd/>
          </a:ln>
        </p:spPr>
        <p:txBody>
          <a:bodyPr wrap="none">
            <a:spAutoFit/>
          </a:bodyPr>
          <a:lstStyle/>
          <a:p>
            <a:r>
              <a:rPr lang="en-US" sz="2800" b="1" baseline="0" dirty="0" smtClean="0">
                <a:latin typeface="Calibri" panose="020F0502020204030204" pitchFamily="34" charset="0"/>
              </a:rPr>
              <a:t>Imputation model  3</a:t>
            </a:r>
            <a:endParaRPr lang="en-US" sz="2800" b="1" baseline="0" dirty="0">
              <a:latin typeface="Calibri" panose="020F0502020204030204" pitchFamily="34" charset="0"/>
            </a:endParaRPr>
          </a:p>
        </p:txBody>
      </p:sp>
      <p:sp>
        <p:nvSpPr>
          <p:cNvPr id="3" name="Text Box 9"/>
          <p:cNvSpPr txBox="1">
            <a:spLocks noChangeArrowheads="1"/>
          </p:cNvSpPr>
          <p:nvPr/>
        </p:nvSpPr>
        <p:spPr bwMode="auto">
          <a:xfrm>
            <a:off x="539552" y="1226369"/>
            <a:ext cx="8368636" cy="4893647"/>
          </a:xfrm>
          <a:prstGeom prst="rect">
            <a:avLst/>
          </a:prstGeom>
          <a:noFill/>
          <a:ln w="9525">
            <a:noFill/>
            <a:miter lim="800000"/>
            <a:headEnd/>
            <a:tailEnd/>
          </a:ln>
        </p:spPr>
        <p:txBody>
          <a:bodyPr wrap="square">
            <a:spAutoFit/>
          </a:bodyPr>
          <a:lstStyle/>
          <a:p>
            <a:pPr algn="l">
              <a:defRPr/>
            </a:pPr>
            <a:r>
              <a:rPr lang="en-US" sz="2400" baseline="0" dirty="0" smtClean="0">
                <a:latin typeface="Calibri" panose="020F0502020204030204" pitchFamily="34" charset="0"/>
              </a:rPr>
              <a:t>This second type of imputation model is always such in which it is purpose to predict something using auxiliary variables as independent variables.</a:t>
            </a:r>
          </a:p>
          <a:p>
            <a:pPr algn="l">
              <a:defRPr/>
            </a:pPr>
            <a:endParaRPr lang="en-US" sz="2400" dirty="0" smtClean="0">
              <a:latin typeface="Calibri" panose="020F0502020204030204" pitchFamily="34" charset="0"/>
            </a:endParaRPr>
          </a:p>
          <a:p>
            <a:pPr algn="l"/>
            <a:r>
              <a:rPr lang="en-GB" sz="2400" dirty="0" smtClean="0">
                <a:latin typeface="Calibri" panose="020F0502020204030204" pitchFamily="34" charset="0"/>
              </a:rPr>
              <a:t>The dependent variable of this imputation model can be of the two types only:</a:t>
            </a:r>
          </a:p>
          <a:p>
            <a:pPr algn="l"/>
            <a:endParaRPr lang="en-GB" sz="2400" dirty="0" smtClean="0">
              <a:solidFill>
                <a:srgbClr val="C00000"/>
              </a:solidFill>
              <a:latin typeface="Calibri" panose="020F0502020204030204" pitchFamily="34" charset="0"/>
            </a:endParaRPr>
          </a:p>
          <a:p>
            <a:pPr algn="l"/>
            <a:r>
              <a:rPr lang="en-GB" sz="2400" dirty="0" smtClean="0">
                <a:solidFill>
                  <a:srgbClr val="C00000"/>
                </a:solidFill>
                <a:latin typeface="Calibri" panose="020F0502020204030204" pitchFamily="34" charset="0"/>
              </a:rPr>
              <a:t>(</a:t>
            </a:r>
            <a:r>
              <a:rPr lang="en-GB" sz="2400" dirty="0" err="1" smtClean="0">
                <a:solidFill>
                  <a:srgbClr val="C00000"/>
                </a:solidFill>
                <a:latin typeface="Calibri" panose="020F0502020204030204" pitchFamily="34" charset="0"/>
              </a:rPr>
              <a:t>i</a:t>
            </a:r>
            <a:r>
              <a:rPr lang="en-GB" sz="2400" dirty="0" smtClean="0">
                <a:solidFill>
                  <a:srgbClr val="C00000"/>
                </a:solidFill>
                <a:latin typeface="Calibri" panose="020F0502020204030204" pitchFamily="34" charset="0"/>
              </a:rPr>
              <a:t>)  either the variable being imputed itself </a:t>
            </a:r>
          </a:p>
          <a:p>
            <a:pPr algn="l"/>
            <a:r>
              <a:rPr lang="en-GB" sz="2400" dirty="0" smtClean="0">
                <a:solidFill>
                  <a:srgbClr val="C00000"/>
                </a:solidFill>
                <a:latin typeface="Calibri" panose="020F0502020204030204" pitchFamily="34" charset="0"/>
              </a:rPr>
              <a:t>or </a:t>
            </a:r>
          </a:p>
          <a:p>
            <a:pPr algn="l"/>
            <a:r>
              <a:rPr lang="en-GB" sz="2400" dirty="0" smtClean="0">
                <a:solidFill>
                  <a:srgbClr val="C00000"/>
                </a:solidFill>
                <a:latin typeface="Calibri" panose="020F0502020204030204" pitchFamily="34" charset="0"/>
              </a:rPr>
              <a:t>(ii) the </a:t>
            </a:r>
            <a:r>
              <a:rPr lang="en-GB" sz="2400" noProof="1" smtClean="0">
                <a:solidFill>
                  <a:srgbClr val="C00000"/>
                </a:solidFill>
                <a:latin typeface="Calibri" panose="020F0502020204030204" pitchFamily="34" charset="0"/>
              </a:rPr>
              <a:t>missingness</a:t>
            </a:r>
            <a:r>
              <a:rPr lang="en-GB" sz="2400" dirty="0" smtClean="0">
                <a:solidFill>
                  <a:srgbClr val="C00000"/>
                </a:solidFill>
                <a:latin typeface="Calibri" panose="020F0502020204030204" pitchFamily="34" charset="0"/>
              </a:rPr>
              <a:t> indicator of the variable being imputed.</a:t>
            </a:r>
            <a:r>
              <a:rPr lang="en-US" sz="2400" baseline="0" dirty="0" smtClean="0">
                <a:latin typeface="Calibri" panose="020F0502020204030204" pitchFamily="34" charset="0"/>
              </a:rPr>
              <a:t> </a:t>
            </a:r>
          </a:p>
          <a:p>
            <a:pPr algn="l"/>
            <a:endParaRPr lang="en-US" sz="2400" dirty="0" smtClean="0">
              <a:latin typeface="Calibri" panose="020F0502020204030204" pitchFamily="34" charset="0"/>
            </a:endParaRPr>
          </a:p>
          <a:p>
            <a:pPr algn="l"/>
            <a:r>
              <a:rPr lang="en-US" sz="2400" baseline="0" dirty="0" smtClean="0">
                <a:latin typeface="Calibri" panose="020F0502020204030204" pitchFamily="34" charset="0"/>
              </a:rPr>
              <a:t>Case (</a:t>
            </a:r>
            <a:r>
              <a:rPr lang="en-US" sz="2400" baseline="0" dirty="0" err="1" smtClean="0">
                <a:latin typeface="Calibri" panose="020F0502020204030204" pitchFamily="34" charset="0"/>
              </a:rPr>
              <a:t>i</a:t>
            </a:r>
            <a:r>
              <a:rPr lang="en-US" sz="2400" baseline="0" dirty="0" smtClean="0">
                <a:latin typeface="Calibri" panose="020F0502020204030204" pitchFamily="34" charset="0"/>
              </a:rPr>
              <a:t>) can cover all possible forms, categorical including binary and continuous but in case (ii) the variable is binary.</a:t>
            </a:r>
            <a:r>
              <a:rPr lang="en-US" sz="2400" dirty="0" smtClean="0">
                <a:latin typeface="Calibri" panose="020F0502020204030204" pitchFamily="34" charset="0"/>
              </a:rPr>
              <a:t> </a:t>
            </a:r>
            <a:r>
              <a:rPr lang="en-US" sz="2400" baseline="0" dirty="0" smtClean="0">
                <a:latin typeface="Calibri" panose="020F0502020204030204" pitchFamily="34" charset="0"/>
              </a:rPr>
              <a:t>  </a:t>
            </a:r>
            <a:endParaRPr lang="en-US" sz="2400" dirty="0" smtClean="0">
              <a:latin typeface="Calibri" panose="020F0502020204030204" pitchFamily="34" charset="0"/>
            </a:endParaRPr>
          </a:p>
        </p:txBody>
      </p:sp>
      <p:sp>
        <p:nvSpPr>
          <p:cNvPr id="5" name="Dian numeron paikkamerkki 4"/>
          <p:cNvSpPr>
            <a:spLocks noGrp="1"/>
          </p:cNvSpPr>
          <p:nvPr>
            <p:ph type="sldNum" sz="quarter" idx="12"/>
          </p:nvPr>
        </p:nvSpPr>
        <p:spPr/>
        <p:txBody>
          <a:bodyPr/>
          <a:lstStyle/>
          <a:p>
            <a:fld id="{9F948BEE-9E3F-4D4D-A252-771EB9EE2D9D}" type="slidenum">
              <a:rPr lang="fi-FI" smtClean="0"/>
              <a:pPr/>
              <a:t>38</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2123728" y="458222"/>
            <a:ext cx="3528392" cy="523220"/>
          </a:xfrm>
          <a:prstGeom prst="rect">
            <a:avLst/>
          </a:prstGeom>
          <a:noFill/>
          <a:ln w="9525">
            <a:noFill/>
            <a:miter lim="800000"/>
            <a:headEnd/>
            <a:tailEnd/>
          </a:ln>
        </p:spPr>
        <p:txBody>
          <a:bodyPr wrap="square">
            <a:spAutoFit/>
          </a:bodyPr>
          <a:lstStyle/>
          <a:p>
            <a:r>
              <a:rPr lang="en-US" sz="2800" b="1" baseline="0" dirty="0" smtClean="0">
                <a:latin typeface="Calibri" panose="020F0502020204030204" pitchFamily="34" charset="0"/>
              </a:rPr>
              <a:t>Imputation model  4</a:t>
            </a:r>
            <a:endParaRPr lang="en-US" sz="2800" b="1" baseline="0" dirty="0">
              <a:latin typeface="Calibri" panose="020F0502020204030204" pitchFamily="34" charset="0"/>
            </a:endParaRPr>
          </a:p>
        </p:txBody>
      </p:sp>
      <p:sp>
        <p:nvSpPr>
          <p:cNvPr id="3" name="Text Box 9"/>
          <p:cNvSpPr txBox="1">
            <a:spLocks noChangeArrowheads="1"/>
          </p:cNvSpPr>
          <p:nvPr/>
        </p:nvSpPr>
        <p:spPr bwMode="auto">
          <a:xfrm>
            <a:off x="611560" y="981442"/>
            <a:ext cx="8368636" cy="5632311"/>
          </a:xfrm>
          <a:prstGeom prst="rect">
            <a:avLst/>
          </a:prstGeom>
          <a:noFill/>
          <a:ln w="9525">
            <a:noFill/>
            <a:miter lim="800000"/>
            <a:headEnd/>
            <a:tailEnd/>
          </a:ln>
        </p:spPr>
        <p:txBody>
          <a:bodyPr wrap="square">
            <a:spAutoFit/>
          </a:bodyPr>
          <a:lstStyle/>
          <a:p>
            <a:r>
              <a:rPr lang="en-US" sz="2400" dirty="0"/>
              <a:t>These two models are estimated from the two different data sets</a:t>
            </a:r>
            <a:r>
              <a:rPr lang="en-US" sz="2400" dirty="0" smtClean="0"/>
              <a:t>:</a:t>
            </a:r>
          </a:p>
          <a:p>
            <a:endParaRPr lang="en-US" sz="2400" dirty="0"/>
          </a:p>
          <a:p>
            <a:pPr marL="514350" indent="-514350">
              <a:buAutoNum type="romanLcParenBoth"/>
            </a:pPr>
            <a:r>
              <a:rPr lang="en-US" sz="2400" dirty="0" smtClean="0"/>
              <a:t>From </a:t>
            </a:r>
            <a:r>
              <a:rPr lang="en-US" sz="2400" dirty="0"/>
              <a:t>the respondents (observed units</a:t>
            </a:r>
            <a:r>
              <a:rPr lang="en-US" sz="2400" dirty="0" smtClean="0"/>
              <a:t>)</a:t>
            </a:r>
          </a:p>
          <a:p>
            <a:r>
              <a:rPr lang="en-US" sz="2400" dirty="0" smtClean="0"/>
              <a:t>(</a:t>
            </a:r>
            <a:r>
              <a:rPr lang="en-US" sz="2400" dirty="0"/>
              <a:t>ii) Both from the respondents and the non-respondents</a:t>
            </a:r>
            <a:r>
              <a:rPr lang="en-US" sz="2400" dirty="0" smtClean="0"/>
              <a:t>.</a:t>
            </a:r>
          </a:p>
          <a:p>
            <a:endParaRPr lang="en-US" sz="2400" dirty="0"/>
          </a:p>
          <a:p>
            <a:r>
              <a:rPr lang="en-US" sz="2400" dirty="0"/>
              <a:t>But of course, the explanatory variables should be available from both </a:t>
            </a:r>
            <a:r>
              <a:rPr lang="en-US" sz="2400" dirty="0" smtClean="0"/>
              <a:t>the respondents </a:t>
            </a:r>
            <a:r>
              <a:rPr lang="en-US" sz="2400" dirty="0"/>
              <a:t>and the non-respondents. Note </a:t>
            </a:r>
            <a:r>
              <a:rPr lang="en-US" sz="2400" dirty="0" smtClean="0"/>
              <a:t>that a categorical </a:t>
            </a:r>
            <a:r>
              <a:rPr lang="en-US" sz="2400" dirty="0"/>
              <a:t>variable with the </a:t>
            </a:r>
            <a:r>
              <a:rPr lang="en-US" sz="2400" dirty="0" err="1"/>
              <a:t>missingness</a:t>
            </a:r>
            <a:r>
              <a:rPr lang="en-US" sz="2400" dirty="0"/>
              <a:t> codes may work reasonably in </a:t>
            </a:r>
            <a:r>
              <a:rPr lang="en-US" sz="2400" dirty="0" smtClean="0"/>
              <a:t>imputation. </a:t>
            </a:r>
            <a:endParaRPr lang="fi-FI" sz="2400" dirty="0" smtClean="0"/>
          </a:p>
          <a:p>
            <a:endParaRPr lang="fi-FI" sz="2400" dirty="0"/>
          </a:p>
          <a:p>
            <a:r>
              <a:rPr lang="en-US" sz="2400" u="sng" dirty="0"/>
              <a:t>Note</a:t>
            </a:r>
            <a:r>
              <a:rPr lang="en-US" sz="2400" dirty="0"/>
              <a:t> that in sequential imputation the number of non-respondents (</a:t>
            </a:r>
            <a:r>
              <a:rPr lang="en-US" sz="2400" dirty="0" smtClean="0"/>
              <a:t>missing value </a:t>
            </a:r>
            <a:r>
              <a:rPr lang="en-US" sz="2400" dirty="0"/>
              <a:t>units) will be declining from one imputation to the next. In order to </a:t>
            </a:r>
            <a:r>
              <a:rPr lang="en-US" sz="2400" dirty="0" smtClean="0"/>
              <a:t>work well </a:t>
            </a:r>
            <a:r>
              <a:rPr lang="en-US" sz="2400" dirty="0"/>
              <a:t>in this imputation, individual level success is important or such </a:t>
            </a:r>
            <a:r>
              <a:rPr lang="en-US" sz="2400" dirty="0" smtClean="0"/>
              <a:t>aggregate level that is important. </a:t>
            </a:r>
            <a:endParaRPr lang="en-US" sz="2400" dirty="0" smtClean="0">
              <a:latin typeface="Calibri" panose="020F0502020204030204" pitchFamily="34" charset="0"/>
            </a:endParaRPr>
          </a:p>
        </p:txBody>
      </p:sp>
      <p:sp>
        <p:nvSpPr>
          <p:cNvPr id="5" name="Dian numeron paikkamerkki 4"/>
          <p:cNvSpPr>
            <a:spLocks noGrp="1"/>
          </p:cNvSpPr>
          <p:nvPr>
            <p:ph type="sldNum" sz="quarter" idx="12"/>
          </p:nvPr>
        </p:nvSpPr>
        <p:spPr/>
        <p:txBody>
          <a:bodyPr/>
          <a:lstStyle/>
          <a:p>
            <a:fld id="{9F948BEE-9E3F-4D4D-A252-771EB9EE2D9D}" type="slidenum">
              <a:rPr lang="fi-FI" smtClean="0"/>
              <a:pPr/>
              <a:t>39</a:t>
            </a:fld>
            <a:endParaRPr lang="fi-FI"/>
          </a:p>
        </p:txBody>
      </p:sp>
      <p:sp>
        <p:nvSpPr>
          <p:cNvPr id="6" name="Footer Placeholder 5"/>
          <p:cNvSpPr>
            <a:spLocks noGrp="1"/>
          </p:cNvSpPr>
          <p:nvPr>
            <p:ph type="ftr" sz="quarter" idx="11"/>
          </p:nvPr>
        </p:nvSpPr>
        <p:spPr/>
        <p:txBody>
          <a:bodyPr/>
          <a:lstStyle/>
          <a:p>
            <a:r>
              <a:rPr lang="fi-FI" dirty="0" err="1" smtClean="0"/>
              <a:t>Imputation</a:t>
            </a:r>
            <a:r>
              <a:rPr lang="fi-FI" dirty="0" smtClean="0"/>
              <a:t> </a:t>
            </a:r>
            <a:r>
              <a:rPr lang="fi-FI" dirty="0" err="1" smtClean="0"/>
              <a:t>principles</a:t>
            </a:r>
            <a:r>
              <a:rPr lang="fi-FI" dirty="0" smtClean="0"/>
              <a:t> 2017 Seppo</a:t>
            </a:r>
            <a:endParaRPr lang="fi-FI"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kehys 3"/>
          <p:cNvSpPr txBox="1"/>
          <p:nvPr/>
        </p:nvSpPr>
        <p:spPr>
          <a:xfrm>
            <a:off x="683568" y="260648"/>
            <a:ext cx="8815811" cy="6063198"/>
          </a:xfrm>
          <a:prstGeom prst="rect">
            <a:avLst/>
          </a:prstGeom>
          <a:noFill/>
        </p:spPr>
        <p:txBody>
          <a:bodyPr wrap="none" rtlCol="0">
            <a:spAutoFit/>
          </a:bodyPr>
          <a:lstStyle/>
          <a:p>
            <a:r>
              <a:rPr lang="en-GB" sz="2800" b="1" dirty="0" smtClean="0">
                <a:latin typeface="Calibri" pitchFamily="34" charset="0"/>
              </a:rPr>
              <a:t>Content of the introduction</a:t>
            </a:r>
          </a:p>
          <a:p>
            <a:pPr algn="l"/>
            <a:endParaRPr lang="en-GB" sz="2000" dirty="0" smtClean="0">
              <a:latin typeface="Georgia" pitchFamily="18" charset="0"/>
            </a:endParaRPr>
          </a:p>
          <a:p>
            <a:pPr algn="l"/>
            <a:r>
              <a:rPr lang="en-GB" sz="2000" dirty="0" smtClean="0">
                <a:latin typeface="Calibri" pitchFamily="34" charset="0"/>
              </a:rPr>
              <a:t>What is imputation, its purpose, concepts</a:t>
            </a:r>
          </a:p>
          <a:p>
            <a:pPr algn="l"/>
            <a:r>
              <a:rPr lang="en-GB" sz="2000" dirty="0" err="1" smtClean="0">
                <a:latin typeface="Calibri" pitchFamily="34" charset="0"/>
              </a:rPr>
              <a:t>Missingness</a:t>
            </a:r>
            <a:r>
              <a:rPr lang="en-GB" sz="2000" dirty="0" smtClean="0">
                <a:latin typeface="Calibri" pitchFamily="34" charset="0"/>
              </a:rPr>
              <a:t> (</a:t>
            </a:r>
            <a:r>
              <a:rPr lang="en-GB" sz="2000" dirty="0" err="1" smtClean="0">
                <a:latin typeface="Calibri" pitchFamily="34" charset="0"/>
              </a:rPr>
              <a:t>puuttuneisuus</a:t>
            </a:r>
            <a:r>
              <a:rPr lang="en-GB" sz="2000" dirty="0" smtClean="0">
                <a:latin typeface="Calibri" pitchFamily="34" charset="0"/>
              </a:rPr>
              <a:t>) mechanisms</a:t>
            </a:r>
          </a:p>
          <a:p>
            <a:pPr algn="l"/>
            <a:r>
              <a:rPr lang="en-GB" sz="2000" dirty="0" smtClean="0">
                <a:latin typeface="Calibri" pitchFamily="34" charset="0"/>
              </a:rPr>
              <a:t>Most common tools for missing item handling without real imputations</a:t>
            </a:r>
          </a:p>
          <a:p>
            <a:pPr algn="l"/>
            <a:r>
              <a:rPr lang="en-GB" sz="2000" dirty="0" err="1" smtClean="0">
                <a:latin typeface="Calibri" pitchFamily="34" charset="0"/>
              </a:rPr>
              <a:t>Missingness</a:t>
            </a:r>
            <a:r>
              <a:rPr lang="en-GB" sz="2000" dirty="0" smtClean="0">
                <a:latin typeface="Calibri" pitchFamily="34" charset="0"/>
              </a:rPr>
              <a:t> pattern</a:t>
            </a:r>
          </a:p>
          <a:p>
            <a:pPr algn="l"/>
            <a:r>
              <a:rPr lang="en-GB" sz="2000" dirty="0" smtClean="0">
                <a:latin typeface="Calibri" pitchFamily="34" charset="0"/>
              </a:rPr>
              <a:t>Targets for imputation</a:t>
            </a:r>
          </a:p>
          <a:p>
            <a:pPr algn="l"/>
            <a:r>
              <a:rPr lang="en-GB" sz="2000" dirty="0" smtClean="0">
                <a:latin typeface="Calibri" pitchFamily="34" charset="0"/>
              </a:rPr>
              <a:t>Imputation process</a:t>
            </a:r>
          </a:p>
          <a:p>
            <a:pPr algn="l"/>
            <a:r>
              <a:rPr lang="en-GB" sz="2000" b="1" dirty="0" smtClean="0">
                <a:latin typeface="Calibri" pitchFamily="34" charset="0"/>
              </a:rPr>
              <a:t>Imputation model</a:t>
            </a:r>
          </a:p>
          <a:p>
            <a:pPr algn="l"/>
            <a:r>
              <a:rPr lang="en-GB" sz="2000" b="1" dirty="0" smtClean="0">
                <a:latin typeface="Calibri" pitchFamily="34" charset="0"/>
              </a:rPr>
              <a:t>Imputation task</a:t>
            </a:r>
          </a:p>
          <a:p>
            <a:r>
              <a:rPr lang="en-GB" sz="2000" dirty="0">
                <a:latin typeface="Calibri" pitchFamily="34" charset="0"/>
              </a:rPr>
              <a:t>Single and multiple imputation (</a:t>
            </a:r>
            <a:r>
              <a:rPr lang="en-GB" sz="2000" dirty="0" err="1">
                <a:latin typeface="Calibri" pitchFamily="34" charset="0"/>
              </a:rPr>
              <a:t>yksikertainen</a:t>
            </a:r>
            <a:r>
              <a:rPr lang="en-GB" sz="2000" dirty="0">
                <a:latin typeface="Calibri" pitchFamily="34" charset="0"/>
              </a:rPr>
              <a:t> ja </a:t>
            </a:r>
            <a:r>
              <a:rPr lang="en-GB" sz="2000" dirty="0" err="1">
                <a:latin typeface="Calibri" pitchFamily="34" charset="0"/>
              </a:rPr>
              <a:t>monikertainen</a:t>
            </a:r>
            <a:r>
              <a:rPr lang="en-GB" sz="2000" dirty="0">
                <a:latin typeface="Calibri" pitchFamily="34" charset="0"/>
              </a:rPr>
              <a:t> </a:t>
            </a:r>
            <a:r>
              <a:rPr lang="en-GB" sz="2000" dirty="0" err="1">
                <a:latin typeface="Calibri" pitchFamily="34" charset="0"/>
              </a:rPr>
              <a:t>imputointi</a:t>
            </a:r>
            <a:r>
              <a:rPr lang="en-GB" sz="2000" dirty="0" smtClean="0">
                <a:latin typeface="Calibri" pitchFamily="34" charset="0"/>
              </a:rPr>
              <a:t>)</a:t>
            </a:r>
          </a:p>
          <a:p>
            <a:r>
              <a:rPr lang="en-CA" sz="2000" dirty="0">
                <a:latin typeface="Calibri" pitchFamily="34" charset="0"/>
                <a:cs typeface="Calibri" pitchFamily="34" charset="0"/>
              </a:rPr>
              <a:t>Imputation model plus Imputation </a:t>
            </a:r>
            <a:r>
              <a:rPr lang="en-CA" sz="2000" dirty="0" smtClean="0">
                <a:latin typeface="Calibri" pitchFamily="34" charset="0"/>
                <a:cs typeface="Calibri" pitchFamily="34" charset="0"/>
              </a:rPr>
              <a:t>task in </a:t>
            </a:r>
            <a:r>
              <a:rPr lang="en-CA" sz="2000" dirty="0">
                <a:latin typeface="Calibri" pitchFamily="34" charset="0"/>
                <a:cs typeface="Calibri" pitchFamily="34" charset="0"/>
              </a:rPr>
              <a:t>the case of the linear regression model</a:t>
            </a:r>
          </a:p>
          <a:p>
            <a:r>
              <a:rPr lang="en-CA" sz="2000" dirty="0">
                <a:latin typeface="Calibri" pitchFamily="34" charset="0"/>
                <a:cs typeface="Calibri" pitchFamily="34" charset="0"/>
              </a:rPr>
              <a:t>Imputation model plus Imputation </a:t>
            </a:r>
            <a:r>
              <a:rPr lang="en-CA" sz="2000" dirty="0" smtClean="0">
                <a:latin typeface="Calibri" pitchFamily="34" charset="0"/>
                <a:cs typeface="Calibri" pitchFamily="34" charset="0"/>
              </a:rPr>
              <a:t>task In </a:t>
            </a:r>
            <a:r>
              <a:rPr lang="en-CA" sz="2000" dirty="0">
                <a:latin typeface="Calibri" pitchFamily="34" charset="0"/>
                <a:cs typeface="Calibri" pitchFamily="34" charset="0"/>
              </a:rPr>
              <a:t>the case of the response indicator model</a:t>
            </a:r>
          </a:p>
          <a:p>
            <a:pPr algn="l"/>
            <a:r>
              <a:rPr lang="en-GB" sz="2000" dirty="0" smtClean="0">
                <a:latin typeface="Calibri" pitchFamily="34" charset="0"/>
              </a:rPr>
              <a:t>Multiple Imputation with SPSS </a:t>
            </a:r>
          </a:p>
          <a:p>
            <a:pPr algn="l"/>
            <a:r>
              <a:rPr lang="en-GB" sz="2000" dirty="0" smtClean="0">
                <a:latin typeface="Calibri" pitchFamily="34" charset="0"/>
              </a:rPr>
              <a:t>Preserving associations in the case of missing data</a:t>
            </a:r>
          </a:p>
          <a:p>
            <a:pPr algn="l"/>
            <a:r>
              <a:rPr lang="en-GB" sz="2000" dirty="0" smtClean="0">
                <a:latin typeface="Calibri" pitchFamily="34" charset="0"/>
              </a:rPr>
              <a:t>General conclusion</a:t>
            </a:r>
          </a:p>
          <a:p>
            <a:pPr algn="l"/>
            <a:endParaRPr lang="en-GB" sz="2000" dirty="0">
              <a:latin typeface="Calibri" pitchFamily="34" charset="0"/>
            </a:endParaRPr>
          </a:p>
          <a:p>
            <a:pPr algn="l"/>
            <a:r>
              <a:rPr lang="en-GB" sz="2000" dirty="0" smtClean="0">
                <a:latin typeface="Calibri" pitchFamily="34" charset="0"/>
              </a:rPr>
              <a:t>After the introduction we go to details of each method.  </a:t>
            </a:r>
          </a:p>
          <a:p>
            <a:r>
              <a:rPr lang="en-GB" sz="2000" dirty="0" smtClean="0">
                <a:latin typeface="Calibri" pitchFamily="34" charset="0"/>
              </a:rPr>
              <a:t>And we will have </a:t>
            </a:r>
            <a:r>
              <a:rPr lang="en-GB" sz="2000" dirty="0">
                <a:latin typeface="Calibri" pitchFamily="34" charset="0"/>
              </a:rPr>
              <a:t>Training all the </a:t>
            </a:r>
            <a:r>
              <a:rPr lang="en-GB" sz="2000" dirty="0" smtClean="0">
                <a:latin typeface="Calibri" pitchFamily="34" charset="0"/>
              </a:rPr>
              <a:t>time.</a:t>
            </a:r>
          </a:p>
        </p:txBody>
      </p:sp>
      <p:sp>
        <p:nvSpPr>
          <p:cNvPr id="4" name="Dian numeron paikkamerkki 3"/>
          <p:cNvSpPr>
            <a:spLocks noGrp="1"/>
          </p:cNvSpPr>
          <p:nvPr>
            <p:ph type="sldNum" sz="quarter" idx="12"/>
          </p:nvPr>
        </p:nvSpPr>
        <p:spPr/>
        <p:txBody>
          <a:bodyPr/>
          <a:lstStyle/>
          <a:p>
            <a:fld id="{9F948BEE-9E3F-4D4D-A252-771EB9EE2D9D}" type="slidenum">
              <a:rPr lang="fi-FI" smtClean="0"/>
              <a:pPr/>
              <a:t>4</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40</a:t>
            </a:fld>
            <a:endParaRPr lang="fi-FI"/>
          </a:p>
        </p:txBody>
      </p:sp>
      <p:sp>
        <p:nvSpPr>
          <p:cNvPr id="4" name="Rectangle 3"/>
          <p:cNvSpPr/>
          <p:nvPr/>
        </p:nvSpPr>
        <p:spPr>
          <a:xfrm>
            <a:off x="611560" y="260648"/>
            <a:ext cx="7920880" cy="4216539"/>
          </a:xfrm>
          <a:prstGeom prst="rect">
            <a:avLst/>
          </a:prstGeom>
        </p:spPr>
        <p:txBody>
          <a:bodyPr wrap="square">
            <a:spAutoFit/>
          </a:bodyPr>
          <a:lstStyle/>
          <a:p>
            <a:r>
              <a:rPr lang="fi-FI" sz="2800" b="1" dirty="0" err="1"/>
              <a:t>Imputation</a:t>
            </a:r>
            <a:r>
              <a:rPr lang="fi-FI" sz="2800" b="1" dirty="0"/>
              <a:t> </a:t>
            </a:r>
            <a:r>
              <a:rPr lang="fi-FI" sz="2800" b="1" dirty="0" err="1"/>
              <a:t>model</a:t>
            </a:r>
            <a:r>
              <a:rPr lang="fi-FI" sz="2800" b="1" dirty="0"/>
              <a:t> </a:t>
            </a:r>
            <a:r>
              <a:rPr lang="fi-FI" sz="2800" b="1" dirty="0" smtClean="0"/>
              <a:t>5</a:t>
            </a:r>
          </a:p>
          <a:p>
            <a:endParaRPr lang="fi-FI" sz="2400" b="1" dirty="0"/>
          </a:p>
          <a:p>
            <a:r>
              <a:rPr lang="en-US" sz="2400" dirty="0"/>
              <a:t>The model (</a:t>
            </a:r>
            <a:r>
              <a:rPr lang="en-US" sz="2400" dirty="0" err="1"/>
              <a:t>i</a:t>
            </a:r>
            <a:r>
              <a:rPr lang="en-US" sz="2400" dirty="0"/>
              <a:t>) is concerned a continuous variable (as income in our </a:t>
            </a:r>
            <a:r>
              <a:rPr lang="en-US" sz="2400" dirty="0" smtClean="0"/>
              <a:t>first </a:t>
            </a:r>
            <a:r>
              <a:rPr lang="fi-FI" sz="2400" dirty="0" err="1" smtClean="0"/>
              <a:t>training</a:t>
            </a:r>
            <a:r>
              <a:rPr lang="fi-FI" sz="2400" dirty="0" smtClean="0"/>
              <a:t>).</a:t>
            </a:r>
          </a:p>
          <a:p>
            <a:endParaRPr lang="fi-FI" sz="2400" dirty="0"/>
          </a:p>
          <a:p>
            <a:r>
              <a:rPr lang="en-US" sz="2400" dirty="0"/>
              <a:t>In this case the most common model is </a:t>
            </a:r>
            <a:r>
              <a:rPr lang="en-US" sz="2400" u="sng" dirty="0"/>
              <a:t>linear regression </a:t>
            </a:r>
            <a:r>
              <a:rPr lang="en-US" sz="2400" dirty="0"/>
              <a:t>or its </a:t>
            </a:r>
            <a:r>
              <a:rPr lang="en-US" sz="2400" u="sng" dirty="0" smtClean="0"/>
              <a:t>logarithmic </a:t>
            </a:r>
            <a:r>
              <a:rPr lang="en-US" sz="2400" dirty="0" smtClean="0"/>
              <a:t>version</a:t>
            </a:r>
            <a:r>
              <a:rPr lang="en-US" sz="2400" dirty="0"/>
              <a:t>. Recently also mixed models are going to </a:t>
            </a:r>
            <a:r>
              <a:rPr lang="en-US" sz="2400" dirty="0" smtClean="0"/>
              <a:t>be applied </a:t>
            </a:r>
            <a:r>
              <a:rPr lang="en-US" sz="2400" dirty="0"/>
              <a:t>and these </a:t>
            </a:r>
            <a:r>
              <a:rPr lang="en-US" sz="2400" dirty="0" smtClean="0"/>
              <a:t>models may </a:t>
            </a:r>
            <a:r>
              <a:rPr lang="en-US" sz="2400" dirty="0"/>
              <a:t>be better than linear if the measurements are from two levels </a:t>
            </a:r>
            <a:r>
              <a:rPr lang="en-US" sz="2400" dirty="0" smtClean="0"/>
              <a:t>for example</a:t>
            </a:r>
            <a:r>
              <a:rPr lang="en-US" sz="2400" dirty="0"/>
              <a:t>. In this course we do work with mixed models since our training </a:t>
            </a:r>
            <a:r>
              <a:rPr lang="en-US" sz="2400" dirty="0" smtClean="0"/>
              <a:t>data are </a:t>
            </a:r>
            <a:r>
              <a:rPr lang="en-US" sz="2400" dirty="0"/>
              <a:t>from one level, i.e. it is concerned individuals</a:t>
            </a:r>
            <a:r>
              <a:rPr lang="en-US" sz="2400" dirty="0" smtClean="0"/>
              <a:t>.</a:t>
            </a:r>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261449515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41</a:t>
            </a:fld>
            <a:endParaRPr lang="fi-FI"/>
          </a:p>
        </p:txBody>
      </p:sp>
      <p:sp>
        <p:nvSpPr>
          <p:cNvPr id="4" name="Rectangle 3"/>
          <p:cNvSpPr/>
          <p:nvPr/>
        </p:nvSpPr>
        <p:spPr>
          <a:xfrm>
            <a:off x="611560" y="980728"/>
            <a:ext cx="7920880" cy="3847207"/>
          </a:xfrm>
          <a:prstGeom prst="rect">
            <a:avLst/>
          </a:prstGeom>
        </p:spPr>
        <p:txBody>
          <a:bodyPr wrap="square">
            <a:spAutoFit/>
          </a:bodyPr>
          <a:lstStyle/>
          <a:p>
            <a:r>
              <a:rPr lang="fi-FI" sz="2800" b="1" dirty="0" err="1"/>
              <a:t>Imputation</a:t>
            </a:r>
            <a:r>
              <a:rPr lang="fi-FI" sz="2800" b="1" dirty="0"/>
              <a:t> </a:t>
            </a:r>
            <a:r>
              <a:rPr lang="fi-FI" sz="2800" b="1" dirty="0" err="1"/>
              <a:t>model</a:t>
            </a:r>
            <a:r>
              <a:rPr lang="fi-FI" sz="2800" b="1" dirty="0"/>
              <a:t> </a:t>
            </a:r>
            <a:r>
              <a:rPr lang="fi-FI" sz="2800" b="1" dirty="0" smtClean="0"/>
              <a:t>6</a:t>
            </a:r>
          </a:p>
          <a:p>
            <a:endParaRPr lang="fi-FI" sz="2400" b="1" dirty="0"/>
          </a:p>
          <a:p>
            <a:endParaRPr lang="en-US" sz="2400" dirty="0"/>
          </a:p>
          <a:p>
            <a:r>
              <a:rPr lang="en-US" sz="2400" dirty="0"/>
              <a:t>Regression models are easy to use and also </a:t>
            </a:r>
            <a:r>
              <a:rPr lang="en-US" sz="2400" u="sng" dirty="0"/>
              <a:t>the model fit </a:t>
            </a:r>
            <a:r>
              <a:rPr lang="en-US" sz="2400" dirty="0"/>
              <a:t>(</a:t>
            </a:r>
            <a:r>
              <a:rPr lang="en-US" sz="2400" i="1" dirty="0"/>
              <a:t>R-square</a:t>
            </a:r>
            <a:r>
              <a:rPr lang="en-US" sz="2400" dirty="0"/>
              <a:t>) is a </a:t>
            </a:r>
            <a:r>
              <a:rPr lang="en-US" sz="2400" dirty="0" smtClean="0"/>
              <a:t>good indicator </a:t>
            </a:r>
            <a:r>
              <a:rPr lang="en-US" sz="2400" dirty="0"/>
              <a:t>and it is good to look when searching for best auxiliary variables </a:t>
            </a:r>
            <a:r>
              <a:rPr lang="en-US" sz="2400" dirty="0" smtClean="0"/>
              <a:t>or covariates </a:t>
            </a:r>
            <a:r>
              <a:rPr lang="en-US" sz="2400" dirty="0"/>
              <a:t>in the model specification phase. This will be the first </a:t>
            </a:r>
            <a:r>
              <a:rPr lang="en-US" sz="2400" dirty="0" smtClean="0"/>
              <a:t>real operation </a:t>
            </a:r>
            <a:r>
              <a:rPr lang="en-US" sz="2400" dirty="0"/>
              <a:t>when going to imputation. Its result can be used in the </a:t>
            </a:r>
            <a:r>
              <a:rPr lang="en-US" sz="2400" dirty="0" smtClean="0"/>
              <a:t>imputation models </a:t>
            </a:r>
            <a:r>
              <a:rPr lang="en-US" sz="2400" dirty="0"/>
              <a:t>(ii) as well. It is useful also for comparing different methods with </a:t>
            </a:r>
            <a:r>
              <a:rPr lang="en-US" sz="2400" dirty="0" smtClean="0"/>
              <a:t>each </a:t>
            </a:r>
            <a:r>
              <a:rPr lang="fi-FI" sz="2400" dirty="0" err="1" smtClean="0"/>
              <a:t>other</a:t>
            </a:r>
            <a:r>
              <a:rPr lang="fi-FI" sz="2400" dirty="0"/>
              <a:t>.</a:t>
            </a:r>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231339550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1835696" y="476672"/>
            <a:ext cx="3225114" cy="523220"/>
          </a:xfrm>
          <a:prstGeom prst="rect">
            <a:avLst/>
          </a:prstGeom>
          <a:noFill/>
          <a:ln w="9525">
            <a:noFill/>
            <a:miter lim="800000"/>
            <a:headEnd/>
            <a:tailEnd/>
          </a:ln>
        </p:spPr>
        <p:txBody>
          <a:bodyPr wrap="none">
            <a:spAutoFit/>
          </a:bodyPr>
          <a:lstStyle/>
          <a:p>
            <a:r>
              <a:rPr lang="en-US" sz="2800" b="1" baseline="0" dirty="0" smtClean="0">
                <a:latin typeface="Calibri" panose="020F0502020204030204" pitchFamily="34" charset="0"/>
              </a:rPr>
              <a:t>Imputation model  7</a:t>
            </a:r>
            <a:endParaRPr lang="en-US" sz="2800" b="1" baseline="0" dirty="0">
              <a:latin typeface="Calibri" panose="020F0502020204030204" pitchFamily="34" charset="0"/>
            </a:endParaRPr>
          </a:p>
        </p:txBody>
      </p:sp>
      <p:sp>
        <p:nvSpPr>
          <p:cNvPr id="3" name="Text Box 9"/>
          <p:cNvSpPr txBox="1">
            <a:spLocks noChangeArrowheads="1"/>
          </p:cNvSpPr>
          <p:nvPr/>
        </p:nvSpPr>
        <p:spPr bwMode="auto">
          <a:xfrm>
            <a:off x="611560" y="1092798"/>
            <a:ext cx="8224620" cy="5170646"/>
          </a:xfrm>
          <a:prstGeom prst="rect">
            <a:avLst/>
          </a:prstGeom>
          <a:noFill/>
          <a:ln w="9525">
            <a:noFill/>
            <a:miter lim="800000"/>
            <a:headEnd/>
            <a:tailEnd/>
          </a:ln>
        </p:spPr>
        <p:txBody>
          <a:bodyPr wrap="square">
            <a:spAutoFit/>
          </a:bodyPr>
          <a:lstStyle/>
          <a:p>
            <a:pPr algn="l"/>
            <a:r>
              <a:rPr lang="en-US" sz="2200" dirty="0" smtClean="0">
                <a:latin typeface="Calibri" panose="020F0502020204030204" pitchFamily="34" charset="0"/>
              </a:rPr>
              <a:t>The model (ii) is concerned a binary variable (1 = responded, 0 = not) but the same model can used for the model (</a:t>
            </a:r>
            <a:r>
              <a:rPr lang="en-US" sz="2200" noProof="1" smtClean="0">
                <a:latin typeface="Calibri" panose="020F0502020204030204" pitchFamily="34" charset="0"/>
              </a:rPr>
              <a:t>i</a:t>
            </a:r>
            <a:r>
              <a:rPr lang="en-US" sz="2200" dirty="0" smtClean="0">
                <a:latin typeface="Calibri" panose="020F0502020204030204" pitchFamily="34" charset="0"/>
              </a:rPr>
              <a:t>) if the dependent variable is binary (e.g. 1 = employed or poor, 0 = unemployed or non-poor). </a:t>
            </a:r>
          </a:p>
          <a:p>
            <a:pPr algn="l"/>
            <a:r>
              <a:rPr lang="en-US" sz="2200" dirty="0" smtClean="0">
                <a:latin typeface="Calibri" panose="020F0502020204030204" pitchFamily="34" charset="0"/>
              </a:rPr>
              <a:t>In the case of a binary model, predictions depend also on the </a:t>
            </a:r>
            <a:r>
              <a:rPr lang="en-US" sz="2200" b="1" dirty="0" smtClean="0">
                <a:latin typeface="Calibri" panose="020F0502020204030204" pitchFamily="34" charset="0"/>
              </a:rPr>
              <a:t>link function</a:t>
            </a:r>
            <a:r>
              <a:rPr lang="en-US" sz="2200" dirty="0" smtClean="0">
                <a:latin typeface="Calibri" panose="020F0502020204030204" pitchFamily="34" charset="0"/>
              </a:rPr>
              <a:t> used. </a:t>
            </a:r>
          </a:p>
          <a:p>
            <a:pPr algn="l">
              <a:buFontTx/>
              <a:buChar char="-"/>
            </a:pPr>
            <a:r>
              <a:rPr lang="en-US" sz="2200" noProof="1" smtClean="0">
                <a:solidFill>
                  <a:schemeClr val="accent3">
                    <a:lumMod val="50000"/>
                  </a:schemeClr>
                </a:solidFill>
                <a:latin typeface="Calibri" panose="020F0502020204030204" pitchFamily="34" charset="0"/>
              </a:rPr>
              <a:t>logit</a:t>
            </a:r>
          </a:p>
          <a:p>
            <a:pPr algn="l">
              <a:buFontTx/>
              <a:buChar char="-"/>
            </a:pPr>
            <a:r>
              <a:rPr lang="en-US" sz="2200" noProof="1" smtClean="0">
                <a:solidFill>
                  <a:schemeClr val="accent3">
                    <a:lumMod val="50000"/>
                  </a:schemeClr>
                </a:solidFill>
                <a:latin typeface="Calibri" panose="020F0502020204030204" pitchFamily="34" charset="0"/>
              </a:rPr>
              <a:t>probit</a:t>
            </a:r>
          </a:p>
          <a:p>
            <a:pPr algn="l">
              <a:buFontTx/>
              <a:buChar char="-"/>
            </a:pPr>
            <a:r>
              <a:rPr lang="en-US" sz="2200" dirty="0" smtClean="0">
                <a:solidFill>
                  <a:schemeClr val="accent3">
                    <a:lumMod val="50000"/>
                  </a:schemeClr>
                </a:solidFill>
                <a:latin typeface="Calibri" panose="020F0502020204030204" pitchFamily="34" charset="0"/>
              </a:rPr>
              <a:t>complementary log-log</a:t>
            </a:r>
          </a:p>
          <a:p>
            <a:pPr algn="l">
              <a:buFontTx/>
              <a:buChar char="-"/>
            </a:pPr>
            <a:r>
              <a:rPr lang="en-US" sz="2200" dirty="0" smtClean="0">
                <a:solidFill>
                  <a:schemeClr val="accent3">
                    <a:lumMod val="50000"/>
                  </a:schemeClr>
                </a:solidFill>
                <a:latin typeface="Calibri" panose="020F0502020204030204" pitchFamily="34" charset="0"/>
              </a:rPr>
              <a:t>log-log .</a:t>
            </a:r>
          </a:p>
          <a:p>
            <a:pPr algn="l"/>
            <a:r>
              <a:rPr lang="en-US" sz="2200" dirty="0" smtClean="0">
                <a:latin typeface="Calibri" panose="020F0502020204030204" pitchFamily="34" charset="0"/>
              </a:rPr>
              <a:t>There are no dramatic differences in model estimates between those link functions but some. Imputation thus requires to use this model for predicting the response propensities for all units (respondents and non-respondents). That is, the first outputs are those values within the interval (0, 1).</a:t>
            </a:r>
            <a:endParaRPr lang="en-US" sz="2200" dirty="0">
              <a:latin typeface="Calibri" panose="020F0502020204030204" pitchFamily="34" charset="0"/>
            </a:endParaRPr>
          </a:p>
        </p:txBody>
      </p:sp>
      <p:sp>
        <p:nvSpPr>
          <p:cNvPr id="5" name="Dian numeron paikkamerkki 4"/>
          <p:cNvSpPr>
            <a:spLocks noGrp="1"/>
          </p:cNvSpPr>
          <p:nvPr>
            <p:ph type="sldNum" sz="quarter" idx="12"/>
          </p:nvPr>
        </p:nvSpPr>
        <p:spPr/>
        <p:txBody>
          <a:bodyPr/>
          <a:lstStyle/>
          <a:p>
            <a:fld id="{9F948BEE-9E3F-4D4D-A252-771EB9EE2D9D}" type="slidenum">
              <a:rPr lang="fi-FI" smtClean="0"/>
              <a:pPr/>
              <a:t>42</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1907704" y="692696"/>
            <a:ext cx="3225114" cy="523220"/>
          </a:xfrm>
          <a:prstGeom prst="rect">
            <a:avLst/>
          </a:prstGeom>
          <a:noFill/>
          <a:ln w="9525">
            <a:noFill/>
            <a:miter lim="800000"/>
            <a:headEnd/>
            <a:tailEnd/>
          </a:ln>
        </p:spPr>
        <p:txBody>
          <a:bodyPr wrap="none">
            <a:spAutoFit/>
          </a:bodyPr>
          <a:lstStyle/>
          <a:p>
            <a:r>
              <a:rPr lang="en-US" sz="2800" b="1" baseline="0" dirty="0" smtClean="0">
                <a:latin typeface="Calibri" panose="020F0502020204030204" pitchFamily="34" charset="0"/>
              </a:rPr>
              <a:t>Imputation model  8</a:t>
            </a:r>
            <a:endParaRPr lang="en-US" sz="2800" b="1" baseline="0" dirty="0">
              <a:latin typeface="Calibri" panose="020F0502020204030204" pitchFamily="34" charset="0"/>
            </a:endParaRPr>
          </a:p>
        </p:txBody>
      </p:sp>
      <p:sp>
        <p:nvSpPr>
          <p:cNvPr id="3" name="Text Box 9"/>
          <p:cNvSpPr txBox="1">
            <a:spLocks noChangeArrowheads="1"/>
          </p:cNvSpPr>
          <p:nvPr/>
        </p:nvSpPr>
        <p:spPr bwMode="auto">
          <a:xfrm>
            <a:off x="539552" y="1484784"/>
            <a:ext cx="8297768" cy="4154984"/>
          </a:xfrm>
          <a:prstGeom prst="rect">
            <a:avLst/>
          </a:prstGeom>
          <a:noFill/>
          <a:ln w="9525">
            <a:noFill/>
            <a:miter lim="800000"/>
            <a:headEnd/>
            <a:tailEnd/>
          </a:ln>
        </p:spPr>
        <p:txBody>
          <a:bodyPr wrap="square">
            <a:spAutoFit/>
          </a:bodyPr>
          <a:lstStyle/>
          <a:p>
            <a:r>
              <a:rPr lang="en-US" sz="2400" dirty="0"/>
              <a:t>In addition to ordinary models such as linear regression or </a:t>
            </a:r>
            <a:r>
              <a:rPr lang="en-US" sz="2400" dirty="0" err="1"/>
              <a:t>probit</a:t>
            </a:r>
            <a:r>
              <a:rPr lang="en-US" sz="2400" dirty="0"/>
              <a:t> regression</a:t>
            </a:r>
            <a:r>
              <a:rPr lang="en-US" sz="2400" dirty="0" smtClean="0"/>
              <a:t>, the </a:t>
            </a:r>
            <a:r>
              <a:rPr lang="en-US" sz="2400" dirty="0"/>
              <a:t>imputation model can be nonlinear and nonparametric. An </a:t>
            </a:r>
            <a:r>
              <a:rPr lang="en-US" sz="2400" dirty="0" smtClean="0"/>
              <a:t>interesting example </a:t>
            </a:r>
            <a:r>
              <a:rPr lang="en-US" sz="2400" dirty="0"/>
              <a:t>of the latter ones is </a:t>
            </a:r>
            <a:r>
              <a:rPr lang="en-US" sz="2400" i="1" dirty="0"/>
              <a:t>tree modeling</a:t>
            </a:r>
            <a:r>
              <a:rPr lang="en-US" sz="2400" dirty="0"/>
              <a:t>. If the dependent variable </a:t>
            </a:r>
            <a:r>
              <a:rPr lang="en-US" sz="2400" dirty="0" smtClean="0"/>
              <a:t>is categorical</a:t>
            </a:r>
            <a:r>
              <a:rPr lang="en-US" sz="2400" dirty="0"/>
              <a:t>, we speak about </a:t>
            </a:r>
            <a:r>
              <a:rPr lang="en-US" sz="2400" i="1" dirty="0"/>
              <a:t>classification tree</a:t>
            </a:r>
            <a:r>
              <a:rPr lang="en-US" sz="2400" dirty="0"/>
              <a:t>s (</a:t>
            </a:r>
            <a:r>
              <a:rPr lang="en-US" sz="2400" i="1" dirty="0"/>
              <a:t>random forests </a:t>
            </a:r>
            <a:r>
              <a:rPr lang="en-US" sz="2400" dirty="0"/>
              <a:t>is its </a:t>
            </a:r>
            <a:r>
              <a:rPr lang="en-US" sz="2400" dirty="0" smtClean="0"/>
              <a:t>newer version that seems to be popular), </a:t>
            </a:r>
            <a:r>
              <a:rPr lang="en-US" sz="2400" dirty="0"/>
              <a:t>whereas the model for continuous variable is </a:t>
            </a:r>
            <a:r>
              <a:rPr lang="en-US" sz="2400" i="1" dirty="0"/>
              <a:t>regression tree</a:t>
            </a:r>
            <a:r>
              <a:rPr lang="en-US" sz="2400" dirty="0" smtClean="0"/>
              <a:t>. In the case of Imputation model (ii), the classification tree is used.</a:t>
            </a:r>
            <a:endParaRPr lang="en-US" sz="2400" dirty="0"/>
          </a:p>
          <a:p>
            <a:r>
              <a:rPr lang="en-US" sz="2400" dirty="0"/>
              <a:t>Moreover, neural nets often create analogous groups of the gross sample. </a:t>
            </a:r>
            <a:r>
              <a:rPr lang="en-US" sz="2400" dirty="0" smtClean="0"/>
              <a:t>This kind </a:t>
            </a:r>
            <a:r>
              <a:rPr lang="en-US" sz="2400" dirty="0"/>
              <a:t>of a group is called in imputation terminology as </a:t>
            </a:r>
            <a:r>
              <a:rPr lang="en-US" sz="2400" i="1" dirty="0"/>
              <a:t>imputation class </a:t>
            </a:r>
            <a:r>
              <a:rPr lang="en-US" sz="2400" dirty="0" smtClean="0"/>
              <a:t>or </a:t>
            </a:r>
            <a:r>
              <a:rPr lang="fi-FI" sz="2400" i="1" dirty="0" err="1" smtClean="0"/>
              <a:t>imputation</a:t>
            </a:r>
            <a:r>
              <a:rPr lang="fi-FI" sz="2400" i="1" dirty="0" smtClean="0"/>
              <a:t> </a:t>
            </a:r>
            <a:r>
              <a:rPr lang="fi-FI" sz="2400" i="1" dirty="0" err="1"/>
              <a:t>cell</a:t>
            </a:r>
            <a:r>
              <a:rPr lang="fi-FI" sz="2400" dirty="0" smtClean="0"/>
              <a:t>.</a:t>
            </a:r>
          </a:p>
        </p:txBody>
      </p:sp>
      <p:sp>
        <p:nvSpPr>
          <p:cNvPr id="5" name="Dian numeron paikkamerkki 4"/>
          <p:cNvSpPr>
            <a:spLocks noGrp="1"/>
          </p:cNvSpPr>
          <p:nvPr>
            <p:ph type="sldNum" sz="quarter" idx="12"/>
          </p:nvPr>
        </p:nvSpPr>
        <p:spPr/>
        <p:txBody>
          <a:bodyPr/>
          <a:lstStyle/>
          <a:p>
            <a:fld id="{9F948BEE-9E3F-4D4D-A252-771EB9EE2D9D}" type="slidenum">
              <a:rPr lang="fi-FI" smtClean="0"/>
              <a:pPr/>
              <a:t>43</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1907704" y="692696"/>
            <a:ext cx="3225114" cy="523220"/>
          </a:xfrm>
          <a:prstGeom prst="rect">
            <a:avLst/>
          </a:prstGeom>
          <a:noFill/>
          <a:ln w="9525">
            <a:noFill/>
            <a:miter lim="800000"/>
            <a:headEnd/>
            <a:tailEnd/>
          </a:ln>
        </p:spPr>
        <p:txBody>
          <a:bodyPr wrap="none">
            <a:spAutoFit/>
          </a:bodyPr>
          <a:lstStyle/>
          <a:p>
            <a:r>
              <a:rPr lang="en-US" sz="2800" b="1" baseline="0" dirty="0" smtClean="0">
                <a:latin typeface="Calibri" panose="020F0502020204030204" pitchFamily="34" charset="0"/>
              </a:rPr>
              <a:t>Imputation model  9</a:t>
            </a:r>
            <a:endParaRPr lang="en-US" sz="2800" b="1" baseline="0" dirty="0">
              <a:latin typeface="Calibri" panose="020F0502020204030204" pitchFamily="34" charset="0"/>
            </a:endParaRPr>
          </a:p>
        </p:txBody>
      </p:sp>
      <p:sp>
        <p:nvSpPr>
          <p:cNvPr id="3" name="Text Box 9"/>
          <p:cNvSpPr txBox="1">
            <a:spLocks noChangeArrowheads="1"/>
          </p:cNvSpPr>
          <p:nvPr/>
        </p:nvSpPr>
        <p:spPr bwMode="auto">
          <a:xfrm>
            <a:off x="545673" y="1268760"/>
            <a:ext cx="8141127" cy="4154984"/>
          </a:xfrm>
          <a:prstGeom prst="rect">
            <a:avLst/>
          </a:prstGeom>
          <a:noFill/>
          <a:ln w="9525">
            <a:noFill/>
            <a:miter lim="800000"/>
            <a:headEnd/>
            <a:tailEnd/>
          </a:ln>
        </p:spPr>
        <p:txBody>
          <a:bodyPr wrap="square">
            <a:spAutoFit/>
          </a:bodyPr>
          <a:lstStyle/>
          <a:p>
            <a:endParaRPr lang="fi-FI" sz="2400" dirty="0"/>
          </a:p>
          <a:p>
            <a:r>
              <a:rPr lang="en-US" sz="2400" dirty="0">
                <a:solidFill>
                  <a:srgbClr val="C00000"/>
                </a:solidFill>
              </a:rPr>
              <a:t>Imputation cells can also be constructed manually or using smart </a:t>
            </a:r>
            <a:r>
              <a:rPr lang="en-US" sz="2400" dirty="0" smtClean="0">
                <a:solidFill>
                  <a:srgbClr val="C00000"/>
                </a:solidFill>
              </a:rPr>
              <a:t>statistical thinking</a:t>
            </a:r>
            <a:r>
              <a:rPr lang="en-US" sz="2400" dirty="0">
                <a:solidFill>
                  <a:srgbClr val="C00000"/>
                </a:solidFill>
              </a:rPr>
              <a:t>. For example, strata or post-strata can be rather good </a:t>
            </a:r>
            <a:r>
              <a:rPr lang="en-US" sz="2400" dirty="0" smtClean="0">
                <a:solidFill>
                  <a:srgbClr val="C00000"/>
                </a:solidFill>
              </a:rPr>
              <a:t>imputation cells</a:t>
            </a:r>
            <a:r>
              <a:rPr lang="en-US" sz="2400" dirty="0">
                <a:solidFill>
                  <a:srgbClr val="C00000"/>
                </a:solidFill>
              </a:rPr>
              <a:t>. Given that the imputation cells are homogenous from the </a:t>
            </a:r>
            <a:r>
              <a:rPr lang="en-US" sz="2400" dirty="0" err="1" smtClean="0">
                <a:solidFill>
                  <a:srgbClr val="C00000"/>
                </a:solidFill>
              </a:rPr>
              <a:t>imputational</a:t>
            </a:r>
            <a:r>
              <a:rPr lang="en-US" sz="2400" dirty="0" smtClean="0">
                <a:solidFill>
                  <a:srgbClr val="C00000"/>
                </a:solidFill>
              </a:rPr>
              <a:t> points </a:t>
            </a:r>
            <a:r>
              <a:rPr lang="en-US" sz="2400" dirty="0">
                <a:solidFill>
                  <a:srgbClr val="C00000"/>
                </a:solidFill>
              </a:rPr>
              <a:t>of view (especially if MCAR holds true within cells), these offer </a:t>
            </a:r>
            <a:r>
              <a:rPr lang="en-US" sz="2400" dirty="0" smtClean="0">
                <a:solidFill>
                  <a:srgbClr val="C00000"/>
                </a:solidFill>
              </a:rPr>
              <a:t>many advantages</a:t>
            </a:r>
            <a:r>
              <a:rPr lang="en-US" sz="2400" dirty="0">
                <a:solidFill>
                  <a:srgbClr val="C00000"/>
                </a:solidFill>
              </a:rPr>
              <a:t>. Imputation cells can be constructed with ‘smart thinking’, e.g. </a:t>
            </a:r>
            <a:r>
              <a:rPr lang="en-US" sz="2400" dirty="0" smtClean="0">
                <a:solidFill>
                  <a:srgbClr val="C00000"/>
                </a:solidFill>
              </a:rPr>
              <a:t>the model </a:t>
            </a:r>
            <a:r>
              <a:rPr lang="en-US" sz="2400" dirty="0">
                <a:solidFill>
                  <a:srgbClr val="C00000"/>
                </a:solidFill>
              </a:rPr>
              <a:t>(</a:t>
            </a:r>
            <a:r>
              <a:rPr lang="en-US" sz="2400" dirty="0" err="1">
                <a:solidFill>
                  <a:srgbClr val="C00000"/>
                </a:solidFill>
              </a:rPr>
              <a:t>i</a:t>
            </a:r>
            <a:r>
              <a:rPr lang="en-US" sz="2400" dirty="0">
                <a:solidFill>
                  <a:srgbClr val="C00000"/>
                </a:solidFill>
              </a:rPr>
              <a:t>) or (ii) can be estimated two times by gender if </a:t>
            </a:r>
            <a:r>
              <a:rPr lang="en-US" sz="2400" dirty="0" smtClean="0">
                <a:solidFill>
                  <a:srgbClr val="C00000"/>
                </a:solidFill>
              </a:rPr>
              <a:t>assumed </a:t>
            </a:r>
            <a:r>
              <a:rPr lang="en-US" sz="2400" dirty="0">
                <a:solidFill>
                  <a:srgbClr val="C00000"/>
                </a:solidFill>
              </a:rPr>
              <a:t>that </a:t>
            </a:r>
            <a:r>
              <a:rPr lang="en-US" sz="2400" dirty="0" smtClean="0">
                <a:solidFill>
                  <a:srgbClr val="C00000"/>
                </a:solidFill>
              </a:rPr>
              <a:t>the predictions </a:t>
            </a:r>
            <a:r>
              <a:rPr lang="en-US" sz="2400" dirty="0">
                <a:solidFill>
                  <a:srgbClr val="C00000"/>
                </a:solidFill>
              </a:rPr>
              <a:t>vary by gender. Or regions and age groups can be good as well. </a:t>
            </a:r>
            <a:r>
              <a:rPr lang="en-US" sz="2400" dirty="0" smtClean="0">
                <a:solidFill>
                  <a:srgbClr val="C00000"/>
                </a:solidFill>
              </a:rPr>
              <a:t>If someone wishes </a:t>
            </a:r>
            <a:r>
              <a:rPr lang="en-US" sz="2400" dirty="0">
                <a:solidFill>
                  <a:srgbClr val="C00000"/>
                </a:solidFill>
              </a:rPr>
              <a:t>to do so in our training that would be nice.</a:t>
            </a:r>
            <a:endParaRPr lang="en-US" sz="2400" baseline="0" dirty="0">
              <a:solidFill>
                <a:srgbClr val="C00000"/>
              </a:solidFill>
              <a:latin typeface="Calibri" panose="020F0502020204030204" pitchFamily="34" charset="0"/>
            </a:endParaRPr>
          </a:p>
        </p:txBody>
      </p:sp>
      <p:sp>
        <p:nvSpPr>
          <p:cNvPr id="5" name="Dian numeron paikkamerkki 4"/>
          <p:cNvSpPr>
            <a:spLocks noGrp="1"/>
          </p:cNvSpPr>
          <p:nvPr>
            <p:ph type="sldNum" sz="quarter" idx="12"/>
          </p:nvPr>
        </p:nvSpPr>
        <p:spPr/>
        <p:txBody>
          <a:bodyPr/>
          <a:lstStyle/>
          <a:p>
            <a:fld id="{9F948BEE-9E3F-4D4D-A252-771EB9EE2D9D}" type="slidenum">
              <a:rPr lang="fi-FI" smtClean="0"/>
              <a:pPr/>
              <a:t>44</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78061837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45</a:t>
            </a:fld>
            <a:endParaRPr lang="fi-FI"/>
          </a:p>
        </p:txBody>
      </p:sp>
      <p:sp>
        <p:nvSpPr>
          <p:cNvPr id="4" name="Rectangle 3"/>
          <p:cNvSpPr/>
          <p:nvPr/>
        </p:nvSpPr>
        <p:spPr>
          <a:xfrm>
            <a:off x="2755795" y="620688"/>
            <a:ext cx="3407856" cy="523220"/>
          </a:xfrm>
          <a:prstGeom prst="rect">
            <a:avLst/>
          </a:prstGeom>
        </p:spPr>
        <p:txBody>
          <a:bodyPr wrap="none">
            <a:spAutoFit/>
          </a:bodyPr>
          <a:lstStyle/>
          <a:p>
            <a:r>
              <a:rPr lang="en-US" sz="2800" b="1" dirty="0">
                <a:latin typeface="Calibri" panose="020F0502020204030204" pitchFamily="34" charset="0"/>
              </a:rPr>
              <a:t>Imputation model  </a:t>
            </a:r>
            <a:r>
              <a:rPr lang="en-US" sz="2800" b="1" dirty="0" smtClean="0">
                <a:latin typeface="Calibri" panose="020F0502020204030204" pitchFamily="34" charset="0"/>
              </a:rPr>
              <a:t>10</a:t>
            </a:r>
            <a:endParaRPr lang="en-US" sz="2800" b="1" dirty="0">
              <a:latin typeface="Calibri" panose="020F0502020204030204" pitchFamily="34" charset="0"/>
            </a:endParaRPr>
          </a:p>
        </p:txBody>
      </p:sp>
      <p:sp>
        <p:nvSpPr>
          <p:cNvPr id="5" name="Rectangle 4"/>
          <p:cNvSpPr/>
          <p:nvPr/>
        </p:nvSpPr>
        <p:spPr>
          <a:xfrm>
            <a:off x="827584" y="1226369"/>
            <a:ext cx="7416824" cy="3416320"/>
          </a:xfrm>
          <a:prstGeom prst="rect">
            <a:avLst/>
          </a:prstGeom>
        </p:spPr>
        <p:txBody>
          <a:bodyPr wrap="square">
            <a:spAutoFit/>
          </a:bodyPr>
          <a:lstStyle/>
          <a:p>
            <a:r>
              <a:rPr lang="en-US" sz="2400" dirty="0" smtClean="0"/>
              <a:t>Both types of imputation models thus have been estimated in a best way in the sense that it predicts well so that the final target is imputation. The imputation guru’s have said that the imputation model should have a good </a:t>
            </a:r>
            <a:r>
              <a:rPr lang="en-US" sz="2400" u="sng" dirty="0" smtClean="0"/>
              <a:t>predictability</a:t>
            </a:r>
            <a:r>
              <a:rPr lang="en-US" sz="2400" dirty="0" smtClean="0"/>
              <a:t> feature that is not necessarily easy to know what this means. We can say that this means at least that it is not necessary to concentrate on a model trying explain well the dependent variable of the multivariate model, even though it is good. </a:t>
            </a:r>
            <a:endParaRPr lang="fi-FI" sz="2400" dirty="0"/>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328561963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46</a:t>
            </a:fld>
            <a:endParaRPr lang="fi-FI"/>
          </a:p>
        </p:txBody>
      </p:sp>
      <p:sp>
        <p:nvSpPr>
          <p:cNvPr id="4" name="Rectangle 3"/>
          <p:cNvSpPr/>
          <p:nvPr/>
        </p:nvSpPr>
        <p:spPr>
          <a:xfrm>
            <a:off x="2755795" y="620688"/>
            <a:ext cx="3407856" cy="523220"/>
          </a:xfrm>
          <a:prstGeom prst="rect">
            <a:avLst/>
          </a:prstGeom>
        </p:spPr>
        <p:txBody>
          <a:bodyPr wrap="none">
            <a:spAutoFit/>
          </a:bodyPr>
          <a:lstStyle/>
          <a:p>
            <a:r>
              <a:rPr lang="en-US" sz="2800" b="1" dirty="0">
                <a:latin typeface="Calibri" panose="020F0502020204030204" pitchFamily="34" charset="0"/>
              </a:rPr>
              <a:t>Imputation model  </a:t>
            </a:r>
            <a:r>
              <a:rPr lang="en-US" sz="2800" b="1" dirty="0" smtClean="0">
                <a:latin typeface="Calibri" panose="020F0502020204030204" pitchFamily="34" charset="0"/>
              </a:rPr>
              <a:t>11</a:t>
            </a:r>
            <a:endParaRPr lang="en-US" sz="2800" b="1" dirty="0">
              <a:latin typeface="Calibri" panose="020F0502020204030204" pitchFamily="34" charset="0"/>
            </a:endParaRPr>
          </a:p>
        </p:txBody>
      </p:sp>
      <p:sp>
        <p:nvSpPr>
          <p:cNvPr id="5" name="Rectangle 4"/>
          <p:cNvSpPr/>
          <p:nvPr/>
        </p:nvSpPr>
        <p:spPr>
          <a:xfrm>
            <a:off x="827584" y="1226369"/>
            <a:ext cx="7416824" cy="4524315"/>
          </a:xfrm>
          <a:prstGeom prst="rect">
            <a:avLst/>
          </a:prstGeom>
        </p:spPr>
        <p:txBody>
          <a:bodyPr wrap="square">
            <a:spAutoFit/>
          </a:bodyPr>
          <a:lstStyle/>
          <a:p>
            <a:r>
              <a:rPr lang="en-US" sz="2400" dirty="0"/>
              <a:t>Naturally, it may be good if the estimated model coefficients of the explanatory (auxiliary) variables or covariates can be interpreted well since it helps in explaining for clients or reviewers why imputation is obviously working well. Keep still in mind the predictability. Hence we have to get the predicted values of the models before going on to the next step, imputation task.  </a:t>
            </a:r>
            <a:endParaRPr lang="fi-FI" sz="2400" dirty="0"/>
          </a:p>
          <a:p>
            <a:r>
              <a:rPr lang="en-US" sz="2400" dirty="0" smtClean="0"/>
              <a:t>On next pages, I will give the basic SAS codes for both the linear regression model and for the binary regression model with the most common link functions, i.e. logit and </a:t>
            </a:r>
            <a:r>
              <a:rPr lang="en-US" sz="2400" dirty="0" err="1" smtClean="0"/>
              <a:t>probit</a:t>
            </a:r>
            <a:r>
              <a:rPr lang="en-US" sz="2400" dirty="0" smtClean="0"/>
              <a:t>.</a:t>
            </a:r>
            <a:endParaRPr lang="fi-FI" sz="2400" dirty="0"/>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400251812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47</a:t>
            </a:fld>
            <a:endParaRPr lang="fi-FI"/>
          </a:p>
        </p:txBody>
      </p:sp>
      <p:sp>
        <p:nvSpPr>
          <p:cNvPr id="4" name="Rectangle 3"/>
          <p:cNvSpPr/>
          <p:nvPr/>
        </p:nvSpPr>
        <p:spPr>
          <a:xfrm>
            <a:off x="1403646" y="260648"/>
            <a:ext cx="7354233" cy="1261884"/>
          </a:xfrm>
          <a:prstGeom prst="rect">
            <a:avLst/>
          </a:prstGeom>
        </p:spPr>
        <p:txBody>
          <a:bodyPr wrap="square">
            <a:spAutoFit/>
          </a:bodyPr>
          <a:lstStyle/>
          <a:p>
            <a:r>
              <a:rPr lang="en-US" sz="2800" b="1" dirty="0">
                <a:latin typeface="Calibri" panose="020F0502020204030204" pitchFamily="34" charset="0"/>
              </a:rPr>
              <a:t>Imputation model  </a:t>
            </a:r>
            <a:r>
              <a:rPr lang="en-US" sz="2800" b="1" dirty="0" smtClean="0">
                <a:latin typeface="Calibri" panose="020F0502020204030204" pitchFamily="34" charset="0"/>
              </a:rPr>
              <a:t>12</a:t>
            </a:r>
          </a:p>
          <a:p>
            <a:r>
              <a:rPr lang="en-US" sz="2400" dirty="0"/>
              <a:t>SAS codes with predicted values in the output </a:t>
            </a:r>
            <a:r>
              <a:rPr lang="en-US" sz="2400" dirty="0" smtClean="0"/>
              <a:t>file</a:t>
            </a:r>
            <a:endParaRPr lang="en-US" sz="2400" dirty="0"/>
          </a:p>
          <a:p>
            <a:endParaRPr lang="en-US" sz="2400" b="1" dirty="0">
              <a:latin typeface="Calibri" panose="020F0502020204030204" pitchFamily="34" charset="0"/>
            </a:endParaRPr>
          </a:p>
        </p:txBody>
      </p:sp>
      <p:sp>
        <p:nvSpPr>
          <p:cNvPr id="5" name="Rectangle 4"/>
          <p:cNvSpPr/>
          <p:nvPr/>
        </p:nvSpPr>
        <p:spPr>
          <a:xfrm>
            <a:off x="863588" y="1412776"/>
            <a:ext cx="7416824" cy="4893647"/>
          </a:xfrm>
          <a:prstGeom prst="rect">
            <a:avLst/>
          </a:prstGeom>
        </p:spPr>
        <p:txBody>
          <a:bodyPr wrap="square">
            <a:spAutoFit/>
          </a:bodyPr>
          <a:lstStyle/>
          <a:p>
            <a:r>
              <a:rPr lang="en-US" sz="2400" dirty="0" smtClean="0"/>
              <a:t>Symbols: y1 = continuous variable </a:t>
            </a:r>
          </a:p>
          <a:p>
            <a:r>
              <a:rPr lang="en-US" sz="2400" dirty="0"/>
              <a:t> </a:t>
            </a:r>
            <a:r>
              <a:rPr lang="en-US" sz="2400" dirty="0" smtClean="0"/>
              <a:t>                y1_resp = response indicator of y1 </a:t>
            </a:r>
          </a:p>
          <a:p>
            <a:r>
              <a:rPr lang="en-US" sz="2400" dirty="0"/>
              <a:t> </a:t>
            </a:r>
            <a:r>
              <a:rPr lang="en-US" sz="2400" dirty="0" smtClean="0"/>
              <a:t>                x1, x2, x3, … = continuous auxiliary variables</a:t>
            </a:r>
          </a:p>
          <a:p>
            <a:r>
              <a:rPr lang="en-US" sz="2400" dirty="0" smtClean="0"/>
              <a:t>                 z1, z2, z3, … = categorical auxiliary variables or those used categorically, * =interaction between two variables</a:t>
            </a:r>
          </a:p>
          <a:p>
            <a:endParaRPr lang="en-US" sz="2400" dirty="0"/>
          </a:p>
          <a:p>
            <a:r>
              <a:rPr lang="en-US" sz="2400" u="sng" dirty="0" smtClean="0"/>
              <a:t>Linear regression</a:t>
            </a:r>
          </a:p>
          <a:p>
            <a:r>
              <a:rPr lang="fi-FI" sz="2400" b="1" dirty="0" err="1"/>
              <a:t>proc</a:t>
            </a:r>
            <a:r>
              <a:rPr lang="fi-FI" sz="2400" dirty="0"/>
              <a:t> </a:t>
            </a:r>
            <a:r>
              <a:rPr lang="fi-FI" sz="2400" b="1" dirty="0" err="1"/>
              <a:t>glm</a:t>
            </a:r>
            <a:r>
              <a:rPr lang="fi-FI" sz="2400" dirty="0"/>
              <a:t> data=</a:t>
            </a:r>
            <a:r>
              <a:rPr lang="fi-FI" sz="2400" dirty="0" err="1"/>
              <a:t>a.impucomplete</a:t>
            </a:r>
            <a:r>
              <a:rPr lang="fi-FI" sz="2400" dirty="0"/>
              <a:t>; </a:t>
            </a:r>
            <a:r>
              <a:rPr lang="fi-FI" sz="2400" dirty="0" err="1"/>
              <a:t>class</a:t>
            </a:r>
            <a:r>
              <a:rPr lang="fi-FI" sz="2400" dirty="0"/>
              <a:t> z1 z2 z3 z4 ; </a:t>
            </a:r>
            <a:r>
              <a:rPr lang="fi-FI" sz="2400" dirty="0" err="1"/>
              <a:t>model</a:t>
            </a:r>
            <a:r>
              <a:rPr lang="fi-FI" sz="2400" dirty="0"/>
              <a:t> income2=z1 z2 z3 z3*z4 x1 x1*x1 /</a:t>
            </a:r>
            <a:r>
              <a:rPr lang="fi-FI" sz="2400" dirty="0" err="1" smtClean="0"/>
              <a:t>solution</a:t>
            </a:r>
            <a:r>
              <a:rPr lang="fi-FI" sz="2400" dirty="0" smtClean="0"/>
              <a:t> ;output out=</a:t>
            </a:r>
            <a:r>
              <a:rPr lang="fi-FI" sz="2400" dirty="0" err="1" smtClean="0"/>
              <a:t>new</a:t>
            </a:r>
            <a:r>
              <a:rPr lang="fi-FI" sz="2400" dirty="0" smtClean="0"/>
              <a:t> </a:t>
            </a:r>
            <a:r>
              <a:rPr lang="fi-FI" sz="2400" dirty="0"/>
              <a:t>p=</a:t>
            </a:r>
            <a:r>
              <a:rPr lang="fi-FI" sz="2400" dirty="0" err="1"/>
              <a:t>predicted</a:t>
            </a:r>
            <a:r>
              <a:rPr lang="fi-FI" sz="2400" dirty="0"/>
              <a:t>; </a:t>
            </a:r>
            <a:r>
              <a:rPr lang="fi-FI" sz="2400" b="1" dirty="0" err="1"/>
              <a:t>run</a:t>
            </a:r>
            <a:r>
              <a:rPr lang="fi-FI" sz="2400" dirty="0"/>
              <a:t>;</a:t>
            </a:r>
          </a:p>
          <a:p>
            <a:r>
              <a:rPr lang="en-US" sz="2400" b="1" dirty="0"/>
              <a:t>proc</a:t>
            </a:r>
            <a:r>
              <a:rPr lang="en-US" sz="2400" dirty="0"/>
              <a:t> </a:t>
            </a:r>
            <a:r>
              <a:rPr lang="en-US" sz="2400" b="1" dirty="0"/>
              <a:t>means</a:t>
            </a:r>
            <a:r>
              <a:rPr lang="en-US" sz="2400" dirty="0"/>
              <a:t> n mean min max cv data=new; </a:t>
            </a:r>
            <a:r>
              <a:rPr lang="en-US" sz="2400" dirty="0" err="1"/>
              <a:t>var</a:t>
            </a:r>
            <a:r>
              <a:rPr lang="en-US" sz="2400" dirty="0"/>
              <a:t> predicted; </a:t>
            </a:r>
            <a:r>
              <a:rPr lang="en-US" sz="2400" b="1" dirty="0"/>
              <a:t>run</a:t>
            </a:r>
            <a:r>
              <a:rPr lang="en-US" sz="2400" dirty="0" smtClean="0"/>
              <a:t>;</a:t>
            </a:r>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350362886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48</a:t>
            </a:fld>
            <a:endParaRPr lang="fi-FI"/>
          </a:p>
        </p:txBody>
      </p:sp>
      <p:sp>
        <p:nvSpPr>
          <p:cNvPr id="4" name="Rectangle 3"/>
          <p:cNvSpPr/>
          <p:nvPr/>
        </p:nvSpPr>
        <p:spPr>
          <a:xfrm>
            <a:off x="1403646" y="260648"/>
            <a:ext cx="7354233" cy="1261884"/>
          </a:xfrm>
          <a:prstGeom prst="rect">
            <a:avLst/>
          </a:prstGeom>
        </p:spPr>
        <p:txBody>
          <a:bodyPr wrap="square">
            <a:spAutoFit/>
          </a:bodyPr>
          <a:lstStyle/>
          <a:p>
            <a:r>
              <a:rPr lang="en-US" sz="2800" b="1" dirty="0">
                <a:latin typeface="Calibri" panose="020F0502020204030204" pitchFamily="34" charset="0"/>
              </a:rPr>
              <a:t>Imputation model  </a:t>
            </a:r>
            <a:r>
              <a:rPr lang="en-US" sz="2800" b="1" dirty="0" smtClean="0">
                <a:latin typeface="Calibri" panose="020F0502020204030204" pitchFamily="34" charset="0"/>
              </a:rPr>
              <a:t>13</a:t>
            </a:r>
          </a:p>
          <a:p>
            <a:r>
              <a:rPr lang="en-US" sz="2400" dirty="0"/>
              <a:t>SAS codes with predicted values in the output </a:t>
            </a:r>
            <a:r>
              <a:rPr lang="en-US" sz="2400" dirty="0" smtClean="0"/>
              <a:t>file</a:t>
            </a:r>
            <a:endParaRPr lang="en-US" sz="2400" dirty="0"/>
          </a:p>
          <a:p>
            <a:endParaRPr lang="en-US" sz="2400" b="1" dirty="0">
              <a:latin typeface="Calibri" panose="020F0502020204030204" pitchFamily="34" charset="0"/>
            </a:endParaRPr>
          </a:p>
        </p:txBody>
      </p:sp>
      <p:sp>
        <p:nvSpPr>
          <p:cNvPr id="5" name="Rectangle 4"/>
          <p:cNvSpPr/>
          <p:nvPr/>
        </p:nvSpPr>
        <p:spPr>
          <a:xfrm>
            <a:off x="863588" y="1196752"/>
            <a:ext cx="7416824" cy="5262979"/>
          </a:xfrm>
          <a:prstGeom prst="rect">
            <a:avLst/>
          </a:prstGeom>
        </p:spPr>
        <p:txBody>
          <a:bodyPr wrap="square">
            <a:spAutoFit/>
          </a:bodyPr>
          <a:lstStyle/>
          <a:p>
            <a:r>
              <a:rPr lang="en-US" sz="2400" u="sng" dirty="0" smtClean="0"/>
              <a:t>Logit regression or logistic regression</a:t>
            </a:r>
          </a:p>
          <a:p>
            <a:r>
              <a:rPr lang="fi-FI" sz="2400" b="1" dirty="0" err="1"/>
              <a:t>proc</a:t>
            </a:r>
            <a:r>
              <a:rPr lang="fi-FI" sz="2400" dirty="0"/>
              <a:t> </a:t>
            </a:r>
            <a:r>
              <a:rPr lang="fi-FI" sz="2400" b="1" dirty="0" err="1"/>
              <a:t>genmod</a:t>
            </a:r>
            <a:r>
              <a:rPr lang="fi-FI" sz="2400" dirty="0"/>
              <a:t> data=</a:t>
            </a:r>
            <a:r>
              <a:rPr lang="fi-FI" sz="2400" dirty="0" err="1"/>
              <a:t>a.impucomplete</a:t>
            </a:r>
            <a:r>
              <a:rPr lang="fi-FI" sz="2400" dirty="0"/>
              <a:t> </a:t>
            </a:r>
            <a:r>
              <a:rPr lang="fi-FI" sz="2400" dirty="0" err="1"/>
              <a:t>descending</a:t>
            </a:r>
            <a:r>
              <a:rPr lang="fi-FI" sz="2400" dirty="0"/>
              <a:t>; </a:t>
            </a:r>
            <a:r>
              <a:rPr lang="fi-FI" sz="2400" dirty="0" err="1"/>
              <a:t>class</a:t>
            </a:r>
            <a:r>
              <a:rPr lang="fi-FI" sz="2400" dirty="0"/>
              <a:t> z1 z2 z3 z4 ; </a:t>
            </a:r>
            <a:r>
              <a:rPr lang="fi-FI" sz="2400" dirty="0" err="1"/>
              <a:t>model</a:t>
            </a:r>
            <a:r>
              <a:rPr lang="fi-FI" sz="2400" dirty="0"/>
              <a:t> </a:t>
            </a:r>
            <a:r>
              <a:rPr lang="fi-FI" sz="2400" dirty="0" err="1" smtClean="0"/>
              <a:t>income_resp</a:t>
            </a:r>
            <a:r>
              <a:rPr lang="fi-FI" sz="2400" dirty="0" smtClean="0"/>
              <a:t>=z1 </a:t>
            </a:r>
            <a:r>
              <a:rPr lang="fi-FI" sz="2400" dirty="0"/>
              <a:t>z2 z3 z3*z4 x1 x1*x1 /</a:t>
            </a:r>
            <a:r>
              <a:rPr lang="fi-FI" sz="2400" dirty="0" err="1"/>
              <a:t>link</a:t>
            </a:r>
            <a:r>
              <a:rPr lang="fi-FI" sz="2400" dirty="0"/>
              <a:t>=</a:t>
            </a:r>
            <a:r>
              <a:rPr lang="fi-FI" sz="2400" dirty="0" err="1"/>
              <a:t>logit</a:t>
            </a:r>
            <a:r>
              <a:rPr lang="fi-FI" sz="2400" dirty="0"/>
              <a:t> </a:t>
            </a:r>
            <a:r>
              <a:rPr lang="fi-FI" sz="2400" dirty="0" err="1" smtClean="0"/>
              <a:t>dist</a:t>
            </a:r>
            <a:r>
              <a:rPr lang="fi-FI" sz="2400" dirty="0" smtClean="0"/>
              <a:t>=bin type3; </a:t>
            </a:r>
            <a:r>
              <a:rPr lang="fi-FI" sz="2400" dirty="0"/>
              <a:t>output </a:t>
            </a:r>
            <a:r>
              <a:rPr lang="fi-FI" sz="2400" dirty="0" smtClean="0"/>
              <a:t>out=new2 </a:t>
            </a:r>
            <a:r>
              <a:rPr lang="fi-FI" sz="2400" dirty="0"/>
              <a:t>p=</a:t>
            </a:r>
            <a:r>
              <a:rPr lang="fi-FI" sz="2400" dirty="0" err="1"/>
              <a:t>predicted</a:t>
            </a:r>
            <a:r>
              <a:rPr lang="fi-FI" sz="2400" dirty="0"/>
              <a:t>; </a:t>
            </a:r>
            <a:r>
              <a:rPr lang="fi-FI" sz="2400" b="1" dirty="0" err="1"/>
              <a:t>run</a:t>
            </a:r>
            <a:r>
              <a:rPr lang="fi-FI" sz="2400" dirty="0"/>
              <a:t>;</a:t>
            </a:r>
          </a:p>
          <a:p>
            <a:r>
              <a:rPr lang="en-US" sz="2400" b="1" dirty="0" err="1"/>
              <a:t>proc</a:t>
            </a:r>
            <a:r>
              <a:rPr lang="en-US" sz="2400" dirty="0"/>
              <a:t> </a:t>
            </a:r>
            <a:r>
              <a:rPr lang="en-US" sz="2400" b="1" dirty="0"/>
              <a:t>means</a:t>
            </a:r>
            <a:r>
              <a:rPr lang="en-US" sz="2400" dirty="0"/>
              <a:t> n mean min max cv </a:t>
            </a:r>
            <a:r>
              <a:rPr lang="en-US" sz="2400" dirty="0" smtClean="0"/>
              <a:t>data=new2; </a:t>
            </a:r>
            <a:r>
              <a:rPr lang="en-US" sz="2400" dirty="0" err="1"/>
              <a:t>var</a:t>
            </a:r>
            <a:r>
              <a:rPr lang="en-US" sz="2400" dirty="0"/>
              <a:t> predicted; </a:t>
            </a:r>
            <a:r>
              <a:rPr lang="en-US" sz="2400" b="1" dirty="0"/>
              <a:t>run</a:t>
            </a:r>
            <a:r>
              <a:rPr lang="en-US" sz="2400" dirty="0" smtClean="0"/>
              <a:t>;</a:t>
            </a:r>
          </a:p>
          <a:p>
            <a:r>
              <a:rPr lang="en-US" sz="2400" u="sng" dirty="0" err="1" smtClean="0"/>
              <a:t>Probit</a:t>
            </a:r>
            <a:r>
              <a:rPr lang="en-US" sz="2400" u="sng" dirty="0" smtClean="0"/>
              <a:t> regression as above but replace ‘logit’ with ‘</a:t>
            </a:r>
            <a:r>
              <a:rPr lang="en-US" sz="2400" u="sng" dirty="0" err="1" smtClean="0"/>
              <a:t>probit</a:t>
            </a:r>
            <a:r>
              <a:rPr lang="en-US" sz="2400" u="sng" dirty="0" smtClean="0"/>
              <a:t>’.</a:t>
            </a:r>
          </a:p>
          <a:p>
            <a:endParaRPr lang="en-US" sz="2400" dirty="0"/>
          </a:p>
          <a:p>
            <a:r>
              <a:rPr lang="en-US" sz="2400" dirty="0" smtClean="0"/>
              <a:t>In our training, you thus have to choose the auxiliary variables. I hope that the same choice will be used in all models since it helps comparisons.</a:t>
            </a:r>
          </a:p>
          <a:p>
            <a:endParaRPr lang="en-US" sz="2400" dirty="0"/>
          </a:p>
          <a:p>
            <a:r>
              <a:rPr lang="en-US" sz="2400" u="sng" dirty="0" smtClean="0"/>
              <a:t>Graphs on predicted values on following pages</a:t>
            </a:r>
            <a:endParaRPr lang="fi-FI" sz="2400" u="sng" dirty="0"/>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401404752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49</a:t>
            </a:fld>
            <a:endParaRPr lang="fi-FI"/>
          </a:p>
        </p:txBody>
      </p:sp>
      <p:pic>
        <p:nvPicPr>
          <p:cNvPr id="1026" name="Picture 2" descr="Plot of Cumulative by predicted_r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196752"/>
            <a:ext cx="4320480" cy="338437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lot of Cumulative by predicted_logr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1106742"/>
            <a:ext cx="4464496" cy="356439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57294" y="5229200"/>
            <a:ext cx="7141379" cy="400110"/>
          </a:xfrm>
          <a:prstGeom prst="rect">
            <a:avLst/>
          </a:prstGeom>
          <a:noFill/>
        </p:spPr>
        <p:txBody>
          <a:bodyPr wrap="none" rtlCol="0">
            <a:spAutoFit/>
          </a:bodyPr>
          <a:lstStyle/>
          <a:p>
            <a:r>
              <a:rPr lang="fi-FI" sz="2000" b="1" noProof="1" smtClean="0"/>
              <a:t>Linear regression                                                    Loglinear regression</a:t>
            </a:r>
            <a:endParaRPr lang="fi-FI" sz="2000" b="1" noProof="1"/>
          </a:p>
        </p:txBody>
      </p:sp>
      <p:sp>
        <p:nvSpPr>
          <p:cNvPr id="7" name="TextBox 6"/>
          <p:cNvSpPr txBox="1"/>
          <p:nvPr/>
        </p:nvSpPr>
        <p:spPr>
          <a:xfrm>
            <a:off x="611560" y="692696"/>
            <a:ext cx="7557005" cy="400110"/>
          </a:xfrm>
          <a:prstGeom prst="rect">
            <a:avLst/>
          </a:prstGeom>
          <a:noFill/>
        </p:spPr>
        <p:txBody>
          <a:bodyPr wrap="none" rtlCol="0">
            <a:spAutoFit/>
          </a:bodyPr>
          <a:lstStyle/>
          <a:p>
            <a:r>
              <a:rPr lang="fi-FI" sz="2000" b="1" noProof="1" smtClean="0"/>
              <a:t>Cumulative frequencies of the predicted values for regression models</a:t>
            </a:r>
            <a:endParaRPr lang="fi-FI" sz="2000" b="1" noProof="1"/>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8496547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5</a:t>
            </a:fld>
            <a:endParaRPr lang="fi-FI"/>
          </a:p>
        </p:txBody>
      </p:sp>
      <p:sp>
        <p:nvSpPr>
          <p:cNvPr id="4" name="Rectangle 3"/>
          <p:cNvSpPr/>
          <p:nvPr/>
        </p:nvSpPr>
        <p:spPr>
          <a:xfrm>
            <a:off x="755576" y="476672"/>
            <a:ext cx="7776864" cy="4554708"/>
          </a:xfrm>
          <a:prstGeom prst="rect">
            <a:avLst/>
          </a:prstGeom>
        </p:spPr>
        <p:txBody>
          <a:bodyPr wrap="square">
            <a:spAutoFit/>
          </a:bodyPr>
          <a:lstStyle/>
          <a:p>
            <a:pPr>
              <a:lnSpc>
                <a:spcPct val="107000"/>
              </a:lnSpc>
              <a:spcAft>
                <a:spcPts val="0"/>
              </a:spcAft>
            </a:pPr>
            <a:r>
              <a:rPr lang="en-US" dirty="0">
                <a:latin typeface="Calibri" panose="020F0502020204030204" pitchFamily="34" charset="0"/>
                <a:ea typeface="Calibri" panose="020F0502020204030204" pitchFamily="34" charset="0"/>
                <a:cs typeface="Times New Roman" panose="02020603050405020304" pitchFamily="18" charset="0"/>
              </a:rPr>
              <a:t> </a:t>
            </a:r>
            <a:endParaRPr lang="fi-FI"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2400" dirty="0">
                <a:ea typeface="Calibri" panose="020F0502020204030204" pitchFamily="34" charset="0"/>
                <a:cs typeface="Times New Roman" panose="02020603050405020304" pitchFamily="18" charset="0"/>
              </a:rPr>
              <a:t>There are basically three techniques to deal with </a:t>
            </a:r>
            <a:r>
              <a:rPr lang="en-US" sz="2400" dirty="0" smtClean="0">
                <a:ea typeface="Calibri" panose="020F0502020204030204" pitchFamily="34" charset="0"/>
                <a:cs typeface="Times New Roman" panose="02020603050405020304" pitchFamily="18" charset="0"/>
              </a:rPr>
              <a:t>nonresponse or missing data:</a:t>
            </a:r>
          </a:p>
          <a:p>
            <a:pPr>
              <a:lnSpc>
                <a:spcPct val="107000"/>
              </a:lnSpc>
              <a:spcAft>
                <a:spcPts val="0"/>
              </a:spcAft>
            </a:pPr>
            <a:endParaRPr lang="fi-FI" sz="2400" dirty="0">
              <a:ea typeface="Calibri" panose="020F0502020204030204" pitchFamily="34" charset="0"/>
              <a:cs typeface="Times New Roman" panose="02020603050405020304" pitchFamily="18" charset="0"/>
            </a:endParaRPr>
          </a:p>
          <a:p>
            <a:pPr marL="342900" lvl="0" indent="-342900">
              <a:spcAft>
                <a:spcPts val="0"/>
              </a:spcAft>
              <a:buFont typeface="+mj-lt"/>
              <a:buAutoNum type="romanLcParenBoth"/>
            </a:pPr>
            <a:r>
              <a:rPr lang="en-US" sz="2400" dirty="0" smtClean="0">
                <a:ea typeface="Times New Roman" panose="02020603050405020304" pitchFamily="18" charset="0"/>
              </a:rPr>
              <a:t> Weighting </a:t>
            </a:r>
            <a:r>
              <a:rPr lang="en-US" sz="2400" dirty="0">
                <a:ea typeface="Times New Roman" panose="02020603050405020304" pitchFamily="18" charset="0"/>
              </a:rPr>
              <a:t>and reweighting </a:t>
            </a:r>
            <a:endParaRPr lang="fi-FI" sz="2400" dirty="0" smtClean="0">
              <a:ea typeface="Times New Roman" panose="02020603050405020304" pitchFamily="18" charset="0"/>
            </a:endParaRPr>
          </a:p>
          <a:p>
            <a:pPr marL="342900" lvl="0" indent="-342900">
              <a:spcAft>
                <a:spcPts val="0"/>
              </a:spcAft>
              <a:buFont typeface="+mj-lt"/>
              <a:buAutoNum type="romanLcParenBoth"/>
            </a:pPr>
            <a:r>
              <a:rPr lang="en-US" sz="2400" dirty="0" smtClean="0">
                <a:ea typeface="Times New Roman" panose="02020603050405020304" pitchFamily="18" charset="0"/>
              </a:rPr>
              <a:t> Analysis so that </a:t>
            </a:r>
            <a:r>
              <a:rPr lang="en-US" sz="2400" dirty="0" err="1" smtClean="0">
                <a:ea typeface="Times New Roman" panose="02020603050405020304" pitchFamily="18" charset="0"/>
              </a:rPr>
              <a:t>missingness</a:t>
            </a:r>
            <a:r>
              <a:rPr lang="en-US" sz="2400" dirty="0" smtClean="0">
                <a:ea typeface="Times New Roman" panose="02020603050405020304" pitchFamily="18" charset="0"/>
              </a:rPr>
              <a:t> has been taken into account by modelling</a:t>
            </a:r>
            <a:endParaRPr lang="fi-FI" sz="2400" dirty="0" smtClean="0">
              <a:ea typeface="Times New Roman" panose="02020603050405020304" pitchFamily="18" charset="0"/>
            </a:endParaRPr>
          </a:p>
          <a:p>
            <a:pPr marL="342900" lvl="0" indent="-342900">
              <a:spcAft>
                <a:spcPts val="0"/>
              </a:spcAft>
              <a:buFont typeface="+mj-lt"/>
              <a:buAutoNum type="romanLcParenBoth"/>
            </a:pPr>
            <a:r>
              <a:rPr lang="en-US" sz="2400" dirty="0" smtClean="0">
                <a:ea typeface="Times New Roman" panose="02020603050405020304" pitchFamily="18" charset="0"/>
              </a:rPr>
              <a:t> Imputation.</a:t>
            </a:r>
          </a:p>
          <a:p>
            <a:pPr marL="342900" lvl="0" indent="-342900">
              <a:spcAft>
                <a:spcPts val="0"/>
              </a:spcAft>
              <a:buFont typeface="+mj-lt"/>
              <a:buAutoNum type="romanLcParenBoth"/>
            </a:pPr>
            <a:endParaRPr lang="en-US" sz="2400" dirty="0">
              <a:ea typeface="Times New Roman" panose="02020603050405020304" pitchFamily="18" charset="0"/>
            </a:endParaRPr>
          </a:p>
          <a:p>
            <a:pPr lvl="0">
              <a:spcAft>
                <a:spcPts val="0"/>
              </a:spcAft>
            </a:pPr>
            <a:r>
              <a:rPr lang="en-US" sz="2400" dirty="0" smtClean="0">
                <a:ea typeface="Times New Roman" panose="02020603050405020304" pitchFamily="18" charset="0"/>
              </a:rPr>
              <a:t>This course is on the last one but it is good to keep in mind the other alternatives.</a:t>
            </a:r>
            <a:endParaRPr lang="fi-FI" sz="2400" dirty="0">
              <a:ea typeface="Times New Roman" panose="02020603050405020304" pitchFamily="18" charset="0"/>
            </a:endParaRPr>
          </a:p>
          <a:p>
            <a:pPr>
              <a:lnSpc>
                <a:spcPct val="107000"/>
              </a:lnSpc>
              <a:spcAft>
                <a:spcPts val="800"/>
              </a:spcAft>
            </a:pPr>
            <a:r>
              <a:rPr lang="en-US" sz="2400" dirty="0">
                <a:ea typeface="Calibri" panose="020F0502020204030204" pitchFamily="34" charset="0"/>
                <a:cs typeface="Times New Roman" panose="02020603050405020304" pitchFamily="18" charset="0"/>
              </a:rPr>
              <a:t> </a:t>
            </a:r>
            <a:endParaRPr lang="fi-FI" sz="24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083698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50</a:t>
            </a:fld>
            <a:endParaRPr lang="fi-FI"/>
          </a:p>
        </p:txBody>
      </p:sp>
      <p:pic>
        <p:nvPicPr>
          <p:cNvPr id="2050" name="Picture 2" descr="Plot of Cumulative by predicted_probi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68760"/>
            <a:ext cx="4259367" cy="367240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99592" y="5517232"/>
            <a:ext cx="6559553" cy="400110"/>
          </a:xfrm>
          <a:prstGeom prst="rect">
            <a:avLst/>
          </a:prstGeom>
          <a:noFill/>
        </p:spPr>
        <p:txBody>
          <a:bodyPr wrap="none" rtlCol="0">
            <a:spAutoFit/>
          </a:bodyPr>
          <a:lstStyle/>
          <a:p>
            <a:r>
              <a:rPr lang="en-US" sz="2000" b="1" noProof="1" smtClean="0"/>
              <a:t>Probit regression                                                  Logit regression</a:t>
            </a:r>
            <a:endParaRPr lang="en-US" sz="2000" b="1" noProof="1"/>
          </a:p>
        </p:txBody>
      </p:sp>
      <p:pic>
        <p:nvPicPr>
          <p:cNvPr id="2052" name="Picture 4" descr="Plot of Cumulative by predicted_log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5" y="1262048"/>
            <a:ext cx="4596123" cy="367240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39552" y="692696"/>
            <a:ext cx="8236229" cy="400110"/>
          </a:xfrm>
          <a:prstGeom prst="rect">
            <a:avLst/>
          </a:prstGeom>
          <a:noFill/>
        </p:spPr>
        <p:txBody>
          <a:bodyPr wrap="none" rtlCol="0">
            <a:spAutoFit/>
          </a:bodyPr>
          <a:lstStyle/>
          <a:p>
            <a:r>
              <a:rPr lang="fi-FI" sz="2000" b="1" noProof="1" smtClean="0"/>
              <a:t>Cumulative frequencies of the predicted values for binary regression models</a:t>
            </a:r>
            <a:endParaRPr lang="fi-FI" sz="2000" b="1" noProof="1"/>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105446849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51</a:t>
            </a:fld>
            <a:endParaRPr lang="fi-FI"/>
          </a:p>
        </p:txBody>
      </p:sp>
      <p:pic>
        <p:nvPicPr>
          <p:cNvPr id="3074" name="Picture 2" descr="Plot of predicted_reg by predicted_probi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129" y="620688"/>
            <a:ext cx="7620000" cy="5715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580112" y="5966356"/>
            <a:ext cx="818557" cy="400110"/>
          </a:xfrm>
          <a:prstGeom prst="rect">
            <a:avLst/>
          </a:prstGeom>
          <a:noFill/>
        </p:spPr>
        <p:txBody>
          <a:bodyPr wrap="none" rtlCol="0">
            <a:spAutoFit/>
          </a:bodyPr>
          <a:lstStyle/>
          <a:p>
            <a:r>
              <a:rPr lang="en-US" sz="2000" noProof="1" smtClean="0"/>
              <a:t>Probit</a:t>
            </a:r>
            <a:endParaRPr lang="en-US" sz="2000" noProof="1"/>
          </a:p>
        </p:txBody>
      </p:sp>
      <p:sp>
        <p:nvSpPr>
          <p:cNvPr id="4" name="TextBox 3"/>
          <p:cNvSpPr txBox="1"/>
          <p:nvPr/>
        </p:nvSpPr>
        <p:spPr>
          <a:xfrm>
            <a:off x="467544" y="420633"/>
            <a:ext cx="8647304" cy="400110"/>
          </a:xfrm>
          <a:prstGeom prst="rect">
            <a:avLst/>
          </a:prstGeom>
          <a:noFill/>
        </p:spPr>
        <p:txBody>
          <a:bodyPr wrap="none" rtlCol="0">
            <a:spAutoFit/>
          </a:bodyPr>
          <a:lstStyle/>
          <a:p>
            <a:r>
              <a:rPr lang="en-US" sz="2000" b="1" dirty="0" smtClean="0"/>
              <a:t>Scatter plots by predicted values: Both the respondent and </a:t>
            </a:r>
            <a:r>
              <a:rPr lang="en-US" sz="2000" b="1" noProof="1" smtClean="0"/>
              <a:t>the nonrespondents</a:t>
            </a:r>
            <a:endParaRPr lang="en-US" sz="2000" b="1" noProof="1"/>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
        <p:nvSpPr>
          <p:cNvPr id="2" name="TextBox 1"/>
          <p:cNvSpPr txBox="1"/>
          <p:nvPr/>
        </p:nvSpPr>
        <p:spPr>
          <a:xfrm>
            <a:off x="230054" y="2830754"/>
            <a:ext cx="568104" cy="400110"/>
          </a:xfrm>
          <a:prstGeom prst="rect">
            <a:avLst/>
          </a:prstGeom>
          <a:noFill/>
        </p:spPr>
        <p:txBody>
          <a:bodyPr wrap="none" rtlCol="0">
            <a:spAutoFit/>
          </a:bodyPr>
          <a:lstStyle/>
          <a:p>
            <a:r>
              <a:rPr lang="en-US" sz="2000" noProof="1" smtClean="0"/>
              <a:t>Reg</a:t>
            </a:r>
            <a:endParaRPr lang="en-US" sz="2000" noProof="1"/>
          </a:p>
        </p:txBody>
      </p:sp>
    </p:spTree>
    <p:extLst>
      <p:ext uri="{BB962C8B-B14F-4D97-AF65-F5344CB8AC3E}">
        <p14:creationId xmlns:p14="http://schemas.microsoft.com/office/powerpoint/2010/main" val="224372775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52</a:t>
            </a:fld>
            <a:endParaRPr lang="fi-FI"/>
          </a:p>
        </p:txBody>
      </p:sp>
      <p:pic>
        <p:nvPicPr>
          <p:cNvPr id="4098" name="Picture 2" descr="Plot of predicted_reg by predicted_probi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67" y="1340768"/>
            <a:ext cx="4334617" cy="3816423"/>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Plot of predicted_reg by predicted_prob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0006" y="1268760"/>
            <a:ext cx="4128457" cy="388843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403648" y="4972525"/>
            <a:ext cx="753220" cy="369332"/>
          </a:xfrm>
          <a:prstGeom prst="rect">
            <a:avLst/>
          </a:prstGeom>
          <a:noFill/>
        </p:spPr>
        <p:txBody>
          <a:bodyPr wrap="none" rtlCol="0">
            <a:spAutoFit/>
          </a:bodyPr>
          <a:lstStyle/>
          <a:p>
            <a:r>
              <a:rPr lang="en-US" noProof="1" smtClean="0"/>
              <a:t>Probit</a:t>
            </a:r>
            <a:endParaRPr lang="en-US" noProof="1"/>
          </a:p>
        </p:txBody>
      </p:sp>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2120" y="4848145"/>
            <a:ext cx="858837"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467544" y="420633"/>
            <a:ext cx="7091172" cy="707886"/>
          </a:xfrm>
          <a:prstGeom prst="rect">
            <a:avLst/>
          </a:prstGeom>
          <a:noFill/>
        </p:spPr>
        <p:txBody>
          <a:bodyPr wrap="none" rtlCol="0">
            <a:spAutoFit/>
          </a:bodyPr>
          <a:lstStyle/>
          <a:p>
            <a:r>
              <a:rPr lang="en-US" sz="2000" b="1" dirty="0" smtClean="0"/>
              <a:t>Scatter plots by predicted values: </a:t>
            </a:r>
          </a:p>
          <a:p>
            <a:r>
              <a:rPr lang="en-US" sz="2000" b="1" dirty="0" smtClean="0"/>
              <a:t>For the respondent                                              T</a:t>
            </a:r>
            <a:r>
              <a:rPr lang="en-US" sz="2000" b="1" noProof="1" smtClean="0"/>
              <a:t>he nonrespondents</a:t>
            </a:r>
            <a:endParaRPr lang="en-US" sz="2000" b="1" noProof="1"/>
          </a:p>
        </p:txBody>
      </p:sp>
      <p:sp>
        <p:nvSpPr>
          <p:cNvPr id="4" name="Footer Placeholder 3"/>
          <p:cNvSpPr>
            <a:spLocks noGrp="1"/>
          </p:cNvSpPr>
          <p:nvPr>
            <p:ph type="ftr" sz="quarter" idx="11"/>
          </p:nvPr>
        </p:nvSpPr>
        <p:spPr/>
        <p:txBody>
          <a:bodyPr/>
          <a:lstStyle/>
          <a:p>
            <a:r>
              <a:rPr lang="fi-FI" smtClean="0"/>
              <a:t>Imputation principles 2017 Seppo</a:t>
            </a:r>
            <a:endParaRPr lang="fi-FI"/>
          </a:p>
        </p:txBody>
      </p:sp>
      <p:sp>
        <p:nvSpPr>
          <p:cNvPr id="2" name="TextBox 1"/>
          <p:cNvSpPr txBox="1"/>
          <p:nvPr/>
        </p:nvSpPr>
        <p:spPr>
          <a:xfrm>
            <a:off x="184998" y="1194564"/>
            <a:ext cx="565091" cy="369332"/>
          </a:xfrm>
          <a:prstGeom prst="rect">
            <a:avLst/>
          </a:prstGeom>
          <a:noFill/>
        </p:spPr>
        <p:txBody>
          <a:bodyPr wrap="none" rtlCol="0">
            <a:spAutoFit/>
          </a:bodyPr>
          <a:lstStyle/>
          <a:p>
            <a:r>
              <a:rPr lang="fi-FI" dirty="0" smtClean="0"/>
              <a:t>REG</a:t>
            </a:r>
            <a:endParaRPr lang="fi-FI" dirty="0"/>
          </a:p>
        </p:txBody>
      </p:sp>
      <p:sp>
        <p:nvSpPr>
          <p:cNvPr id="10" name="TextBox 9"/>
          <p:cNvSpPr txBox="1"/>
          <p:nvPr/>
        </p:nvSpPr>
        <p:spPr>
          <a:xfrm>
            <a:off x="4572000" y="1166727"/>
            <a:ext cx="565091" cy="369332"/>
          </a:xfrm>
          <a:prstGeom prst="rect">
            <a:avLst/>
          </a:prstGeom>
          <a:noFill/>
        </p:spPr>
        <p:txBody>
          <a:bodyPr wrap="none" rtlCol="0">
            <a:spAutoFit/>
          </a:bodyPr>
          <a:lstStyle/>
          <a:p>
            <a:r>
              <a:rPr lang="fi-FI" dirty="0" smtClean="0"/>
              <a:t>REG</a:t>
            </a:r>
            <a:endParaRPr lang="fi-FI" dirty="0"/>
          </a:p>
        </p:txBody>
      </p:sp>
    </p:spTree>
    <p:extLst>
      <p:ext uri="{BB962C8B-B14F-4D97-AF65-F5344CB8AC3E}">
        <p14:creationId xmlns:p14="http://schemas.microsoft.com/office/powerpoint/2010/main" val="190359033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53</a:t>
            </a:fld>
            <a:endParaRPr lang="fi-FI"/>
          </a:p>
        </p:txBody>
      </p:sp>
      <p:pic>
        <p:nvPicPr>
          <p:cNvPr id="5122" name="Picture 2" descr="Plot of predicted_logit by predicted_probi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700808"/>
            <a:ext cx="3831369" cy="3816424"/>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Plot of predicted_logreg by predicted_r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0639" y="1700808"/>
            <a:ext cx="4224468" cy="381642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835696" y="5517232"/>
            <a:ext cx="753220" cy="369332"/>
          </a:xfrm>
          <a:prstGeom prst="rect">
            <a:avLst/>
          </a:prstGeom>
          <a:noFill/>
        </p:spPr>
        <p:txBody>
          <a:bodyPr wrap="none" rtlCol="0">
            <a:spAutoFit/>
          </a:bodyPr>
          <a:lstStyle/>
          <a:p>
            <a:r>
              <a:rPr lang="en-US" noProof="1" smtClean="0"/>
              <a:t>Probit</a:t>
            </a:r>
            <a:endParaRPr lang="en-US" noProof="1"/>
          </a:p>
        </p:txBody>
      </p:sp>
      <p:sp>
        <p:nvSpPr>
          <p:cNvPr id="7" name="TextBox 6"/>
          <p:cNvSpPr txBox="1"/>
          <p:nvPr/>
        </p:nvSpPr>
        <p:spPr>
          <a:xfrm>
            <a:off x="18047" y="3068960"/>
            <a:ext cx="643125" cy="369332"/>
          </a:xfrm>
          <a:prstGeom prst="rect">
            <a:avLst/>
          </a:prstGeom>
          <a:noFill/>
        </p:spPr>
        <p:txBody>
          <a:bodyPr wrap="none" rtlCol="0">
            <a:spAutoFit/>
          </a:bodyPr>
          <a:lstStyle/>
          <a:p>
            <a:r>
              <a:rPr lang="en-US" noProof="1" smtClean="0"/>
              <a:t>Logit</a:t>
            </a:r>
            <a:endParaRPr lang="en-US" noProof="1"/>
          </a:p>
        </p:txBody>
      </p:sp>
      <p:sp>
        <p:nvSpPr>
          <p:cNvPr id="8" name="TextBox 7"/>
          <p:cNvSpPr txBox="1"/>
          <p:nvPr/>
        </p:nvSpPr>
        <p:spPr>
          <a:xfrm>
            <a:off x="467544" y="420633"/>
            <a:ext cx="6647717" cy="1015663"/>
          </a:xfrm>
          <a:prstGeom prst="rect">
            <a:avLst/>
          </a:prstGeom>
          <a:noFill/>
        </p:spPr>
        <p:txBody>
          <a:bodyPr wrap="none" rtlCol="0">
            <a:spAutoFit/>
          </a:bodyPr>
          <a:lstStyle/>
          <a:p>
            <a:r>
              <a:rPr lang="en-US" sz="2000" b="1" dirty="0" smtClean="0"/>
              <a:t>Scatter plots by predicted values: T</a:t>
            </a:r>
            <a:r>
              <a:rPr lang="en-US" sz="2000" b="1" noProof="1" smtClean="0"/>
              <a:t>he nonrespondents</a:t>
            </a:r>
          </a:p>
          <a:p>
            <a:r>
              <a:rPr lang="en-US" sz="2000" b="1" noProof="1" smtClean="0"/>
              <a:t>The similar models but with different ‘scales’ </a:t>
            </a:r>
          </a:p>
          <a:p>
            <a:r>
              <a:rPr lang="en-US" sz="2000" b="1" noProof="1" smtClean="0"/>
              <a:t>Predicting the response probability       Predicting the income</a:t>
            </a:r>
            <a:endParaRPr lang="en-US" sz="2000" b="1" noProof="1"/>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
        <p:nvSpPr>
          <p:cNvPr id="9" name="TextBox 8"/>
          <p:cNvSpPr txBox="1"/>
          <p:nvPr/>
        </p:nvSpPr>
        <p:spPr>
          <a:xfrm>
            <a:off x="3938873" y="1516142"/>
            <a:ext cx="1071384" cy="369332"/>
          </a:xfrm>
          <a:prstGeom prst="rect">
            <a:avLst/>
          </a:prstGeom>
          <a:noFill/>
        </p:spPr>
        <p:txBody>
          <a:bodyPr wrap="none" rtlCol="0">
            <a:spAutoFit/>
          </a:bodyPr>
          <a:lstStyle/>
          <a:p>
            <a:r>
              <a:rPr lang="fi-FI" dirty="0" smtClean="0"/>
              <a:t>LOG_REG</a:t>
            </a:r>
            <a:endParaRPr lang="fi-FI" dirty="0"/>
          </a:p>
        </p:txBody>
      </p:sp>
      <p:sp>
        <p:nvSpPr>
          <p:cNvPr id="10" name="TextBox 9"/>
          <p:cNvSpPr txBox="1"/>
          <p:nvPr/>
        </p:nvSpPr>
        <p:spPr>
          <a:xfrm>
            <a:off x="5467782" y="5597078"/>
            <a:ext cx="565091" cy="369332"/>
          </a:xfrm>
          <a:prstGeom prst="rect">
            <a:avLst/>
          </a:prstGeom>
          <a:noFill/>
        </p:spPr>
        <p:txBody>
          <a:bodyPr wrap="none" rtlCol="0">
            <a:spAutoFit/>
          </a:bodyPr>
          <a:lstStyle/>
          <a:p>
            <a:r>
              <a:rPr lang="fi-FI" dirty="0" smtClean="0"/>
              <a:t>REG</a:t>
            </a:r>
            <a:endParaRPr lang="fi-FI" dirty="0"/>
          </a:p>
        </p:txBody>
      </p:sp>
    </p:spTree>
    <p:extLst>
      <p:ext uri="{BB962C8B-B14F-4D97-AF65-F5344CB8AC3E}">
        <p14:creationId xmlns:p14="http://schemas.microsoft.com/office/powerpoint/2010/main" val="112686347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54</a:t>
            </a:fld>
            <a:endParaRPr lang="fi-FI"/>
          </a:p>
        </p:txBody>
      </p:sp>
      <p:pic>
        <p:nvPicPr>
          <p:cNvPr id="4" name="Picture 2" descr="The SGPlot Proced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556484"/>
            <a:ext cx="6096000" cy="457200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580112" y="5814115"/>
            <a:ext cx="692818" cy="400110"/>
          </a:xfrm>
          <a:prstGeom prst="rect">
            <a:avLst/>
          </a:prstGeom>
          <a:noFill/>
        </p:spPr>
        <p:txBody>
          <a:bodyPr wrap="none" rtlCol="0">
            <a:spAutoFit/>
          </a:bodyPr>
          <a:lstStyle/>
          <a:p>
            <a:r>
              <a:rPr lang="en-US" sz="2000" dirty="0" smtClean="0"/>
              <a:t>Logit</a:t>
            </a:r>
            <a:endParaRPr lang="en-US" sz="2000" dirty="0"/>
          </a:p>
        </p:txBody>
      </p:sp>
      <p:sp>
        <p:nvSpPr>
          <p:cNvPr id="6" name="TextBox 5"/>
          <p:cNvSpPr txBox="1"/>
          <p:nvPr/>
        </p:nvSpPr>
        <p:spPr>
          <a:xfrm>
            <a:off x="749154" y="356155"/>
            <a:ext cx="8136904" cy="1200329"/>
          </a:xfrm>
          <a:prstGeom prst="rect">
            <a:avLst/>
          </a:prstGeom>
          <a:noFill/>
        </p:spPr>
        <p:txBody>
          <a:bodyPr wrap="square" rtlCol="0">
            <a:spAutoFit/>
          </a:bodyPr>
          <a:lstStyle/>
          <a:p>
            <a:r>
              <a:rPr lang="en-US" sz="2400" dirty="0" smtClean="0"/>
              <a:t>Scatter plot by two predicted values: A 3% random sample of the complete data so that the response  indicator is marked: 1=observed, 0=not observed</a:t>
            </a:r>
            <a:endParaRPr lang="en-US" sz="2400" dirty="0"/>
          </a:p>
        </p:txBody>
      </p:sp>
      <p:sp>
        <p:nvSpPr>
          <p:cNvPr id="7" name="Footer Placeholder 6"/>
          <p:cNvSpPr>
            <a:spLocks noGrp="1"/>
          </p:cNvSpPr>
          <p:nvPr>
            <p:ph type="ftr" sz="quarter" idx="11"/>
          </p:nvPr>
        </p:nvSpPr>
        <p:spPr/>
        <p:txBody>
          <a:bodyPr/>
          <a:lstStyle/>
          <a:p>
            <a:r>
              <a:rPr lang="fi-FI" smtClean="0"/>
              <a:t>Imputation principles 2017 Seppo</a:t>
            </a:r>
            <a:endParaRPr lang="fi-FI"/>
          </a:p>
        </p:txBody>
      </p:sp>
      <p:sp>
        <p:nvSpPr>
          <p:cNvPr id="2" name="Rectangle 1"/>
          <p:cNvSpPr/>
          <p:nvPr/>
        </p:nvSpPr>
        <p:spPr>
          <a:xfrm>
            <a:off x="427591" y="3288486"/>
            <a:ext cx="530082" cy="369332"/>
          </a:xfrm>
          <a:prstGeom prst="rect">
            <a:avLst/>
          </a:prstGeom>
        </p:spPr>
        <p:txBody>
          <a:bodyPr wrap="none">
            <a:spAutoFit/>
          </a:bodyPr>
          <a:lstStyle/>
          <a:p>
            <a:r>
              <a:rPr lang="en-US" noProof="1" smtClean="0"/>
              <a:t>Reg</a:t>
            </a:r>
            <a:endParaRPr lang="en-US" noProof="1"/>
          </a:p>
        </p:txBody>
      </p:sp>
    </p:spTree>
    <p:extLst>
      <p:ext uri="{BB962C8B-B14F-4D97-AF65-F5344CB8AC3E}">
        <p14:creationId xmlns:p14="http://schemas.microsoft.com/office/powerpoint/2010/main" val="107915573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55</a:t>
            </a:fld>
            <a:endParaRPr lang="fi-FI"/>
          </a:p>
        </p:txBody>
      </p:sp>
      <p:sp>
        <p:nvSpPr>
          <p:cNvPr id="5" name="TextBox 4"/>
          <p:cNvSpPr txBox="1"/>
          <p:nvPr/>
        </p:nvSpPr>
        <p:spPr>
          <a:xfrm>
            <a:off x="6249216" y="5998781"/>
            <a:ext cx="643125" cy="369332"/>
          </a:xfrm>
          <a:prstGeom prst="rect">
            <a:avLst/>
          </a:prstGeom>
          <a:noFill/>
        </p:spPr>
        <p:txBody>
          <a:bodyPr wrap="none" rtlCol="0">
            <a:spAutoFit/>
          </a:bodyPr>
          <a:lstStyle/>
          <a:p>
            <a:r>
              <a:rPr lang="en-US" dirty="0" smtClean="0"/>
              <a:t>Logit</a:t>
            </a:r>
            <a:endParaRPr lang="en-US" dirty="0"/>
          </a:p>
        </p:txBody>
      </p:sp>
      <p:sp>
        <p:nvSpPr>
          <p:cNvPr id="6" name="TextBox 5"/>
          <p:cNvSpPr txBox="1"/>
          <p:nvPr/>
        </p:nvSpPr>
        <p:spPr>
          <a:xfrm>
            <a:off x="749154" y="356155"/>
            <a:ext cx="8136904" cy="830997"/>
          </a:xfrm>
          <a:prstGeom prst="rect">
            <a:avLst/>
          </a:prstGeom>
          <a:noFill/>
        </p:spPr>
        <p:txBody>
          <a:bodyPr wrap="square" rtlCol="0">
            <a:spAutoFit/>
          </a:bodyPr>
          <a:lstStyle/>
          <a:p>
            <a:r>
              <a:rPr lang="en-US" sz="2400" dirty="0" smtClean="0"/>
              <a:t>Scatter plot by two predicted values as the previous but for poor people, 10% random sample </a:t>
            </a:r>
            <a:endParaRPr lang="en-US" sz="2400" dirty="0"/>
          </a:p>
        </p:txBody>
      </p:sp>
      <p:pic>
        <p:nvPicPr>
          <p:cNvPr id="11266" name="Picture 2" descr="The SGPlot Proced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1176" y="1519617"/>
            <a:ext cx="6096000" cy="4572001"/>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fi-FI" smtClean="0"/>
              <a:t>Imputation principles 2017 Seppo</a:t>
            </a:r>
            <a:endParaRPr lang="fi-FI"/>
          </a:p>
        </p:txBody>
      </p:sp>
      <p:sp>
        <p:nvSpPr>
          <p:cNvPr id="2" name="Rectangle 1"/>
          <p:cNvSpPr/>
          <p:nvPr/>
        </p:nvSpPr>
        <p:spPr>
          <a:xfrm>
            <a:off x="827584" y="3284984"/>
            <a:ext cx="530082" cy="369332"/>
          </a:xfrm>
          <a:prstGeom prst="rect">
            <a:avLst/>
          </a:prstGeom>
        </p:spPr>
        <p:txBody>
          <a:bodyPr wrap="none">
            <a:spAutoFit/>
          </a:bodyPr>
          <a:lstStyle/>
          <a:p>
            <a:r>
              <a:rPr lang="en-US" noProof="1"/>
              <a:t>Reg</a:t>
            </a:r>
          </a:p>
        </p:txBody>
      </p:sp>
    </p:spTree>
    <p:extLst>
      <p:ext uri="{BB962C8B-B14F-4D97-AF65-F5344CB8AC3E}">
        <p14:creationId xmlns:p14="http://schemas.microsoft.com/office/powerpoint/2010/main" val="325873433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56</a:t>
            </a:fld>
            <a:endParaRPr lang="fi-FI"/>
          </a:p>
        </p:txBody>
      </p:sp>
      <p:sp>
        <p:nvSpPr>
          <p:cNvPr id="5" name="TextBox 4"/>
          <p:cNvSpPr txBox="1"/>
          <p:nvPr/>
        </p:nvSpPr>
        <p:spPr>
          <a:xfrm>
            <a:off x="6249216" y="5998781"/>
            <a:ext cx="643125" cy="369332"/>
          </a:xfrm>
          <a:prstGeom prst="rect">
            <a:avLst/>
          </a:prstGeom>
          <a:noFill/>
        </p:spPr>
        <p:txBody>
          <a:bodyPr wrap="none" rtlCol="0">
            <a:spAutoFit/>
          </a:bodyPr>
          <a:lstStyle/>
          <a:p>
            <a:r>
              <a:rPr lang="en-US" dirty="0" smtClean="0"/>
              <a:t>Logit</a:t>
            </a:r>
            <a:endParaRPr lang="en-US" dirty="0"/>
          </a:p>
        </p:txBody>
      </p:sp>
      <p:sp>
        <p:nvSpPr>
          <p:cNvPr id="6" name="TextBox 5"/>
          <p:cNvSpPr txBox="1"/>
          <p:nvPr/>
        </p:nvSpPr>
        <p:spPr>
          <a:xfrm>
            <a:off x="749154" y="356155"/>
            <a:ext cx="8136904" cy="830997"/>
          </a:xfrm>
          <a:prstGeom prst="rect">
            <a:avLst/>
          </a:prstGeom>
          <a:noFill/>
        </p:spPr>
        <p:txBody>
          <a:bodyPr wrap="square" rtlCol="0">
            <a:spAutoFit/>
          </a:bodyPr>
          <a:lstStyle/>
          <a:p>
            <a:r>
              <a:rPr lang="en-US" sz="2400" dirty="0" smtClean="0"/>
              <a:t>Scatter plot by two predicted values as the previous but for whose happiness is below 7, 10% random sample </a:t>
            </a:r>
            <a:endParaRPr lang="en-US" sz="2400" dirty="0"/>
          </a:p>
        </p:txBody>
      </p:sp>
      <p:pic>
        <p:nvPicPr>
          <p:cNvPr id="12290" name="Picture 2" descr="The SGPlot Proced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5427" y="1432047"/>
            <a:ext cx="6096000" cy="4572001"/>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fi-FI" smtClean="0"/>
              <a:t>Imputation principles 2017 Seppo</a:t>
            </a:r>
            <a:endParaRPr lang="fi-FI"/>
          </a:p>
        </p:txBody>
      </p:sp>
      <p:sp>
        <p:nvSpPr>
          <p:cNvPr id="2" name="Rectangle 1"/>
          <p:cNvSpPr/>
          <p:nvPr/>
        </p:nvSpPr>
        <p:spPr>
          <a:xfrm>
            <a:off x="971600" y="3230412"/>
            <a:ext cx="530082" cy="369332"/>
          </a:xfrm>
          <a:prstGeom prst="rect">
            <a:avLst/>
          </a:prstGeom>
        </p:spPr>
        <p:txBody>
          <a:bodyPr wrap="none">
            <a:spAutoFit/>
          </a:bodyPr>
          <a:lstStyle/>
          <a:p>
            <a:r>
              <a:rPr lang="en-US" noProof="1"/>
              <a:t>Reg</a:t>
            </a:r>
          </a:p>
        </p:txBody>
      </p:sp>
    </p:spTree>
    <p:extLst>
      <p:ext uri="{BB962C8B-B14F-4D97-AF65-F5344CB8AC3E}">
        <p14:creationId xmlns:p14="http://schemas.microsoft.com/office/powerpoint/2010/main" val="140512073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57</a:t>
            </a:fld>
            <a:endParaRPr lang="fi-FI"/>
          </a:p>
        </p:txBody>
      </p:sp>
      <p:sp>
        <p:nvSpPr>
          <p:cNvPr id="6" name="TextBox 5"/>
          <p:cNvSpPr txBox="1"/>
          <p:nvPr/>
        </p:nvSpPr>
        <p:spPr>
          <a:xfrm>
            <a:off x="749154" y="356155"/>
            <a:ext cx="8136904" cy="1200329"/>
          </a:xfrm>
          <a:prstGeom prst="rect">
            <a:avLst/>
          </a:prstGeom>
          <a:noFill/>
        </p:spPr>
        <p:txBody>
          <a:bodyPr wrap="square" rtlCol="0">
            <a:spAutoFit/>
          </a:bodyPr>
          <a:lstStyle/>
          <a:p>
            <a:r>
              <a:rPr lang="en-US" sz="2400" dirty="0" smtClean="0"/>
              <a:t>Scatter plot by two regression-based predicted values as the previous but for whose happiness is below 7, 10% random sample </a:t>
            </a:r>
            <a:endParaRPr lang="en-US" sz="2400" dirty="0"/>
          </a:p>
        </p:txBody>
      </p:sp>
      <p:pic>
        <p:nvPicPr>
          <p:cNvPr id="13314" name="Picture 2" descr="The SGPlot Proced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556484"/>
            <a:ext cx="6096000" cy="4572001"/>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fi-FI" smtClean="0"/>
              <a:t>Imputation principles 2017 Seppo</a:t>
            </a:r>
            <a:endParaRPr lang="fi-FI"/>
          </a:p>
        </p:txBody>
      </p:sp>
      <p:sp>
        <p:nvSpPr>
          <p:cNvPr id="2" name="Rectangle 1"/>
          <p:cNvSpPr/>
          <p:nvPr/>
        </p:nvSpPr>
        <p:spPr>
          <a:xfrm>
            <a:off x="611560" y="3212976"/>
            <a:ext cx="530082" cy="369332"/>
          </a:xfrm>
          <a:prstGeom prst="rect">
            <a:avLst/>
          </a:prstGeom>
        </p:spPr>
        <p:txBody>
          <a:bodyPr wrap="none">
            <a:spAutoFit/>
          </a:bodyPr>
          <a:lstStyle/>
          <a:p>
            <a:r>
              <a:rPr lang="en-US" noProof="1"/>
              <a:t>Reg</a:t>
            </a:r>
          </a:p>
        </p:txBody>
      </p:sp>
      <p:sp>
        <p:nvSpPr>
          <p:cNvPr id="5" name="Rectangle 4"/>
          <p:cNvSpPr/>
          <p:nvPr/>
        </p:nvSpPr>
        <p:spPr>
          <a:xfrm>
            <a:off x="5580112" y="6128485"/>
            <a:ext cx="974113" cy="369332"/>
          </a:xfrm>
          <a:prstGeom prst="rect">
            <a:avLst/>
          </a:prstGeom>
        </p:spPr>
        <p:txBody>
          <a:bodyPr wrap="none">
            <a:spAutoFit/>
          </a:bodyPr>
          <a:lstStyle/>
          <a:p>
            <a:r>
              <a:rPr lang="en-US" noProof="1" smtClean="0"/>
              <a:t>Log_Reg</a:t>
            </a:r>
            <a:endParaRPr lang="en-US" noProof="1"/>
          </a:p>
        </p:txBody>
      </p:sp>
    </p:spTree>
    <p:extLst>
      <p:ext uri="{BB962C8B-B14F-4D97-AF65-F5344CB8AC3E}">
        <p14:creationId xmlns:p14="http://schemas.microsoft.com/office/powerpoint/2010/main" val="125879022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58</a:t>
            </a:fld>
            <a:endParaRPr lang="fi-FI"/>
          </a:p>
        </p:txBody>
      </p:sp>
      <p:sp>
        <p:nvSpPr>
          <p:cNvPr id="4" name="TextBox 3"/>
          <p:cNvSpPr txBox="1"/>
          <p:nvPr/>
        </p:nvSpPr>
        <p:spPr>
          <a:xfrm>
            <a:off x="899592" y="548680"/>
            <a:ext cx="7488832" cy="5016758"/>
          </a:xfrm>
          <a:prstGeom prst="rect">
            <a:avLst/>
          </a:prstGeom>
          <a:noFill/>
        </p:spPr>
        <p:txBody>
          <a:bodyPr wrap="square" rtlCol="0">
            <a:spAutoFit/>
          </a:bodyPr>
          <a:lstStyle/>
          <a:p>
            <a:r>
              <a:rPr lang="en-US" sz="2800" b="1" dirty="0" smtClean="0"/>
              <a:t>Concluding points about imputation models</a:t>
            </a:r>
          </a:p>
          <a:p>
            <a:endParaRPr lang="en-US" sz="2800" b="1" dirty="0" smtClean="0"/>
          </a:p>
          <a:p>
            <a:r>
              <a:rPr lang="en-US" sz="2400" dirty="0" smtClean="0"/>
              <a:t>The predicted values will have a big role when going to impute, that is, in the stage of the imputation task. </a:t>
            </a:r>
            <a:r>
              <a:rPr lang="en-US" sz="2400" u="sng" dirty="0" smtClean="0"/>
              <a:t>The big point is that the predicted values should be available both for the respondents and for the non-respondents</a:t>
            </a:r>
            <a:r>
              <a:rPr lang="en-US" sz="2400" dirty="0" smtClean="0"/>
              <a:t>, i.e. the auxiliary variables should be complete as in our trainings. All the previous predictions can be attempted. We have observed that there are many similarities but also essential differences and we cannot say definitely which method is finally going to be the best if this will be found any way. However, it is expected that some methods are not good although used in real life. </a:t>
            </a:r>
            <a:endParaRPr lang="en-US" sz="2400" dirty="0"/>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427757672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59</a:t>
            </a:fld>
            <a:endParaRPr lang="fi-FI"/>
          </a:p>
        </p:txBody>
      </p:sp>
      <p:sp>
        <p:nvSpPr>
          <p:cNvPr id="4" name="TextBox 3"/>
          <p:cNvSpPr txBox="1"/>
          <p:nvPr/>
        </p:nvSpPr>
        <p:spPr>
          <a:xfrm>
            <a:off x="899592" y="548680"/>
            <a:ext cx="7488832" cy="5262979"/>
          </a:xfrm>
          <a:prstGeom prst="rect">
            <a:avLst/>
          </a:prstGeom>
          <a:noFill/>
        </p:spPr>
        <p:txBody>
          <a:bodyPr wrap="square" rtlCol="0">
            <a:spAutoFit/>
          </a:bodyPr>
          <a:lstStyle/>
          <a:p>
            <a:r>
              <a:rPr lang="en-US" sz="2400" b="1" dirty="0" smtClean="0"/>
              <a:t>Concluding points about imputation models 2</a:t>
            </a:r>
          </a:p>
          <a:p>
            <a:endParaRPr lang="en-US" sz="2400" b="1" dirty="0" smtClean="0"/>
          </a:p>
          <a:p>
            <a:r>
              <a:rPr lang="en-US" sz="2400" dirty="0" smtClean="0"/>
              <a:t>However, it is expected that some methods are not good although used in real life. Our training data set is not easy that is good to keep in mind for understanding difficulties of imputations. If the imputation model would be strong, that is, it is predicting well, most imputation task choices work quite well. Thus it does not matter which imputation task uses. But a usual real life application is not as easy and the imputation model thus does not fit very well. Nevertheless, imputations are good to perform. I hope that the examples of this course give some understanding about appropriate imputation methods, including both the </a:t>
            </a:r>
            <a:r>
              <a:rPr lang="en-US" sz="2400" u="sng" dirty="0" smtClean="0"/>
              <a:t>model and the task</a:t>
            </a:r>
            <a:r>
              <a:rPr lang="en-US" sz="2400" dirty="0"/>
              <a:t> </a:t>
            </a:r>
            <a:r>
              <a:rPr lang="en-US" sz="2400" dirty="0" smtClean="0"/>
              <a:t>that are connected to each other.</a:t>
            </a:r>
            <a:endParaRPr lang="en-US" sz="2400" dirty="0"/>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3585353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6</a:t>
            </a:fld>
            <a:endParaRPr lang="fi-FI"/>
          </a:p>
        </p:txBody>
      </p:sp>
      <p:sp>
        <p:nvSpPr>
          <p:cNvPr id="4" name="Rectangle 3"/>
          <p:cNvSpPr/>
          <p:nvPr/>
        </p:nvSpPr>
        <p:spPr>
          <a:xfrm>
            <a:off x="1115616" y="548680"/>
            <a:ext cx="7200800" cy="5229573"/>
          </a:xfrm>
          <a:prstGeom prst="rect">
            <a:avLst/>
          </a:prstGeom>
        </p:spPr>
        <p:txBody>
          <a:bodyPr wrap="square">
            <a:spAutoFit/>
          </a:bodyPr>
          <a:lstStyle/>
          <a:p>
            <a:pPr>
              <a:lnSpc>
                <a:spcPct val="107000"/>
              </a:lnSpc>
              <a:spcAft>
                <a:spcPts val="0"/>
              </a:spcAft>
            </a:pPr>
            <a:r>
              <a:rPr lang="en-US" sz="2400" dirty="0">
                <a:latin typeface="Calibri" panose="020F0502020204030204" pitchFamily="34" charset="0"/>
                <a:ea typeface="Calibri" panose="020F0502020204030204" pitchFamily="34" charset="0"/>
                <a:cs typeface="Times New Roman" panose="02020603050405020304" pitchFamily="18" charset="0"/>
              </a:rPr>
              <a:t>The main ‘competitor’ of imputation is obviously ‘</a:t>
            </a:r>
            <a:r>
              <a:rPr lang="en-US" sz="2400" b="1" dirty="0">
                <a:latin typeface="Calibri" panose="020F0502020204030204" pitchFamily="34" charset="0"/>
                <a:ea typeface="Calibri" panose="020F0502020204030204" pitchFamily="34" charset="0"/>
                <a:cs typeface="Times New Roman" panose="02020603050405020304" pitchFamily="18" charset="0"/>
              </a:rPr>
              <a:t>data deletion</a:t>
            </a:r>
            <a:r>
              <a:rPr lang="en-US" sz="2400" dirty="0">
                <a:latin typeface="Calibri" panose="020F0502020204030204" pitchFamily="34" charset="0"/>
                <a:ea typeface="Calibri" panose="020F0502020204030204" pitchFamily="34" charset="0"/>
                <a:cs typeface="Times New Roman" panose="02020603050405020304" pitchFamily="18" charset="0"/>
              </a:rPr>
              <a:t>’ that could be considered as the base line method of imputations. </a:t>
            </a:r>
            <a:endParaRPr lang="en-US" sz="2400"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2400" dirty="0" smtClean="0">
                <a:latin typeface="Calibri" panose="020F0502020204030204" pitchFamily="34" charset="0"/>
                <a:ea typeface="Calibri" panose="020F0502020204030204" pitchFamily="34" charset="0"/>
                <a:cs typeface="Times New Roman" panose="02020603050405020304" pitchFamily="18" charset="0"/>
              </a:rPr>
              <a:t>In </a:t>
            </a:r>
            <a:r>
              <a:rPr lang="en-US" sz="2400" dirty="0">
                <a:latin typeface="Calibri" panose="020F0502020204030204" pitchFamily="34" charset="0"/>
                <a:ea typeface="Calibri" panose="020F0502020204030204" pitchFamily="34" charset="0"/>
                <a:cs typeface="Times New Roman" panose="02020603050405020304" pitchFamily="18" charset="0"/>
              </a:rPr>
              <a:t>this case the observed values </a:t>
            </a:r>
            <a:r>
              <a:rPr lang="en-US" sz="2400" dirty="0" smtClean="0">
                <a:latin typeface="Calibri" panose="020F0502020204030204" pitchFamily="34" charset="0"/>
                <a:ea typeface="Calibri" panose="020F0502020204030204" pitchFamily="34" charset="0"/>
                <a:cs typeface="Times New Roman" panose="02020603050405020304" pitchFamily="18" charset="0"/>
              </a:rPr>
              <a:t>only are used </a:t>
            </a:r>
            <a:r>
              <a:rPr lang="en-US" sz="2400" dirty="0">
                <a:latin typeface="Calibri" panose="020F0502020204030204" pitchFamily="34" charset="0"/>
                <a:ea typeface="Calibri" panose="020F0502020204030204" pitchFamily="34" charset="0"/>
                <a:cs typeface="Times New Roman" panose="02020603050405020304" pitchFamily="18" charset="0"/>
              </a:rPr>
              <a:t>in analysis. In one-dimensional analysis we drop out </a:t>
            </a:r>
            <a:r>
              <a:rPr lang="en-US" sz="2400" dirty="0" smtClean="0">
                <a:latin typeface="Calibri" panose="020F0502020204030204" pitchFamily="34" charset="0"/>
                <a:ea typeface="Calibri" panose="020F0502020204030204" pitchFamily="34" charset="0"/>
                <a:cs typeface="Times New Roman" panose="02020603050405020304" pitchFamily="18" charset="0"/>
              </a:rPr>
              <a:t>the </a:t>
            </a:r>
            <a:r>
              <a:rPr lang="en-US" sz="2400" dirty="0">
                <a:latin typeface="Calibri" panose="020F0502020204030204" pitchFamily="34" charset="0"/>
                <a:ea typeface="Calibri" panose="020F0502020204030204" pitchFamily="34" charset="0"/>
                <a:cs typeface="Times New Roman" panose="02020603050405020304" pitchFamily="18" charset="0"/>
              </a:rPr>
              <a:t>missing values of this particular variable, but the ordinary multivariate analysis </a:t>
            </a:r>
            <a:r>
              <a:rPr lang="en-US" sz="2400" dirty="0" smtClean="0">
                <a:latin typeface="Calibri" panose="020F0502020204030204" pitchFamily="34" charset="0"/>
                <a:ea typeface="Calibri" panose="020F0502020204030204" pitchFamily="34" charset="0"/>
                <a:cs typeface="Times New Roman" panose="02020603050405020304" pitchFamily="18" charset="0"/>
              </a:rPr>
              <a:t>includes </a:t>
            </a:r>
            <a:r>
              <a:rPr lang="en-US" sz="2400" dirty="0">
                <a:latin typeface="Calibri" panose="020F0502020204030204" pitchFamily="34" charset="0"/>
                <a:ea typeface="Calibri" panose="020F0502020204030204" pitchFamily="34" charset="0"/>
                <a:cs typeface="Times New Roman" panose="02020603050405020304" pitchFamily="18" charset="0"/>
              </a:rPr>
              <a:t>such statistical units whose variable values are completely observed. Hence the data </a:t>
            </a:r>
            <a:r>
              <a:rPr lang="en-US" sz="2400" dirty="0" smtClean="0">
                <a:latin typeface="Calibri" panose="020F0502020204030204" pitchFamily="34" charset="0"/>
                <a:ea typeface="Calibri" panose="020F0502020204030204" pitchFamily="34" charset="0"/>
                <a:cs typeface="Times New Roman" panose="02020603050405020304" pitchFamily="18" charset="0"/>
              </a:rPr>
              <a:t>might </a:t>
            </a:r>
            <a:r>
              <a:rPr lang="en-US" sz="2400" dirty="0">
                <a:latin typeface="Calibri" panose="020F0502020204030204" pitchFamily="34" charset="0"/>
                <a:ea typeface="Calibri" panose="020F0502020204030204" pitchFamily="34" charset="0"/>
                <a:cs typeface="Times New Roman" panose="02020603050405020304" pitchFamily="18" charset="0"/>
              </a:rPr>
              <a:t>reduce dramatically. Data deletion </a:t>
            </a:r>
            <a:r>
              <a:rPr lang="en-US" sz="2400" dirty="0" smtClean="0">
                <a:latin typeface="Calibri" panose="020F0502020204030204" pitchFamily="34" charset="0"/>
                <a:ea typeface="Calibri" panose="020F0502020204030204" pitchFamily="34" charset="0"/>
                <a:cs typeface="Times New Roman" panose="02020603050405020304" pitchFamily="18" charset="0"/>
              </a:rPr>
              <a:t>works </a:t>
            </a:r>
            <a:r>
              <a:rPr lang="en-US" sz="2400" dirty="0">
                <a:latin typeface="Calibri" panose="020F0502020204030204" pitchFamily="34" charset="0"/>
                <a:ea typeface="Calibri" panose="020F0502020204030204" pitchFamily="34" charset="0"/>
                <a:cs typeface="Times New Roman" panose="02020603050405020304" pitchFamily="18" charset="0"/>
              </a:rPr>
              <a:t>only if the response mechanism is MCAR </a:t>
            </a:r>
            <a:r>
              <a:rPr lang="en-US" sz="2400" dirty="0" smtClean="0">
                <a:latin typeface="Calibri" panose="020F0502020204030204" pitchFamily="34" charset="0"/>
                <a:ea typeface="Calibri" panose="020F0502020204030204" pitchFamily="34" charset="0"/>
                <a:cs typeface="Times New Roman" panose="02020603050405020304" pitchFamily="18" charset="0"/>
              </a:rPr>
              <a:t>(Missing Completely at Random) although </a:t>
            </a:r>
            <a:r>
              <a:rPr lang="en-US" sz="2400" dirty="0">
                <a:latin typeface="Calibri" panose="020F0502020204030204" pitchFamily="34" charset="0"/>
                <a:ea typeface="Calibri" panose="020F0502020204030204" pitchFamily="34" charset="0"/>
                <a:cs typeface="Times New Roman" panose="02020603050405020304" pitchFamily="18" charset="0"/>
              </a:rPr>
              <a:t>the standard errors </a:t>
            </a:r>
            <a:r>
              <a:rPr lang="en-US" sz="2400" dirty="0" smtClean="0">
                <a:latin typeface="Calibri" panose="020F0502020204030204" pitchFamily="34" charset="0"/>
                <a:ea typeface="Calibri" panose="020F0502020204030204" pitchFamily="34" charset="0"/>
                <a:cs typeface="Times New Roman" panose="02020603050405020304" pitchFamily="18" charset="0"/>
              </a:rPr>
              <a:t>(confidence intervals) will increase</a:t>
            </a:r>
            <a:r>
              <a:rPr lang="en-US" sz="2400" dirty="0">
                <a:latin typeface="Calibri" panose="020F0502020204030204" pitchFamily="34" charset="0"/>
                <a:ea typeface="Calibri" panose="020F0502020204030204" pitchFamily="34" charset="0"/>
                <a:cs typeface="Times New Roman" panose="02020603050405020304" pitchFamily="18" charset="0"/>
              </a:rPr>
              <a:t>.</a:t>
            </a:r>
            <a:endParaRPr lang="fi-FI"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3096595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orakulmio 1"/>
          <p:cNvSpPr/>
          <p:nvPr/>
        </p:nvSpPr>
        <p:spPr>
          <a:xfrm>
            <a:off x="683568" y="620688"/>
            <a:ext cx="8082314" cy="5539978"/>
          </a:xfrm>
          <a:prstGeom prst="rect">
            <a:avLst/>
          </a:prstGeom>
        </p:spPr>
        <p:txBody>
          <a:bodyPr wrap="square">
            <a:spAutoFit/>
          </a:bodyPr>
          <a:lstStyle/>
          <a:p>
            <a:pPr>
              <a:defRPr/>
            </a:pPr>
            <a:r>
              <a:rPr lang="en-US" sz="2800" b="1" dirty="0" smtClean="0">
                <a:latin typeface="Calibri" panose="020F0502020204030204" pitchFamily="34" charset="0"/>
              </a:rPr>
              <a:t>Imputation task</a:t>
            </a:r>
          </a:p>
          <a:p>
            <a:pPr>
              <a:defRPr/>
            </a:pPr>
            <a:endParaRPr lang="en-US" dirty="0" smtClean="0">
              <a:latin typeface="Calibri" panose="020F0502020204030204" pitchFamily="34" charset="0"/>
            </a:endParaRPr>
          </a:p>
          <a:p>
            <a:pPr algn="l">
              <a:defRPr/>
            </a:pPr>
            <a:r>
              <a:rPr lang="en-US" sz="2400" dirty="0" smtClean="0">
                <a:latin typeface="Calibri" panose="020F0502020204030204" pitchFamily="34" charset="0"/>
              </a:rPr>
              <a:t>The two alternatives in general can be exploited after you have estimated the imputation model:</a:t>
            </a:r>
          </a:p>
          <a:p>
            <a:pPr algn="l">
              <a:defRPr/>
            </a:pPr>
            <a:endParaRPr lang="en-US" sz="2400" dirty="0" smtClean="0">
              <a:latin typeface="Calibri" panose="020F0502020204030204" pitchFamily="34" charset="0"/>
            </a:endParaRPr>
          </a:p>
          <a:p>
            <a:pPr marL="457200" indent="-457200" algn="l">
              <a:buFontTx/>
              <a:buAutoNum type="alphaLcParenBoth"/>
              <a:defRPr/>
            </a:pPr>
            <a:r>
              <a:rPr lang="en-US" sz="2400" dirty="0" smtClean="0">
                <a:solidFill>
                  <a:srgbClr val="C00000"/>
                </a:solidFill>
                <a:latin typeface="Calibri" panose="020F0502020204030204" pitchFamily="34" charset="0"/>
              </a:rPr>
              <a:t>Model-donor approach</a:t>
            </a:r>
            <a:r>
              <a:rPr lang="en-US" sz="2400" dirty="0" smtClean="0">
                <a:latin typeface="Calibri" panose="020F0502020204030204" pitchFamily="34" charset="0"/>
              </a:rPr>
              <a:t> (</a:t>
            </a:r>
            <a:r>
              <a:rPr lang="en-US" sz="2400" dirty="0" err="1" smtClean="0">
                <a:latin typeface="Calibri" panose="020F0502020204030204" pitchFamily="34" charset="0"/>
              </a:rPr>
              <a:t>malliluovuttaja</a:t>
            </a:r>
            <a:r>
              <a:rPr lang="en-US" sz="2400" dirty="0" smtClean="0">
                <a:latin typeface="Calibri" panose="020F0502020204030204" pitchFamily="34" charset="0"/>
              </a:rPr>
              <a:t>) in which case the imputed values are computed deterministically (or stochastically) from the predicted values (adding noise) of the model.</a:t>
            </a:r>
          </a:p>
          <a:p>
            <a:pPr marL="457200" indent="-457200" algn="l">
              <a:buFontTx/>
              <a:buAutoNum type="alphaLcParenBoth"/>
              <a:defRPr/>
            </a:pPr>
            <a:r>
              <a:rPr lang="en-US" sz="2400" dirty="0" smtClean="0">
                <a:solidFill>
                  <a:srgbClr val="C00000"/>
                </a:solidFill>
                <a:latin typeface="Calibri" panose="020F0502020204030204" pitchFamily="34" charset="0"/>
              </a:rPr>
              <a:t>Real-donor approach </a:t>
            </a:r>
            <a:r>
              <a:rPr lang="en-US" sz="2400" dirty="0" smtClean="0">
                <a:latin typeface="Calibri" panose="020F0502020204030204" pitchFamily="34" charset="0"/>
              </a:rPr>
              <a:t>(</a:t>
            </a:r>
            <a:r>
              <a:rPr lang="en-US" sz="2400" dirty="0" err="1" smtClean="0">
                <a:latin typeface="Calibri" panose="020F0502020204030204" pitchFamily="34" charset="0"/>
              </a:rPr>
              <a:t>vastaajaluovuttaja</a:t>
            </a:r>
            <a:r>
              <a:rPr lang="en-US" sz="2400" dirty="0" smtClean="0">
                <a:latin typeface="Calibri" panose="020F0502020204030204" pitchFamily="34" charset="0"/>
              </a:rPr>
              <a:t>) in which case the predicted values (or with adding noise) are used to find the nearest or a near neighbor of a unit with a missing value from whom an imputed value has been borrowed.</a:t>
            </a:r>
          </a:p>
          <a:p>
            <a:pPr marL="457200" indent="-457200" algn="l">
              <a:buFontTx/>
              <a:buAutoNum type="alphaLcParenBoth"/>
              <a:defRPr/>
            </a:pPr>
            <a:endParaRPr lang="en-US" sz="2400" dirty="0" smtClean="0">
              <a:latin typeface="Calibri" panose="020F0502020204030204" pitchFamily="34" charset="0"/>
            </a:endParaRPr>
          </a:p>
          <a:p>
            <a:pPr marL="457200" indent="-457200" algn="l">
              <a:defRPr/>
            </a:pPr>
            <a:r>
              <a:rPr lang="en-US" sz="2000" dirty="0" smtClean="0">
                <a:latin typeface="Calibri" panose="020F0502020204030204" pitchFamily="34" charset="0"/>
              </a:rPr>
              <a:t>).  </a:t>
            </a:r>
            <a:endParaRPr lang="en-US" sz="2000" dirty="0">
              <a:latin typeface="Calibri" panose="020F0502020204030204" pitchFamily="34" charset="0"/>
            </a:endParaRPr>
          </a:p>
        </p:txBody>
      </p:sp>
      <p:sp>
        <p:nvSpPr>
          <p:cNvPr id="4" name="Dian numeron paikkamerkki 3"/>
          <p:cNvSpPr>
            <a:spLocks noGrp="1"/>
          </p:cNvSpPr>
          <p:nvPr>
            <p:ph type="sldNum" sz="quarter" idx="12"/>
          </p:nvPr>
        </p:nvSpPr>
        <p:spPr/>
        <p:txBody>
          <a:bodyPr/>
          <a:lstStyle/>
          <a:p>
            <a:fld id="{9F948BEE-9E3F-4D4D-A252-771EB9EE2D9D}" type="slidenum">
              <a:rPr lang="fi-FI" smtClean="0"/>
              <a:pPr/>
              <a:t>60</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orakulmio 1"/>
          <p:cNvSpPr/>
          <p:nvPr/>
        </p:nvSpPr>
        <p:spPr>
          <a:xfrm>
            <a:off x="683568" y="620688"/>
            <a:ext cx="7488832" cy="3385542"/>
          </a:xfrm>
          <a:prstGeom prst="rect">
            <a:avLst/>
          </a:prstGeom>
        </p:spPr>
        <p:txBody>
          <a:bodyPr wrap="square">
            <a:spAutoFit/>
          </a:bodyPr>
          <a:lstStyle/>
          <a:p>
            <a:pPr>
              <a:defRPr/>
            </a:pPr>
            <a:r>
              <a:rPr lang="en-US" sz="2800" b="1" dirty="0" smtClean="0">
                <a:latin typeface="Calibri" panose="020F0502020204030204" pitchFamily="34" charset="0"/>
              </a:rPr>
              <a:t>Imputation task 2</a:t>
            </a:r>
          </a:p>
          <a:p>
            <a:pPr>
              <a:defRPr/>
            </a:pPr>
            <a:endParaRPr lang="en-US" dirty="0" smtClean="0">
              <a:latin typeface="Calibri" panose="020F0502020204030204" pitchFamily="34" charset="0"/>
            </a:endParaRPr>
          </a:p>
          <a:p>
            <a:pPr algn="l">
              <a:defRPr/>
            </a:pPr>
            <a:endParaRPr lang="en-US" sz="2400" dirty="0" smtClean="0">
              <a:latin typeface="Calibri" panose="020F0502020204030204" pitchFamily="34" charset="0"/>
            </a:endParaRPr>
          </a:p>
          <a:p>
            <a:pPr marL="457200" indent="-457200" algn="l">
              <a:defRPr/>
            </a:pPr>
            <a:r>
              <a:rPr lang="en-US" sz="2400" dirty="0" smtClean="0">
                <a:latin typeface="Calibri" panose="020F0502020204030204" pitchFamily="34" charset="0"/>
              </a:rPr>
              <a:t>You see that  the imputed values of case (b) are always observed values, observed at least once for respondents. The imputed values of case (a) are not necessarily observed except often for categorical variables (or they can be converted to possible values after preliminary imputation</a:t>
            </a:r>
            <a:r>
              <a:rPr lang="en-US" sz="2000" dirty="0" smtClean="0">
                <a:latin typeface="Calibri" panose="020F0502020204030204" pitchFamily="34" charset="0"/>
              </a:rPr>
              <a:t>).  </a:t>
            </a:r>
            <a:endParaRPr lang="en-US" sz="2000" dirty="0">
              <a:latin typeface="Calibri" panose="020F0502020204030204" pitchFamily="34" charset="0"/>
            </a:endParaRPr>
          </a:p>
        </p:txBody>
      </p:sp>
      <p:sp>
        <p:nvSpPr>
          <p:cNvPr id="4" name="Dian numeron paikkamerkki 3"/>
          <p:cNvSpPr>
            <a:spLocks noGrp="1"/>
          </p:cNvSpPr>
          <p:nvPr>
            <p:ph type="sldNum" sz="quarter" idx="12"/>
          </p:nvPr>
        </p:nvSpPr>
        <p:spPr/>
        <p:txBody>
          <a:bodyPr/>
          <a:lstStyle/>
          <a:p>
            <a:fld id="{9F948BEE-9E3F-4D4D-A252-771EB9EE2D9D}" type="slidenum">
              <a:rPr lang="fi-FI" smtClean="0"/>
              <a:pPr/>
              <a:t>61</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111173599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ikehys 1"/>
          <p:cNvSpPr txBox="1">
            <a:spLocks noChangeArrowheads="1"/>
          </p:cNvSpPr>
          <p:nvPr/>
        </p:nvSpPr>
        <p:spPr bwMode="auto">
          <a:xfrm>
            <a:off x="611560" y="620688"/>
            <a:ext cx="7929618" cy="1938992"/>
          </a:xfrm>
          <a:prstGeom prst="rect">
            <a:avLst/>
          </a:prstGeom>
          <a:noFill/>
          <a:ln w="9525">
            <a:noFill/>
            <a:miter lim="800000"/>
            <a:headEnd/>
            <a:tailEnd/>
          </a:ln>
        </p:spPr>
        <p:txBody>
          <a:bodyPr wrap="square">
            <a:spAutoFit/>
          </a:bodyPr>
          <a:lstStyle/>
          <a:p>
            <a:pPr>
              <a:defRPr/>
            </a:pPr>
            <a:r>
              <a:rPr lang="en-US" sz="2800" b="1" dirty="0" smtClean="0">
                <a:latin typeface="Calibri" panose="020F0502020204030204" pitchFamily="34" charset="0"/>
              </a:rPr>
              <a:t>Imputation task and imputation model </a:t>
            </a:r>
          </a:p>
          <a:p>
            <a:pPr algn="l"/>
            <a:endParaRPr lang="en-US" sz="2000" b="1" dirty="0" smtClean="0">
              <a:latin typeface="Calibri" panose="020F0502020204030204" pitchFamily="34" charset="0"/>
            </a:endParaRPr>
          </a:p>
          <a:p>
            <a:pPr algn="l"/>
            <a:r>
              <a:rPr lang="en-US" sz="2400" dirty="0" smtClean="0">
                <a:latin typeface="Calibri" panose="020F0502020204030204" pitchFamily="34" charset="0"/>
              </a:rPr>
              <a:t>To integrate model and task you see that we have the following options. So, the predicted values of the </a:t>
            </a:r>
            <a:r>
              <a:rPr lang="en-US" sz="2400" noProof="1" smtClean="0">
                <a:latin typeface="Calibri" panose="020F0502020204030204" pitchFamily="34" charset="0"/>
              </a:rPr>
              <a:t>missingness</a:t>
            </a:r>
            <a:r>
              <a:rPr lang="en-US" sz="2400" dirty="0" smtClean="0">
                <a:latin typeface="Calibri" panose="020F0502020204030204" pitchFamily="34" charset="0"/>
              </a:rPr>
              <a:t> indicator cannot be used for model-donor imputation directly</a:t>
            </a:r>
            <a:r>
              <a:rPr lang="en-US" sz="2000" dirty="0" smtClean="0">
                <a:latin typeface="Calibri" panose="020F0502020204030204" pitchFamily="34" charset="0"/>
              </a:rPr>
              <a:t>.    </a:t>
            </a:r>
            <a:endParaRPr lang="en-US" sz="2000" dirty="0">
              <a:latin typeface="Calibri" panose="020F0502020204030204" pitchFamily="34" charset="0"/>
            </a:endParaRPr>
          </a:p>
        </p:txBody>
      </p:sp>
      <p:graphicFrame>
        <p:nvGraphicFramePr>
          <p:cNvPr id="3" name="Taulukko 2"/>
          <p:cNvGraphicFramePr>
            <a:graphicFrameLocks noGrp="1"/>
          </p:cNvGraphicFramePr>
          <p:nvPr>
            <p:extLst>
              <p:ext uri="{D42A27DB-BD31-4B8C-83A1-F6EECF244321}">
                <p14:modId xmlns:p14="http://schemas.microsoft.com/office/powerpoint/2010/main" val="2682376350"/>
              </p:ext>
            </p:extLst>
          </p:nvPr>
        </p:nvGraphicFramePr>
        <p:xfrm>
          <a:off x="971600" y="2636911"/>
          <a:ext cx="6604000" cy="3680533"/>
        </p:xfrm>
        <a:graphic>
          <a:graphicData uri="http://schemas.openxmlformats.org/drawingml/2006/table">
            <a:tbl>
              <a:tblPr firstRow="1" bandRow="1">
                <a:tableStyleId>{5C22544A-7EE6-4342-B048-85BDC9FD1C3A}</a:tableStyleId>
              </a:tblPr>
              <a:tblGrid>
                <a:gridCol w="2631300"/>
                <a:gridCol w="1771367"/>
                <a:gridCol w="2201333"/>
              </a:tblGrid>
              <a:tr h="1232260">
                <a:tc>
                  <a:txBody>
                    <a:bodyPr/>
                    <a:lstStyle/>
                    <a:p>
                      <a:endParaRPr lang="fi-FI" sz="2400" dirty="0">
                        <a:latin typeface="+mn-lt"/>
                      </a:endParaRPr>
                    </a:p>
                  </a:txBody>
                  <a:tcPr marL="99060" marR="99060"/>
                </a:tc>
                <a:tc>
                  <a:txBody>
                    <a:bodyPr/>
                    <a:lstStyle/>
                    <a:p>
                      <a:r>
                        <a:rPr lang="fi-FI" sz="2400" b="0" smtClean="0">
                          <a:solidFill>
                            <a:srgbClr val="C00000"/>
                          </a:solidFill>
                          <a:latin typeface="+mn-lt"/>
                        </a:rPr>
                        <a:t>(a) Model-donor approach</a:t>
                      </a:r>
                      <a:r>
                        <a:rPr lang="fi-FI" sz="2400" smtClean="0">
                          <a:latin typeface="+mn-lt"/>
                        </a:rPr>
                        <a:t> </a:t>
                      </a:r>
                      <a:endParaRPr lang="fi-FI" sz="2400">
                        <a:latin typeface="+mn-lt"/>
                      </a:endParaRPr>
                    </a:p>
                  </a:txBody>
                  <a:tcPr marL="99060" marR="99060"/>
                </a:tc>
                <a:tc>
                  <a:txBody>
                    <a:bodyPr/>
                    <a:lstStyle/>
                    <a:p>
                      <a:r>
                        <a:rPr lang="fi-FI" sz="2400" b="0" smtClean="0">
                          <a:solidFill>
                            <a:srgbClr val="C00000"/>
                          </a:solidFill>
                          <a:latin typeface="+mn-lt"/>
                        </a:rPr>
                        <a:t>(b) Real-donor approach</a:t>
                      </a:r>
                      <a:endParaRPr lang="fi-FI" sz="2400">
                        <a:latin typeface="+mn-lt"/>
                      </a:endParaRPr>
                    </a:p>
                  </a:txBody>
                  <a:tcPr marL="99060" marR="99060"/>
                </a:tc>
              </a:tr>
              <a:tr h="12160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400" dirty="0" smtClean="0">
                          <a:solidFill>
                            <a:srgbClr val="C00000"/>
                          </a:solidFill>
                          <a:latin typeface="+mn-lt"/>
                        </a:rPr>
                        <a:t>(</a:t>
                      </a:r>
                      <a:r>
                        <a:rPr lang="en-GB" sz="2400" dirty="0" err="1" smtClean="0">
                          <a:solidFill>
                            <a:srgbClr val="C00000"/>
                          </a:solidFill>
                          <a:latin typeface="+mn-lt"/>
                        </a:rPr>
                        <a:t>i</a:t>
                      </a:r>
                      <a:r>
                        <a:rPr lang="en-GB" sz="2400" dirty="0" smtClean="0">
                          <a:solidFill>
                            <a:srgbClr val="C00000"/>
                          </a:solidFill>
                          <a:latin typeface="+mn-lt"/>
                        </a:rPr>
                        <a:t>)  either the variable being imputed itself </a:t>
                      </a:r>
                      <a:endParaRPr lang="fi-FI" sz="2400" dirty="0">
                        <a:latin typeface="+mn-lt"/>
                      </a:endParaRPr>
                    </a:p>
                  </a:txBody>
                  <a:tcPr marL="99060" marR="99060"/>
                </a:tc>
                <a:tc>
                  <a:txBody>
                    <a:bodyPr/>
                    <a:lstStyle/>
                    <a:p>
                      <a:r>
                        <a:rPr lang="fi-FI" sz="2400" dirty="0" smtClean="0">
                          <a:latin typeface="+mn-lt"/>
                        </a:rPr>
                        <a:t>   </a:t>
                      </a:r>
                      <a:r>
                        <a:rPr lang="en-US" sz="2400" noProof="1" smtClean="0">
                          <a:latin typeface="+mn-lt"/>
                        </a:rPr>
                        <a:t>Yes</a:t>
                      </a:r>
                      <a:endParaRPr lang="en-US" sz="2400" noProof="1">
                        <a:latin typeface="+mn-lt"/>
                      </a:endParaRPr>
                    </a:p>
                  </a:txBody>
                  <a:tcPr marL="99060" marR="990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i-FI" sz="2400" dirty="0" smtClean="0">
                          <a:latin typeface="+mn-lt"/>
                        </a:rPr>
                        <a:t>      </a:t>
                      </a:r>
                      <a:r>
                        <a:rPr lang="fi-FI" sz="2400" noProof="1" smtClean="0">
                          <a:latin typeface="+mn-lt"/>
                        </a:rPr>
                        <a:t>Yes</a:t>
                      </a:r>
                      <a:endParaRPr lang="fi-FI" sz="2400" noProof="1">
                        <a:latin typeface="+mn-lt"/>
                      </a:endParaRPr>
                    </a:p>
                  </a:txBody>
                  <a:tcPr marL="99060" marR="99060"/>
                </a:tc>
              </a:tr>
              <a:tr h="1232260">
                <a:tc>
                  <a:txBody>
                    <a:bodyPr/>
                    <a:lstStyle/>
                    <a:p>
                      <a:r>
                        <a:rPr lang="en-GB" sz="2400" smtClean="0">
                          <a:solidFill>
                            <a:srgbClr val="C00000"/>
                          </a:solidFill>
                          <a:latin typeface="+mn-lt"/>
                        </a:rPr>
                        <a:t>(ii) the missingness indicator of this variable</a:t>
                      </a:r>
                      <a:endParaRPr lang="fi-FI" sz="2400">
                        <a:latin typeface="+mn-lt"/>
                      </a:endParaRPr>
                    </a:p>
                  </a:txBody>
                  <a:tcPr marL="99060" marR="99060"/>
                </a:tc>
                <a:tc>
                  <a:txBody>
                    <a:bodyPr/>
                    <a:lstStyle/>
                    <a:p>
                      <a:r>
                        <a:rPr lang="fi-FI" sz="2400" smtClean="0">
                          <a:latin typeface="+mn-lt"/>
                        </a:rPr>
                        <a:t>   </a:t>
                      </a:r>
                      <a:r>
                        <a:rPr lang="fi-FI" sz="2400" b="1" smtClean="0">
                          <a:latin typeface="+mn-lt"/>
                        </a:rPr>
                        <a:t> </a:t>
                      </a:r>
                      <a:r>
                        <a:rPr lang="fi-FI" sz="2400" b="0" smtClean="0">
                          <a:latin typeface="+mn-lt"/>
                        </a:rPr>
                        <a:t>No</a:t>
                      </a:r>
                      <a:endParaRPr lang="fi-FI" sz="2400" b="0">
                        <a:latin typeface="+mn-lt"/>
                      </a:endParaRPr>
                    </a:p>
                  </a:txBody>
                  <a:tcPr marL="99060" marR="990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i-FI" sz="2400" dirty="0" smtClean="0">
                          <a:latin typeface="+mn-lt"/>
                        </a:rPr>
                        <a:t>      </a:t>
                      </a:r>
                      <a:r>
                        <a:rPr lang="fi-FI" sz="2400" noProof="1" smtClean="0">
                          <a:latin typeface="+mn-lt"/>
                        </a:rPr>
                        <a:t>Yes</a:t>
                      </a:r>
                    </a:p>
                    <a:p>
                      <a:endParaRPr lang="fi-FI" sz="2400" dirty="0">
                        <a:latin typeface="+mn-lt"/>
                      </a:endParaRPr>
                    </a:p>
                  </a:txBody>
                  <a:tcPr marL="99060" marR="99060"/>
                </a:tc>
              </a:tr>
            </a:tbl>
          </a:graphicData>
        </a:graphic>
      </p:graphicFrame>
      <p:sp>
        <p:nvSpPr>
          <p:cNvPr id="5" name="Dian numeron paikkamerkki 4"/>
          <p:cNvSpPr>
            <a:spLocks noGrp="1"/>
          </p:cNvSpPr>
          <p:nvPr>
            <p:ph type="sldNum" sz="quarter" idx="12"/>
          </p:nvPr>
        </p:nvSpPr>
        <p:spPr/>
        <p:txBody>
          <a:bodyPr/>
          <a:lstStyle/>
          <a:p>
            <a:fld id="{9F948BEE-9E3F-4D4D-A252-771EB9EE2D9D}" type="slidenum">
              <a:rPr lang="fi-FI" smtClean="0"/>
              <a:pPr/>
              <a:t>62</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orakulmio 4"/>
          <p:cNvSpPr>
            <a:spLocks noChangeArrowheads="1"/>
          </p:cNvSpPr>
          <p:nvPr/>
        </p:nvSpPr>
        <p:spPr bwMode="auto">
          <a:xfrm>
            <a:off x="467544" y="332656"/>
            <a:ext cx="8320470" cy="5016758"/>
          </a:xfrm>
          <a:prstGeom prst="rect">
            <a:avLst/>
          </a:prstGeom>
          <a:noFill/>
          <a:ln w="9525">
            <a:noFill/>
            <a:miter lim="800000"/>
            <a:headEnd/>
            <a:tailEnd/>
          </a:ln>
        </p:spPr>
        <p:txBody>
          <a:bodyPr wrap="square">
            <a:spAutoFit/>
          </a:bodyPr>
          <a:lstStyle/>
          <a:p>
            <a:pPr lvl="1"/>
            <a:r>
              <a:rPr lang="en-US" sz="2800" b="1" dirty="0" smtClean="0">
                <a:latin typeface="Calibri" panose="020F0502020204030204" pitchFamily="34" charset="0"/>
              </a:rPr>
              <a:t>Imputation task</a:t>
            </a:r>
            <a:r>
              <a:rPr lang="fi-FI" sz="2800" b="1" dirty="0" smtClean="0">
                <a:latin typeface="Calibri" panose="020F0502020204030204" pitchFamily="34" charset="0"/>
              </a:rPr>
              <a:t> 3</a:t>
            </a:r>
          </a:p>
          <a:p>
            <a:pPr lvl="1"/>
            <a:endParaRPr lang="fi-FI" sz="2800" b="1" dirty="0" smtClean="0">
              <a:latin typeface="Calibri" panose="020F0502020204030204" pitchFamily="34" charset="0"/>
            </a:endParaRPr>
          </a:p>
          <a:p>
            <a:pPr marL="0" lvl="1" algn="l"/>
            <a:r>
              <a:rPr lang="en-US" sz="2400" baseline="0" dirty="0" smtClean="0">
                <a:latin typeface="Calibri" panose="020F0502020204030204" pitchFamily="34" charset="0"/>
              </a:rPr>
              <a:t>Comment:</a:t>
            </a:r>
          </a:p>
          <a:p>
            <a:pPr marL="0" lvl="1" algn="l"/>
            <a:r>
              <a:rPr lang="en-US" sz="2400" dirty="0" smtClean="0">
                <a:latin typeface="Calibri" panose="020F0502020204030204" pitchFamily="34" charset="0"/>
              </a:rPr>
              <a:t>I use the term</a:t>
            </a:r>
            <a:r>
              <a:rPr lang="en-US" sz="2400" dirty="0" smtClean="0">
                <a:solidFill>
                  <a:srgbClr val="006666"/>
                </a:solidFill>
                <a:latin typeface="Calibri" panose="020F0502020204030204" pitchFamily="34" charset="0"/>
              </a:rPr>
              <a:t> donor </a:t>
            </a:r>
            <a:r>
              <a:rPr lang="en-US" sz="2400" dirty="0" smtClean="0">
                <a:latin typeface="Calibri" panose="020F0502020204030204" pitchFamily="34" charset="0"/>
              </a:rPr>
              <a:t>as it is used by many others but it is not general to use the term like </a:t>
            </a:r>
            <a:r>
              <a:rPr lang="en-US" sz="2400" baseline="0" dirty="0" smtClean="0">
                <a:solidFill>
                  <a:srgbClr val="006666"/>
                </a:solidFill>
                <a:latin typeface="Calibri" panose="020F0502020204030204" pitchFamily="34" charset="0"/>
              </a:rPr>
              <a:t>model-donor. </a:t>
            </a:r>
            <a:r>
              <a:rPr lang="en-US" sz="2400" baseline="0" dirty="0" smtClean="0">
                <a:latin typeface="Calibri" panose="020F0502020204030204" pitchFamily="34" charset="0"/>
              </a:rPr>
              <a:t>This methodology is often quite different, even spoken about </a:t>
            </a:r>
            <a:r>
              <a:rPr lang="en-US" sz="2400" baseline="0" dirty="0" smtClean="0">
                <a:solidFill>
                  <a:srgbClr val="E28546"/>
                </a:solidFill>
                <a:latin typeface="Calibri" panose="020F0502020204030204" pitchFamily="34" charset="0"/>
              </a:rPr>
              <a:t>model imputation</a:t>
            </a:r>
            <a:r>
              <a:rPr lang="en-US" sz="2400" baseline="0" dirty="0" smtClean="0">
                <a:latin typeface="Calibri" panose="020F0502020204030204" pitchFamily="34" charset="0"/>
              </a:rPr>
              <a:t> when</a:t>
            </a:r>
            <a:r>
              <a:rPr lang="en-US" sz="2400" dirty="0" smtClean="0">
                <a:latin typeface="Calibri" panose="020F0502020204030204" pitchFamily="34" charset="0"/>
              </a:rPr>
              <a:t> meant a type of model-donor imputation like when the imputation model is regression model and the imputation task is the direct predicted (deterministic) value. This is for me confusing since </a:t>
            </a:r>
            <a:r>
              <a:rPr lang="en-US" sz="2400" baseline="0" dirty="0" smtClean="0">
                <a:latin typeface="Calibri" panose="020F0502020204030204" pitchFamily="34" charset="0"/>
              </a:rPr>
              <a:t> regression model can be used also</a:t>
            </a:r>
            <a:r>
              <a:rPr lang="en-US" sz="2400" dirty="0" smtClean="0">
                <a:latin typeface="Calibri" panose="020F0502020204030204" pitchFamily="34" charset="0"/>
              </a:rPr>
              <a:t> for real-donor imputation. Model imputation is also strange since imputation always needs a model; so all imputations are model imputations. </a:t>
            </a:r>
          </a:p>
          <a:p>
            <a:pPr marL="0" lvl="1" algn="l"/>
            <a:endParaRPr lang="en-US" sz="2400" noProof="1" smtClean="0">
              <a:latin typeface="Calibri" panose="020F0502020204030204" pitchFamily="34" charset="0"/>
            </a:endParaRPr>
          </a:p>
        </p:txBody>
      </p:sp>
      <p:sp>
        <p:nvSpPr>
          <p:cNvPr id="4" name="Dian numeron paikkamerkki 3"/>
          <p:cNvSpPr>
            <a:spLocks noGrp="1"/>
          </p:cNvSpPr>
          <p:nvPr>
            <p:ph type="sldNum" sz="quarter" idx="12"/>
          </p:nvPr>
        </p:nvSpPr>
        <p:spPr/>
        <p:txBody>
          <a:bodyPr/>
          <a:lstStyle/>
          <a:p>
            <a:fld id="{9F948BEE-9E3F-4D4D-A252-771EB9EE2D9D}" type="slidenum">
              <a:rPr lang="fi-FI" smtClean="0"/>
              <a:pPr/>
              <a:t>63</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orakulmio 4"/>
          <p:cNvSpPr>
            <a:spLocks noChangeArrowheads="1"/>
          </p:cNvSpPr>
          <p:nvPr/>
        </p:nvSpPr>
        <p:spPr bwMode="auto">
          <a:xfrm>
            <a:off x="467544" y="332656"/>
            <a:ext cx="8219256" cy="4278094"/>
          </a:xfrm>
          <a:prstGeom prst="rect">
            <a:avLst/>
          </a:prstGeom>
          <a:noFill/>
          <a:ln w="9525">
            <a:noFill/>
            <a:miter lim="800000"/>
            <a:headEnd/>
            <a:tailEnd/>
          </a:ln>
        </p:spPr>
        <p:txBody>
          <a:bodyPr wrap="square">
            <a:spAutoFit/>
          </a:bodyPr>
          <a:lstStyle/>
          <a:p>
            <a:pPr lvl="1"/>
            <a:r>
              <a:rPr lang="en-US" sz="2800" b="1" dirty="0" smtClean="0">
                <a:latin typeface="Calibri" panose="020F0502020204030204" pitchFamily="34" charset="0"/>
              </a:rPr>
              <a:t>Imputation task</a:t>
            </a:r>
            <a:r>
              <a:rPr lang="fi-FI" sz="2800" b="1" dirty="0" smtClean="0">
                <a:latin typeface="Calibri" panose="020F0502020204030204" pitchFamily="34" charset="0"/>
              </a:rPr>
              <a:t> 4</a:t>
            </a:r>
          </a:p>
          <a:p>
            <a:pPr lvl="1"/>
            <a:endParaRPr lang="fi-FI" sz="2800" b="1" dirty="0" smtClean="0">
              <a:latin typeface="Calibri" panose="020F0502020204030204" pitchFamily="34" charset="0"/>
            </a:endParaRPr>
          </a:p>
          <a:p>
            <a:pPr marL="0" lvl="1" algn="l"/>
            <a:r>
              <a:rPr lang="en-US" sz="2400" baseline="0" dirty="0" smtClean="0">
                <a:latin typeface="Calibri" panose="020F0502020204030204" pitchFamily="34" charset="0"/>
              </a:rPr>
              <a:t>Comment continues:</a:t>
            </a:r>
          </a:p>
          <a:p>
            <a:pPr marL="0" lvl="1" algn="l"/>
            <a:endParaRPr lang="en-US" sz="2400" noProof="1" smtClean="0">
              <a:latin typeface="Calibri" panose="020F0502020204030204" pitchFamily="34" charset="0"/>
            </a:endParaRPr>
          </a:p>
          <a:p>
            <a:pPr marL="0" lvl="1" algn="l"/>
            <a:r>
              <a:rPr lang="en-US" sz="2400" noProof="1" smtClean="0">
                <a:latin typeface="Calibri" panose="020F0502020204030204" pitchFamily="34" charset="0"/>
              </a:rPr>
              <a:t>The same confusion has been met often when speaking about </a:t>
            </a:r>
            <a:r>
              <a:rPr lang="en-US" sz="2400" noProof="1" smtClean="0">
                <a:solidFill>
                  <a:srgbClr val="E28546"/>
                </a:solidFill>
                <a:latin typeface="Calibri" panose="020F0502020204030204" pitchFamily="34" charset="0"/>
              </a:rPr>
              <a:t>logit imputation</a:t>
            </a:r>
            <a:r>
              <a:rPr lang="en-US" sz="2400" noProof="1" smtClean="0">
                <a:latin typeface="Calibri" panose="020F0502020204030204" pitchFamily="34" charset="0"/>
              </a:rPr>
              <a:t> or probit imputation since this model can be used in both types of imputation tasks. </a:t>
            </a:r>
          </a:p>
          <a:p>
            <a:pPr marL="0" lvl="1" algn="l"/>
            <a:endParaRPr lang="en-US" sz="2400" baseline="0" dirty="0" smtClean="0">
              <a:latin typeface="Calibri" panose="020F0502020204030204" pitchFamily="34" charset="0"/>
            </a:endParaRPr>
          </a:p>
          <a:p>
            <a:pPr marL="0" lvl="1" algn="l"/>
            <a:r>
              <a:rPr lang="en-US" sz="2400" baseline="0" dirty="0" smtClean="0">
                <a:latin typeface="Calibri" panose="020F0502020204030204" pitchFamily="34" charset="0"/>
              </a:rPr>
              <a:t>My term </a:t>
            </a:r>
            <a:r>
              <a:rPr lang="en-US" sz="2400" dirty="0" smtClean="0">
                <a:solidFill>
                  <a:srgbClr val="006666"/>
                </a:solidFill>
                <a:latin typeface="Calibri" panose="020F0502020204030204" pitchFamily="34" charset="0"/>
              </a:rPr>
              <a:t>donor </a:t>
            </a:r>
            <a:r>
              <a:rPr lang="en-US" sz="2400" baseline="0" dirty="0" smtClean="0">
                <a:latin typeface="Calibri" panose="020F0502020204030204" pitchFamily="34" charset="0"/>
              </a:rPr>
              <a:t>in task (a) means that the borrowing is derived from a group (group donors) that is a factual</a:t>
            </a:r>
            <a:r>
              <a:rPr lang="en-US" sz="2400" dirty="0" smtClean="0">
                <a:latin typeface="Calibri" panose="020F0502020204030204" pitchFamily="34" charset="0"/>
              </a:rPr>
              <a:t> situation when modeling. The </a:t>
            </a:r>
            <a:r>
              <a:rPr lang="en-US" sz="2400" dirty="0" smtClean="0">
                <a:solidFill>
                  <a:srgbClr val="006666"/>
                </a:solidFill>
                <a:latin typeface="Calibri" panose="020F0502020204030204" pitchFamily="34" charset="0"/>
              </a:rPr>
              <a:t>donor</a:t>
            </a:r>
            <a:r>
              <a:rPr lang="en-US" sz="2400" dirty="0" smtClean="0">
                <a:latin typeface="Calibri" panose="020F0502020204030204" pitchFamily="34" charset="0"/>
              </a:rPr>
              <a:t> in task (b)  is a unit, an individual. </a:t>
            </a:r>
            <a:endParaRPr lang="en-US" sz="2400" baseline="0" dirty="0">
              <a:solidFill>
                <a:srgbClr val="006666"/>
              </a:solidFill>
              <a:latin typeface="Calibri" panose="020F0502020204030204" pitchFamily="34" charset="0"/>
            </a:endParaRPr>
          </a:p>
        </p:txBody>
      </p:sp>
      <p:sp>
        <p:nvSpPr>
          <p:cNvPr id="4" name="Dian numeron paikkamerkki 3"/>
          <p:cNvSpPr>
            <a:spLocks noGrp="1"/>
          </p:cNvSpPr>
          <p:nvPr>
            <p:ph type="sldNum" sz="quarter" idx="12"/>
          </p:nvPr>
        </p:nvSpPr>
        <p:spPr/>
        <p:txBody>
          <a:bodyPr/>
          <a:lstStyle/>
          <a:p>
            <a:fld id="{9F948BEE-9E3F-4D4D-A252-771EB9EE2D9D}" type="slidenum">
              <a:rPr lang="fi-FI" smtClean="0"/>
              <a:pPr/>
              <a:t>64</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187059559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orakulmio 4"/>
          <p:cNvSpPr>
            <a:spLocks noChangeArrowheads="1"/>
          </p:cNvSpPr>
          <p:nvPr/>
        </p:nvSpPr>
        <p:spPr bwMode="auto">
          <a:xfrm>
            <a:off x="467544" y="332656"/>
            <a:ext cx="8320470" cy="6001643"/>
          </a:xfrm>
          <a:prstGeom prst="rect">
            <a:avLst/>
          </a:prstGeom>
          <a:noFill/>
          <a:ln w="9525">
            <a:noFill/>
            <a:miter lim="800000"/>
            <a:headEnd/>
            <a:tailEnd/>
          </a:ln>
        </p:spPr>
        <p:txBody>
          <a:bodyPr wrap="square">
            <a:spAutoFit/>
          </a:bodyPr>
          <a:lstStyle/>
          <a:p>
            <a:pPr lvl="1"/>
            <a:r>
              <a:rPr lang="en-US" sz="2800" b="1" dirty="0" smtClean="0">
                <a:latin typeface="Calibri" panose="020F0502020204030204" pitchFamily="34" charset="0"/>
              </a:rPr>
              <a:t>Imputation task</a:t>
            </a:r>
            <a:r>
              <a:rPr lang="fi-FI" sz="2800" b="1" dirty="0" smtClean="0">
                <a:latin typeface="Calibri" panose="020F0502020204030204" pitchFamily="34" charset="0"/>
              </a:rPr>
              <a:t>  5</a:t>
            </a:r>
          </a:p>
          <a:p>
            <a:pPr marL="0" lvl="1" algn="l"/>
            <a:endParaRPr lang="en-US" sz="2000" baseline="0" dirty="0" smtClean="0">
              <a:latin typeface="Calibri" panose="020F0502020204030204" pitchFamily="34" charset="0"/>
            </a:endParaRPr>
          </a:p>
          <a:p>
            <a:pPr marL="0" lvl="1" algn="l"/>
            <a:r>
              <a:rPr lang="en-US" sz="2400" baseline="0" dirty="0" smtClean="0">
                <a:latin typeface="Calibri" panose="020F0502020204030204" pitchFamily="34" charset="0"/>
              </a:rPr>
              <a:t>Comment 2:</a:t>
            </a:r>
          </a:p>
          <a:p>
            <a:pPr marL="0" lvl="1" algn="l"/>
            <a:r>
              <a:rPr lang="en-US" sz="2400" dirty="0" smtClean="0">
                <a:latin typeface="Calibri" panose="020F0502020204030204" pitchFamily="34" charset="0"/>
              </a:rPr>
              <a:t>You will find from imputation literature the term ‘hot deck’ or ‘hot decking.’  This mystic term is derived from 1950’s I think when certain US surveyors randomly selected a donor from the observed values. This looked like ‘a hot deck’ in which those donors were moving their place and suddenly one was selected to replace a missing value. I do not like this term. It is historical and it is good to know origin. Later, I think, the term has been used also even though the donor selection is not random. E.g. when these real-donors are sorted in a certain order as we will do too. The title of my 2000 paper was e.g. ‘Regression-based nearest neighbor hot decking,’ but now this method could be ‘Nearest neighbor real-donor imputation when the imputation model is linear regression.’  </a:t>
            </a:r>
          </a:p>
        </p:txBody>
      </p:sp>
      <p:sp>
        <p:nvSpPr>
          <p:cNvPr id="4" name="Dian numeron paikkamerkki 3"/>
          <p:cNvSpPr>
            <a:spLocks noGrp="1"/>
          </p:cNvSpPr>
          <p:nvPr>
            <p:ph type="sldNum" sz="quarter" idx="12"/>
          </p:nvPr>
        </p:nvSpPr>
        <p:spPr/>
        <p:txBody>
          <a:bodyPr/>
          <a:lstStyle/>
          <a:p>
            <a:fld id="{9F948BEE-9E3F-4D4D-A252-771EB9EE2D9D}" type="slidenum">
              <a:rPr lang="fi-FI" smtClean="0"/>
              <a:pPr/>
              <a:t>65</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384111736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orakulmio 4"/>
          <p:cNvSpPr>
            <a:spLocks noChangeArrowheads="1"/>
          </p:cNvSpPr>
          <p:nvPr/>
        </p:nvSpPr>
        <p:spPr bwMode="auto">
          <a:xfrm>
            <a:off x="467544" y="332656"/>
            <a:ext cx="8320470" cy="6863417"/>
          </a:xfrm>
          <a:prstGeom prst="rect">
            <a:avLst/>
          </a:prstGeom>
          <a:noFill/>
          <a:ln w="9525">
            <a:noFill/>
            <a:miter lim="800000"/>
            <a:headEnd/>
            <a:tailEnd/>
          </a:ln>
        </p:spPr>
        <p:txBody>
          <a:bodyPr wrap="square">
            <a:spAutoFit/>
          </a:bodyPr>
          <a:lstStyle/>
          <a:p>
            <a:pPr lvl="1"/>
            <a:r>
              <a:rPr lang="en-US" sz="2400" b="1" dirty="0" smtClean="0">
                <a:latin typeface="Calibri" panose="020F0502020204030204" pitchFamily="34" charset="0"/>
              </a:rPr>
              <a:t>Imputation task</a:t>
            </a:r>
            <a:r>
              <a:rPr lang="fi-FI" sz="2400" b="1" dirty="0" smtClean="0">
                <a:latin typeface="Calibri" panose="020F0502020204030204" pitchFamily="34" charset="0"/>
              </a:rPr>
              <a:t>  6</a:t>
            </a:r>
          </a:p>
          <a:p>
            <a:pPr marL="0" lvl="1" algn="l"/>
            <a:endParaRPr lang="en-US" sz="2000" baseline="0" dirty="0">
              <a:solidFill>
                <a:srgbClr val="006666"/>
              </a:solidFill>
              <a:latin typeface="Calibri" panose="020F0502020204030204" pitchFamily="34" charset="0"/>
            </a:endParaRPr>
          </a:p>
          <a:p>
            <a:pPr marL="0" lvl="1" algn="l"/>
            <a:r>
              <a:rPr lang="en-US" sz="2400" dirty="0" smtClean="0">
                <a:solidFill>
                  <a:srgbClr val="006666"/>
                </a:solidFill>
                <a:latin typeface="Calibri" panose="020F0502020204030204" pitchFamily="34" charset="0"/>
              </a:rPr>
              <a:t>We thus see that there is needed a certain near or nearest neighbor metrics for selecting a best donor whose observed value are to be borrowed for imputing.</a:t>
            </a:r>
          </a:p>
          <a:p>
            <a:pPr marL="0" lvl="1" algn="l"/>
            <a:r>
              <a:rPr lang="en-US" sz="2400" dirty="0" smtClean="0">
                <a:solidFill>
                  <a:srgbClr val="006666"/>
                </a:solidFill>
                <a:latin typeface="Calibri" panose="020F0502020204030204" pitchFamily="34" charset="0"/>
              </a:rPr>
              <a:t>We proceed to more details soon of this metrics.  </a:t>
            </a:r>
          </a:p>
          <a:p>
            <a:pPr marL="0" lvl="1" algn="l"/>
            <a:endParaRPr lang="en-US" sz="2400" dirty="0">
              <a:solidFill>
                <a:srgbClr val="006666"/>
              </a:solidFill>
              <a:latin typeface="Calibri" panose="020F0502020204030204" pitchFamily="34" charset="0"/>
            </a:endParaRPr>
          </a:p>
          <a:p>
            <a:pPr marL="0" lvl="1"/>
            <a:r>
              <a:rPr lang="en-US" sz="2400" dirty="0">
                <a:latin typeface="Calibri" panose="020F0502020204030204" pitchFamily="34" charset="0"/>
              </a:rPr>
              <a:t>Both imputation tasks use </a:t>
            </a:r>
            <a:r>
              <a:rPr lang="en-US" sz="2400" u="sng" noProof="1">
                <a:latin typeface="Calibri" panose="020F0502020204030204" pitchFamily="34" charset="0"/>
              </a:rPr>
              <a:t>stochasticity</a:t>
            </a:r>
            <a:r>
              <a:rPr lang="en-US" sz="2400" noProof="1">
                <a:latin typeface="Calibri" panose="020F0502020204030204" pitchFamily="34" charset="0"/>
              </a:rPr>
              <a:t> or they can be applied </a:t>
            </a:r>
            <a:r>
              <a:rPr lang="en-US" sz="2400" u="sng" noProof="1">
                <a:latin typeface="Calibri" panose="020F0502020204030204" pitchFamily="34" charset="0"/>
              </a:rPr>
              <a:t>deterministically</a:t>
            </a:r>
            <a:r>
              <a:rPr lang="en-US" sz="2400" noProof="1">
                <a:latin typeface="Calibri" panose="020F0502020204030204" pitchFamily="34" charset="0"/>
              </a:rPr>
              <a:t>. If stochasticity has been used in the imputation model, it follows that the imputation task should be automatically stochastic but it is still required to use certain random numbers in the imputation task. Stochasticity can be </a:t>
            </a:r>
            <a:r>
              <a:rPr lang="en-US" sz="2400" dirty="0">
                <a:latin typeface="Calibri" panose="020F0502020204030204" pitchFamily="34" charset="0"/>
              </a:rPr>
              <a:t>added also in the imputation task using </a:t>
            </a:r>
            <a:r>
              <a:rPr lang="en-US" sz="2400" dirty="0">
                <a:solidFill>
                  <a:schemeClr val="accent3">
                    <a:lumMod val="50000"/>
                  </a:schemeClr>
                </a:solidFill>
                <a:latin typeface="Calibri" panose="020F0502020204030204" pitchFamily="34" charset="0"/>
              </a:rPr>
              <a:t>appropriate random numbers</a:t>
            </a:r>
            <a:r>
              <a:rPr lang="en-US" sz="2400" dirty="0">
                <a:latin typeface="Calibri" panose="020F0502020204030204" pitchFamily="34" charset="0"/>
              </a:rPr>
              <a:t>. It is needed to assume how random numbers behave or what is their notional distribution (normal, lognormal, uniform)? If the real life data do not behave so, your imputation may violate your estimates.  </a:t>
            </a:r>
            <a:endParaRPr lang="fi-FI" sz="2400" b="1" dirty="0">
              <a:latin typeface="Calibri" panose="020F0502020204030204" pitchFamily="34" charset="0"/>
            </a:endParaRPr>
          </a:p>
          <a:p>
            <a:pPr marL="0" lvl="1" algn="l"/>
            <a:endParaRPr lang="en-US" sz="2000" dirty="0" smtClean="0">
              <a:solidFill>
                <a:srgbClr val="006666"/>
              </a:solidFill>
              <a:latin typeface="Calibri" panose="020F0502020204030204" pitchFamily="34" charset="0"/>
            </a:endParaRPr>
          </a:p>
          <a:p>
            <a:pPr marL="0" lvl="1" algn="l"/>
            <a:endParaRPr lang="en-US" sz="2000" baseline="0" dirty="0">
              <a:solidFill>
                <a:srgbClr val="006666"/>
              </a:solidFill>
              <a:latin typeface="Calibri" panose="020F0502020204030204" pitchFamily="34" charset="0"/>
            </a:endParaRPr>
          </a:p>
          <a:p>
            <a:pPr marL="0" lvl="1" algn="l"/>
            <a:endParaRPr lang="en-US" sz="2000" baseline="0" dirty="0">
              <a:solidFill>
                <a:srgbClr val="006666"/>
              </a:solidFill>
              <a:latin typeface="Calibri" panose="020F0502020204030204" pitchFamily="34" charset="0"/>
            </a:endParaRPr>
          </a:p>
        </p:txBody>
      </p:sp>
      <p:sp>
        <p:nvSpPr>
          <p:cNvPr id="4" name="Dian numeron paikkamerkki 3"/>
          <p:cNvSpPr>
            <a:spLocks noGrp="1"/>
          </p:cNvSpPr>
          <p:nvPr>
            <p:ph type="sldNum" sz="quarter" idx="12"/>
          </p:nvPr>
        </p:nvSpPr>
        <p:spPr/>
        <p:txBody>
          <a:bodyPr/>
          <a:lstStyle/>
          <a:p>
            <a:fld id="{9F948BEE-9E3F-4D4D-A252-771EB9EE2D9D}" type="slidenum">
              <a:rPr lang="fi-FI" smtClean="0"/>
              <a:pPr/>
              <a:t>66</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161833416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539552" y="620688"/>
            <a:ext cx="8215370" cy="3477875"/>
          </a:xfrm>
          <a:prstGeom prst="rect">
            <a:avLst/>
          </a:prstGeom>
          <a:noFill/>
          <a:ln w="9525">
            <a:noFill/>
            <a:miter lim="800000"/>
            <a:headEnd/>
            <a:tailEnd/>
          </a:ln>
        </p:spPr>
        <p:txBody>
          <a:bodyPr wrap="square">
            <a:spAutoFit/>
          </a:bodyPr>
          <a:lstStyle/>
          <a:p>
            <a:pPr lvl="1"/>
            <a:r>
              <a:rPr lang="en-US" sz="2800" b="1" dirty="0" smtClean="0">
                <a:latin typeface="Calibri" panose="020F0502020204030204" pitchFamily="34" charset="0"/>
              </a:rPr>
              <a:t>Imputation task</a:t>
            </a:r>
            <a:r>
              <a:rPr lang="fi-FI" sz="2800" b="1" dirty="0" smtClean="0">
                <a:latin typeface="Calibri" panose="020F0502020204030204" pitchFamily="34" charset="0"/>
              </a:rPr>
              <a:t>  7</a:t>
            </a:r>
          </a:p>
          <a:p>
            <a:pPr lvl="1"/>
            <a:endParaRPr lang="fi-FI" sz="2400" b="1" dirty="0" smtClean="0">
              <a:latin typeface="Calibri" panose="020F0502020204030204" pitchFamily="34" charset="0"/>
            </a:endParaRPr>
          </a:p>
          <a:p>
            <a:pPr algn="l"/>
            <a:r>
              <a:rPr lang="en-US" sz="2400" b="1" dirty="0" smtClean="0">
                <a:latin typeface="Calibri" panose="020F0502020204030204" pitchFamily="34" charset="0"/>
              </a:rPr>
              <a:t>The imputed value of the model-donor method i</a:t>
            </a:r>
            <a:r>
              <a:rPr lang="en-US" sz="2400" dirty="0" smtClean="0">
                <a:latin typeface="Calibri" panose="020F0502020204030204" pitchFamily="34" charset="0"/>
              </a:rPr>
              <a:t>s simply:</a:t>
            </a:r>
          </a:p>
          <a:p>
            <a:pPr algn="l"/>
            <a:r>
              <a:rPr lang="en-US" sz="2400" dirty="0" smtClean="0">
                <a:latin typeface="Calibri" panose="020F0502020204030204" pitchFamily="34" charset="0"/>
              </a:rPr>
              <a:t>either </a:t>
            </a:r>
          </a:p>
          <a:p>
            <a:pPr algn="l"/>
            <a:r>
              <a:rPr lang="en-US" sz="2400" dirty="0" smtClean="0">
                <a:latin typeface="Calibri" panose="020F0502020204030204" pitchFamily="34" charset="0"/>
              </a:rPr>
              <a:t>(•)  Predicted value of the imputation model (</a:t>
            </a:r>
            <a:r>
              <a:rPr lang="en-US" sz="2400" i="1" dirty="0" smtClean="0">
                <a:latin typeface="Calibri" panose="020F0502020204030204" pitchFamily="34" charset="0"/>
              </a:rPr>
              <a:t>deterministic imputation) </a:t>
            </a:r>
            <a:r>
              <a:rPr lang="en-US" sz="2400" dirty="0" smtClean="0">
                <a:latin typeface="Calibri" panose="020F0502020204030204" pitchFamily="34" charset="0"/>
              </a:rPr>
              <a:t>or  </a:t>
            </a:r>
          </a:p>
          <a:p>
            <a:pPr algn="l"/>
            <a:r>
              <a:rPr lang="en-US" sz="2400" dirty="0" smtClean="0">
                <a:latin typeface="Calibri" panose="020F0502020204030204" pitchFamily="34" charset="0"/>
              </a:rPr>
              <a:t>(••)  Predicted value plus a noise term of the imputation model (</a:t>
            </a:r>
            <a:r>
              <a:rPr lang="en-US" sz="2400" i="1" dirty="0" smtClean="0">
                <a:latin typeface="Calibri" panose="020F0502020204030204" pitchFamily="34" charset="0"/>
              </a:rPr>
              <a:t>stochastic imputation)</a:t>
            </a:r>
            <a:r>
              <a:rPr lang="en-US" sz="2400" dirty="0" smtClean="0">
                <a:latin typeface="Calibri" panose="020F0502020204030204" pitchFamily="34" charset="0"/>
              </a:rPr>
              <a:t>. </a:t>
            </a:r>
          </a:p>
          <a:p>
            <a:pPr algn="l"/>
            <a:endParaRPr lang="en-US" sz="2400" dirty="0" smtClean="0">
              <a:latin typeface="Calibri" panose="020F0502020204030204" pitchFamily="34" charset="0"/>
            </a:endParaRPr>
          </a:p>
        </p:txBody>
      </p:sp>
      <p:sp>
        <p:nvSpPr>
          <p:cNvPr id="4" name="Dian numeron paikkamerkki 3"/>
          <p:cNvSpPr>
            <a:spLocks noGrp="1"/>
          </p:cNvSpPr>
          <p:nvPr>
            <p:ph type="sldNum" sz="quarter" idx="12"/>
          </p:nvPr>
        </p:nvSpPr>
        <p:spPr/>
        <p:txBody>
          <a:bodyPr/>
          <a:lstStyle/>
          <a:p>
            <a:fld id="{9F948BEE-9E3F-4D4D-A252-771EB9EE2D9D}" type="slidenum">
              <a:rPr lang="fi-FI" smtClean="0"/>
              <a:pPr/>
              <a:t>67</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539552" y="620688"/>
            <a:ext cx="8215370" cy="4955203"/>
          </a:xfrm>
          <a:prstGeom prst="rect">
            <a:avLst/>
          </a:prstGeom>
          <a:noFill/>
          <a:ln w="9525">
            <a:noFill/>
            <a:miter lim="800000"/>
            <a:headEnd/>
            <a:tailEnd/>
          </a:ln>
        </p:spPr>
        <p:txBody>
          <a:bodyPr wrap="square">
            <a:spAutoFit/>
          </a:bodyPr>
          <a:lstStyle/>
          <a:p>
            <a:pPr lvl="1"/>
            <a:r>
              <a:rPr lang="en-US" sz="2800" b="1" dirty="0" smtClean="0">
                <a:latin typeface="Calibri" panose="020F0502020204030204" pitchFamily="34" charset="0"/>
              </a:rPr>
              <a:t>Imputation task</a:t>
            </a:r>
            <a:r>
              <a:rPr lang="fi-FI" sz="2800" b="1" dirty="0" smtClean="0">
                <a:latin typeface="Calibri" panose="020F0502020204030204" pitchFamily="34" charset="0"/>
              </a:rPr>
              <a:t>  8</a:t>
            </a:r>
          </a:p>
          <a:p>
            <a:pPr lvl="1"/>
            <a:endParaRPr lang="fi-FI" sz="2400" b="1" dirty="0" smtClean="0">
              <a:latin typeface="Calibri" panose="020F0502020204030204" pitchFamily="34" charset="0"/>
            </a:endParaRPr>
          </a:p>
          <a:p>
            <a:pPr algn="l"/>
            <a:endParaRPr lang="en-US" sz="2400" dirty="0" smtClean="0">
              <a:latin typeface="Calibri" panose="020F0502020204030204" pitchFamily="34" charset="0"/>
            </a:endParaRPr>
          </a:p>
          <a:p>
            <a:pPr algn="l"/>
            <a:r>
              <a:rPr lang="en-US" sz="2400" dirty="0" smtClean="0">
                <a:latin typeface="Calibri" panose="020F0502020204030204" pitchFamily="34" charset="0"/>
              </a:rPr>
              <a:t>I do not here go to details of the noise term but  when using regression model </a:t>
            </a:r>
            <a:r>
              <a:rPr lang="en-US" sz="2400" u="sng" dirty="0" smtClean="0">
                <a:latin typeface="Calibri" panose="020F0502020204030204" pitchFamily="34" charset="0"/>
              </a:rPr>
              <a:t>it is often assumed its distribution to be normal  with the mean = zero and the standard deviation = root mean square error (standard deviation of the residuals).</a:t>
            </a:r>
            <a:r>
              <a:rPr lang="en-US" sz="2400" dirty="0" smtClean="0">
                <a:latin typeface="Calibri" panose="020F0502020204030204" pitchFamily="34" charset="0"/>
              </a:rPr>
              <a:t> A problem is that there can be outliers in random values and consequently in imputed values. It requires to </a:t>
            </a:r>
            <a:r>
              <a:rPr lang="en-US" sz="2400" u="sng" dirty="0" smtClean="0">
                <a:latin typeface="Calibri" panose="020F0502020204030204" pitchFamily="34" charset="0"/>
              </a:rPr>
              <a:t>truncate outliers </a:t>
            </a:r>
            <a:r>
              <a:rPr lang="en-US" sz="2400" dirty="0" smtClean="0">
                <a:latin typeface="Calibri" panose="020F0502020204030204" pitchFamily="34" charset="0"/>
              </a:rPr>
              <a:t>in some way.  Another option, less problematic, is to use a pattern of </a:t>
            </a:r>
            <a:r>
              <a:rPr lang="en-US" sz="2400" b="1" dirty="0" smtClean="0">
                <a:solidFill>
                  <a:schemeClr val="accent3">
                    <a:lumMod val="75000"/>
                  </a:schemeClr>
                </a:solidFill>
                <a:latin typeface="Calibri" panose="020F0502020204030204" pitchFamily="34" charset="0"/>
              </a:rPr>
              <a:t>observed residuals </a:t>
            </a:r>
            <a:r>
              <a:rPr lang="en-US" sz="2400" dirty="0" smtClean="0">
                <a:latin typeface="Calibri" panose="020F0502020204030204" pitchFamily="34" charset="0"/>
              </a:rPr>
              <a:t>estimated for the respondents and then randomly draw these residuals to the noise for non-respondents. This strategy thus is a kind of a real-donor method.  </a:t>
            </a:r>
            <a:endParaRPr lang="en-US" sz="2400" b="1" baseline="0" dirty="0">
              <a:latin typeface="Calibri" panose="020F0502020204030204" pitchFamily="34" charset="0"/>
            </a:endParaRPr>
          </a:p>
        </p:txBody>
      </p:sp>
      <p:sp>
        <p:nvSpPr>
          <p:cNvPr id="4" name="Dian numeron paikkamerkki 3"/>
          <p:cNvSpPr>
            <a:spLocks noGrp="1"/>
          </p:cNvSpPr>
          <p:nvPr>
            <p:ph type="sldNum" sz="quarter" idx="12"/>
          </p:nvPr>
        </p:nvSpPr>
        <p:spPr/>
        <p:txBody>
          <a:bodyPr/>
          <a:lstStyle/>
          <a:p>
            <a:fld id="{9F948BEE-9E3F-4D4D-A252-771EB9EE2D9D}" type="slidenum">
              <a:rPr lang="fi-FI" smtClean="0"/>
              <a:pPr/>
              <a:t>68</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116493080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69</a:t>
            </a:fld>
            <a:endParaRPr lang="fi-FI"/>
          </a:p>
        </p:txBody>
      </p:sp>
      <p:sp>
        <p:nvSpPr>
          <p:cNvPr id="4" name="Rectangle 3"/>
          <p:cNvSpPr/>
          <p:nvPr/>
        </p:nvSpPr>
        <p:spPr>
          <a:xfrm>
            <a:off x="899592" y="476672"/>
            <a:ext cx="7128792" cy="5262979"/>
          </a:xfrm>
          <a:prstGeom prst="rect">
            <a:avLst/>
          </a:prstGeom>
        </p:spPr>
        <p:txBody>
          <a:bodyPr wrap="square">
            <a:spAutoFit/>
          </a:bodyPr>
          <a:lstStyle/>
          <a:p>
            <a:r>
              <a:rPr lang="en-CA" sz="2400" b="1" dirty="0" smtClean="0">
                <a:solidFill>
                  <a:srgbClr val="0070C0"/>
                </a:solidFill>
                <a:latin typeface="Calibri" pitchFamily="34" charset="0"/>
                <a:cs typeface="Calibri" pitchFamily="34" charset="0"/>
              </a:rPr>
              <a:t>Example, why and how to add a noise into </a:t>
            </a:r>
            <a:r>
              <a:rPr lang="en-CA" sz="2400" b="1" dirty="0">
                <a:solidFill>
                  <a:srgbClr val="0070C0"/>
                </a:solidFill>
                <a:latin typeface="Calibri" pitchFamily="34" charset="0"/>
                <a:cs typeface="Calibri" pitchFamily="34" charset="0"/>
              </a:rPr>
              <a:t>the </a:t>
            </a:r>
            <a:r>
              <a:rPr lang="en-CA" sz="2400" b="1" dirty="0" smtClean="0">
                <a:solidFill>
                  <a:srgbClr val="0070C0"/>
                </a:solidFill>
                <a:latin typeface="Calibri" pitchFamily="34" charset="0"/>
                <a:cs typeface="Calibri" pitchFamily="34" charset="0"/>
              </a:rPr>
              <a:t>linear regression model assuming the noise variable to be normally </a:t>
            </a:r>
            <a:r>
              <a:rPr lang="en-CA" sz="2400" b="1" dirty="0">
                <a:solidFill>
                  <a:srgbClr val="0070C0"/>
                </a:solidFill>
                <a:latin typeface="Calibri" pitchFamily="34" charset="0"/>
                <a:cs typeface="Calibri" pitchFamily="34" charset="0"/>
              </a:rPr>
              <a:t>distributed </a:t>
            </a:r>
            <a:r>
              <a:rPr lang="en-CA" sz="2400" b="1" dirty="0" smtClean="0">
                <a:solidFill>
                  <a:srgbClr val="0070C0"/>
                </a:solidFill>
                <a:latin typeface="Calibri" pitchFamily="34" charset="0"/>
                <a:cs typeface="Calibri" pitchFamily="34" charset="0"/>
              </a:rPr>
              <a:t>with </a:t>
            </a:r>
            <a:r>
              <a:rPr lang="en-CA" sz="2400" b="1" dirty="0">
                <a:solidFill>
                  <a:srgbClr val="0070C0"/>
                </a:solidFill>
                <a:latin typeface="Calibri" pitchFamily="34" charset="0"/>
                <a:cs typeface="Calibri" pitchFamily="34" charset="0"/>
              </a:rPr>
              <a:t>the zero mean and with the </a:t>
            </a:r>
            <a:r>
              <a:rPr lang="en-CA" sz="2400" b="1" dirty="0" smtClean="0">
                <a:solidFill>
                  <a:srgbClr val="0070C0"/>
                </a:solidFill>
                <a:latin typeface="Calibri" pitchFamily="34" charset="0"/>
                <a:cs typeface="Calibri" pitchFamily="34" charset="0"/>
              </a:rPr>
              <a:t>Root-Mean-Square-Error (RMSE) </a:t>
            </a:r>
            <a:r>
              <a:rPr lang="en-CA" sz="2400" b="1" dirty="0">
                <a:solidFill>
                  <a:srgbClr val="0070C0"/>
                </a:solidFill>
                <a:latin typeface="Calibri" pitchFamily="34" charset="0"/>
                <a:cs typeface="Calibri" pitchFamily="34" charset="0"/>
              </a:rPr>
              <a:t>standard deviation</a:t>
            </a:r>
            <a:r>
              <a:rPr lang="en-CA" sz="2400" b="1" dirty="0" smtClean="0">
                <a:solidFill>
                  <a:srgbClr val="0070C0"/>
                </a:solidFill>
                <a:latin typeface="Calibri" pitchFamily="34" charset="0"/>
                <a:cs typeface="Calibri" pitchFamily="34" charset="0"/>
              </a:rPr>
              <a:t>.</a:t>
            </a:r>
          </a:p>
          <a:p>
            <a:endParaRPr lang="en-CA" sz="2400" dirty="0" smtClean="0">
              <a:solidFill>
                <a:srgbClr val="0070C0"/>
              </a:solidFill>
              <a:latin typeface="Calibri" pitchFamily="34" charset="0"/>
            </a:endParaRPr>
          </a:p>
          <a:p>
            <a:r>
              <a:rPr lang="en-CA" sz="2400" dirty="0" smtClean="0">
                <a:solidFill>
                  <a:srgbClr val="0070C0"/>
                </a:solidFill>
                <a:latin typeface="Calibri" pitchFamily="34" charset="0"/>
              </a:rPr>
              <a:t>This thus is derived from the model uncertainty (non fitting) that is simply measured by the </a:t>
            </a:r>
            <a:r>
              <a:rPr lang="en-CA" sz="2400" u="sng" dirty="0" smtClean="0">
                <a:solidFill>
                  <a:srgbClr val="0070C0"/>
                </a:solidFill>
                <a:latin typeface="Calibri" pitchFamily="34" charset="0"/>
              </a:rPr>
              <a:t>residual</a:t>
            </a:r>
            <a:r>
              <a:rPr lang="en-CA" sz="2400" dirty="0" smtClean="0">
                <a:solidFill>
                  <a:srgbClr val="0070C0"/>
                </a:solidFill>
                <a:latin typeface="Calibri" pitchFamily="34" charset="0"/>
              </a:rPr>
              <a:t> and its standard deviation. As said above: if assumed a normal  distribution, it is possible that some ‘residuals’ are too big (i.e. above any observed residual): it that case it is good to think whether to truncate them.</a:t>
            </a:r>
          </a:p>
          <a:p>
            <a:endParaRPr lang="en-CA" sz="2400" dirty="0" smtClean="0">
              <a:solidFill>
                <a:srgbClr val="0070C0"/>
              </a:solidFill>
              <a:latin typeface="Calibri" pitchFamily="34" charset="0"/>
            </a:endParaRPr>
          </a:p>
          <a:p>
            <a:r>
              <a:rPr lang="en-CA" sz="2400" u="sng" dirty="0" smtClean="0">
                <a:solidFill>
                  <a:srgbClr val="0070C0"/>
                </a:solidFill>
                <a:latin typeface="Calibri" pitchFamily="34" charset="0"/>
              </a:rPr>
              <a:t>The SAS codes</a:t>
            </a:r>
            <a:r>
              <a:rPr lang="en-CA" sz="2400" dirty="0" smtClean="0">
                <a:solidFill>
                  <a:srgbClr val="0070C0"/>
                </a:solidFill>
                <a:latin typeface="Calibri" pitchFamily="34" charset="0"/>
              </a:rPr>
              <a:t> in this case you will find after the next page illustration.</a:t>
            </a:r>
            <a:endParaRPr lang="fi-FI" sz="2400" u="sng" dirty="0"/>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12144794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573530" y="1124744"/>
            <a:ext cx="8225190" cy="5324535"/>
          </a:xfrm>
          <a:prstGeom prst="rect">
            <a:avLst/>
          </a:prstGeom>
          <a:solidFill>
            <a:schemeClr val="bg1"/>
          </a:solidFill>
          <a:ln w="9525">
            <a:noFill/>
            <a:miter lim="800000"/>
            <a:headEnd/>
            <a:tailEnd/>
          </a:ln>
        </p:spPr>
        <p:txBody>
          <a:bodyPr wrap="square">
            <a:spAutoFit/>
          </a:bodyPr>
          <a:lstStyle/>
          <a:p>
            <a:pPr algn="l"/>
            <a:r>
              <a:rPr lang="en-CA" sz="2000" dirty="0" smtClean="0">
                <a:solidFill>
                  <a:srgbClr val="808000"/>
                </a:solidFill>
                <a:latin typeface="Calibri" panose="020F0502020204030204" pitchFamily="34" charset="0"/>
              </a:rPr>
              <a:t>It is to insert a value into the data in a more or less fabricated way (‘best proxy’). </a:t>
            </a:r>
            <a:r>
              <a:rPr lang="en-CA" sz="2000" b="1" dirty="0" smtClean="0">
                <a:solidFill>
                  <a:srgbClr val="808000"/>
                </a:solidFill>
                <a:latin typeface="Calibri" panose="020F0502020204030204" pitchFamily="34" charset="0"/>
              </a:rPr>
              <a:t>Why</a:t>
            </a:r>
            <a:r>
              <a:rPr lang="en-CA" sz="2000" dirty="0" smtClean="0">
                <a:solidFill>
                  <a:srgbClr val="808000"/>
                </a:solidFill>
                <a:latin typeface="Calibri" panose="020F0502020204030204" pitchFamily="34" charset="0"/>
              </a:rPr>
              <a:t>?</a:t>
            </a:r>
          </a:p>
          <a:p>
            <a:pPr algn="l"/>
            <a:endParaRPr lang="en-CA" sz="2000" dirty="0" smtClean="0">
              <a:solidFill>
                <a:srgbClr val="808000"/>
              </a:solidFill>
              <a:latin typeface="Calibri" panose="020F0502020204030204" pitchFamily="34" charset="0"/>
            </a:endParaRPr>
          </a:p>
          <a:p>
            <a:pPr algn="l"/>
            <a:r>
              <a:rPr lang="en-CA" sz="2000" dirty="0" smtClean="0">
                <a:solidFill>
                  <a:srgbClr val="808000"/>
                </a:solidFill>
                <a:latin typeface="Calibri" panose="020F0502020204030204" pitchFamily="34" charset="0"/>
              </a:rPr>
              <a:t>● Since there is no value in this cell, that is, it is completely missing. </a:t>
            </a:r>
          </a:p>
          <a:p>
            <a:pPr algn="l"/>
            <a:r>
              <a:rPr lang="en-CA" sz="2000" dirty="0" smtClean="0">
                <a:solidFill>
                  <a:srgbClr val="808000"/>
                </a:solidFill>
                <a:latin typeface="Calibri" panose="020F0502020204030204" pitchFamily="34" charset="0"/>
              </a:rPr>
              <a:t>● Since the existing value is partially missing (like given as an interval) but this is desired to replace with a good unique value e.g. for distribution purposes.</a:t>
            </a:r>
          </a:p>
          <a:p>
            <a:pPr algn="l"/>
            <a:r>
              <a:rPr lang="en-CA" sz="2000" dirty="0" smtClean="0">
                <a:solidFill>
                  <a:srgbClr val="808000"/>
                </a:solidFill>
                <a:latin typeface="Calibri" panose="020F0502020204030204" pitchFamily="34" charset="0"/>
              </a:rPr>
              <a:t>● Since the existing value does not seem to be correct, and consequently, it is desired to get a more reliable value to replace this. </a:t>
            </a:r>
          </a:p>
          <a:p>
            <a:pPr algn="l"/>
            <a:r>
              <a:rPr lang="en-CA" sz="2000" dirty="0" smtClean="0">
                <a:solidFill>
                  <a:srgbClr val="808000"/>
                </a:solidFill>
                <a:latin typeface="Calibri" panose="020F0502020204030204" pitchFamily="34" charset="0"/>
              </a:rPr>
              <a:t>● Since the current value seems to be too confidential, that is, and this individual unit should be disclosed. Motivation: the fabricated (imputed) value can be considered as non-problematic but it is good to tell that it is no true value while the estimates can be trusted. </a:t>
            </a:r>
          </a:p>
          <a:p>
            <a:pPr algn="l"/>
            <a:endParaRPr lang="en-CA" sz="2000" baseline="0" dirty="0" smtClean="0">
              <a:solidFill>
                <a:srgbClr val="808000"/>
              </a:solidFill>
              <a:latin typeface="Calibri" panose="020F0502020204030204" pitchFamily="34" charset="0"/>
            </a:endParaRPr>
          </a:p>
          <a:p>
            <a:pPr algn="l"/>
            <a:r>
              <a:rPr lang="en-CA" sz="2000" dirty="0" smtClean="0">
                <a:solidFill>
                  <a:srgbClr val="808000"/>
                </a:solidFill>
                <a:latin typeface="Calibri" panose="020F0502020204030204" pitchFamily="34" charset="0"/>
              </a:rPr>
              <a:t>Imputation can be performed both for the macro and micro data but during this course I only consider the imputation methods of </a:t>
            </a:r>
            <a:r>
              <a:rPr lang="en-CA" sz="2000" b="1" dirty="0" smtClean="0">
                <a:solidFill>
                  <a:schemeClr val="accent1">
                    <a:lumMod val="75000"/>
                  </a:schemeClr>
                </a:solidFill>
                <a:latin typeface="Calibri" panose="020F0502020204030204" pitchFamily="34" charset="0"/>
              </a:rPr>
              <a:t>micro</a:t>
            </a:r>
            <a:r>
              <a:rPr lang="en-CA" sz="2000" dirty="0" smtClean="0">
                <a:solidFill>
                  <a:srgbClr val="808000"/>
                </a:solidFill>
                <a:latin typeface="Calibri" panose="020F0502020204030204" pitchFamily="34" charset="0"/>
              </a:rPr>
              <a:t> data. However, basically the same methods can be applied to macro data but usually this imputation is more limited, i.e. simpler methods are enough.  </a:t>
            </a:r>
            <a:endParaRPr lang="fi-FI" sz="1900" baseline="0" dirty="0" smtClean="0">
              <a:solidFill>
                <a:srgbClr val="808000"/>
              </a:solidFill>
              <a:latin typeface="Calibri" panose="020F0502020204030204" pitchFamily="34" charset="0"/>
            </a:endParaRPr>
          </a:p>
        </p:txBody>
      </p:sp>
      <p:sp>
        <p:nvSpPr>
          <p:cNvPr id="3" name="Text Box 7"/>
          <p:cNvSpPr txBox="1">
            <a:spLocks noChangeArrowheads="1"/>
          </p:cNvSpPr>
          <p:nvPr/>
        </p:nvSpPr>
        <p:spPr bwMode="auto">
          <a:xfrm>
            <a:off x="755576" y="575563"/>
            <a:ext cx="2787173" cy="461665"/>
          </a:xfrm>
          <a:prstGeom prst="rect">
            <a:avLst/>
          </a:prstGeom>
          <a:noFill/>
          <a:ln w="9525">
            <a:noFill/>
            <a:miter lim="800000"/>
            <a:headEnd/>
            <a:tailEnd/>
          </a:ln>
        </p:spPr>
        <p:txBody>
          <a:bodyPr wrap="none">
            <a:spAutoFit/>
          </a:bodyPr>
          <a:lstStyle/>
          <a:p>
            <a:r>
              <a:rPr lang="en-CA" sz="2400" b="1" dirty="0" smtClean="0">
                <a:solidFill>
                  <a:srgbClr val="003366"/>
                </a:solidFill>
                <a:latin typeface="Calibri" panose="020F0502020204030204" pitchFamily="34" charset="0"/>
              </a:rPr>
              <a:t>What is i</a:t>
            </a:r>
            <a:r>
              <a:rPr lang="en-CA" sz="2400" b="1" baseline="0" dirty="0" smtClean="0">
                <a:solidFill>
                  <a:srgbClr val="003366"/>
                </a:solidFill>
                <a:latin typeface="Calibri" panose="020F0502020204030204" pitchFamily="34" charset="0"/>
              </a:rPr>
              <a:t>mputation?</a:t>
            </a:r>
            <a:endParaRPr lang="en-CA" sz="2400" baseline="0" dirty="0">
              <a:solidFill>
                <a:srgbClr val="003366"/>
              </a:solidFill>
              <a:latin typeface="Calibri" panose="020F0502020204030204" pitchFamily="34" charset="0"/>
            </a:endParaRPr>
          </a:p>
        </p:txBody>
      </p:sp>
      <p:sp>
        <p:nvSpPr>
          <p:cNvPr id="5" name="Dian numeron paikkamerkki 4"/>
          <p:cNvSpPr>
            <a:spLocks noGrp="1"/>
          </p:cNvSpPr>
          <p:nvPr>
            <p:ph type="sldNum" sz="quarter" idx="12"/>
          </p:nvPr>
        </p:nvSpPr>
        <p:spPr/>
        <p:txBody>
          <a:bodyPr/>
          <a:lstStyle/>
          <a:p>
            <a:fld id="{9F948BEE-9E3F-4D4D-A252-771EB9EE2D9D}" type="slidenum">
              <a:rPr lang="fi-FI" smtClean="0"/>
              <a:pPr/>
              <a:t>7</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t Plot for y by 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7648" y="1566334"/>
            <a:ext cx="6096000" cy="457200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encrypted-tbn2.gstatic.com/images?q=tbn:ANd9GcRFmWiJBKakiYLprBk9XXIMUYBzT7Pyv_poPeyIPIVT8BW2ASOFS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2416540" y="4066244"/>
            <a:ext cx="1298125" cy="31167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s://encrypted-tbn2.gstatic.com/images?q=tbn:ANd9GcRFmWiJBKakiYLprBk9XXIMUYBzT7Pyv_poPeyIPIVT8BW2ASOFS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5732455" y="2768119"/>
            <a:ext cx="1298125" cy="31167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71600" y="332656"/>
            <a:ext cx="7776864" cy="1015663"/>
          </a:xfrm>
          <a:prstGeom prst="rect">
            <a:avLst/>
          </a:prstGeom>
          <a:noFill/>
        </p:spPr>
        <p:txBody>
          <a:bodyPr wrap="square" rtlCol="0">
            <a:spAutoFit/>
          </a:bodyPr>
          <a:lstStyle/>
          <a:p>
            <a:r>
              <a:rPr lang="en-US" sz="2000" b="1" dirty="0" smtClean="0"/>
              <a:t>Illustration of the model-donor imputation with a simple regression. The random noise term N(0, RMSE) is added to the predicted values. It is a danger that the imputes are outside the plausible limits.  </a:t>
            </a:r>
            <a:endParaRPr lang="en-US" sz="2000" b="1" dirty="0"/>
          </a:p>
        </p:txBody>
      </p:sp>
      <p:sp>
        <p:nvSpPr>
          <p:cNvPr id="5" name="Sun 4"/>
          <p:cNvSpPr/>
          <p:nvPr/>
        </p:nvSpPr>
        <p:spPr>
          <a:xfrm>
            <a:off x="2871191" y="4210154"/>
            <a:ext cx="96109" cy="97160"/>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9" name="Sun 8"/>
          <p:cNvSpPr/>
          <p:nvPr/>
        </p:nvSpPr>
        <p:spPr>
          <a:xfrm>
            <a:off x="6174081" y="2876285"/>
            <a:ext cx="96109" cy="97160"/>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0" name="Sun 9"/>
          <p:cNvSpPr/>
          <p:nvPr/>
        </p:nvSpPr>
        <p:spPr>
          <a:xfrm>
            <a:off x="7459074" y="2348880"/>
            <a:ext cx="96109" cy="97160"/>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dirty="0"/>
          </a:p>
        </p:txBody>
      </p:sp>
      <p:sp>
        <p:nvSpPr>
          <p:cNvPr id="7" name="TextBox 6"/>
          <p:cNvSpPr txBox="1"/>
          <p:nvPr/>
        </p:nvSpPr>
        <p:spPr>
          <a:xfrm>
            <a:off x="7596335" y="2213520"/>
            <a:ext cx="1438342" cy="1200329"/>
          </a:xfrm>
          <a:prstGeom prst="rect">
            <a:avLst/>
          </a:prstGeom>
          <a:noFill/>
        </p:spPr>
        <p:txBody>
          <a:bodyPr wrap="none" rtlCol="0">
            <a:spAutoFit/>
          </a:bodyPr>
          <a:lstStyle/>
          <a:p>
            <a:r>
              <a:rPr lang="en-US" dirty="0" smtClean="0"/>
              <a:t>A predicted</a:t>
            </a:r>
          </a:p>
          <a:p>
            <a:r>
              <a:rPr lang="en-US" dirty="0" smtClean="0"/>
              <a:t>value = </a:t>
            </a:r>
          </a:p>
          <a:p>
            <a:r>
              <a:rPr lang="en-US" dirty="0" smtClean="0"/>
              <a:t>Deterministic</a:t>
            </a:r>
          </a:p>
          <a:p>
            <a:r>
              <a:rPr lang="en-US" dirty="0" smtClean="0"/>
              <a:t>impute</a:t>
            </a:r>
            <a:endParaRPr lang="en-US" dirty="0"/>
          </a:p>
        </p:txBody>
      </p:sp>
      <p:sp>
        <p:nvSpPr>
          <p:cNvPr id="8" name="TextBox 7"/>
          <p:cNvSpPr txBox="1"/>
          <p:nvPr/>
        </p:nvSpPr>
        <p:spPr>
          <a:xfrm>
            <a:off x="7452320" y="4581128"/>
            <a:ext cx="1477392" cy="1200329"/>
          </a:xfrm>
          <a:prstGeom prst="rect">
            <a:avLst/>
          </a:prstGeom>
          <a:noFill/>
        </p:spPr>
        <p:txBody>
          <a:bodyPr wrap="none" rtlCol="0">
            <a:spAutoFit/>
          </a:bodyPr>
          <a:lstStyle/>
          <a:p>
            <a:r>
              <a:rPr lang="en-US" i="1" dirty="0" smtClean="0"/>
              <a:t>y </a:t>
            </a:r>
            <a:r>
              <a:rPr lang="en-US" dirty="0" smtClean="0"/>
              <a:t>= imputed if</a:t>
            </a:r>
          </a:p>
          <a:p>
            <a:r>
              <a:rPr lang="en-US" dirty="0" smtClean="0"/>
              <a:t>      missing</a:t>
            </a:r>
          </a:p>
          <a:p>
            <a:r>
              <a:rPr lang="en-US" dirty="0" smtClean="0"/>
              <a:t>x = auxiliary</a:t>
            </a:r>
          </a:p>
          <a:p>
            <a:r>
              <a:rPr lang="en-US" dirty="0" smtClean="0"/>
              <a:t>      variable </a:t>
            </a:r>
            <a:endParaRPr lang="en-US" dirty="0"/>
          </a:p>
        </p:txBody>
      </p:sp>
      <p:sp>
        <p:nvSpPr>
          <p:cNvPr id="11" name="TextBox 10"/>
          <p:cNvSpPr txBox="1"/>
          <p:nvPr/>
        </p:nvSpPr>
        <p:spPr>
          <a:xfrm>
            <a:off x="2769204" y="3697889"/>
            <a:ext cx="300082" cy="1200329"/>
          </a:xfrm>
          <a:prstGeom prst="rect">
            <a:avLst/>
          </a:prstGeom>
          <a:noFill/>
        </p:spPr>
        <p:txBody>
          <a:bodyPr wrap="none" rtlCol="0">
            <a:spAutoFit/>
          </a:bodyPr>
          <a:lstStyle/>
          <a:p>
            <a:r>
              <a:rPr lang="fi-FI" dirty="0" smtClean="0">
                <a:solidFill>
                  <a:srgbClr val="FF0000"/>
                </a:solidFill>
              </a:rPr>
              <a:t>*</a:t>
            </a:r>
          </a:p>
          <a:p>
            <a:r>
              <a:rPr lang="fi-FI" dirty="0" smtClean="0">
                <a:solidFill>
                  <a:srgbClr val="FF0000"/>
                </a:solidFill>
              </a:rPr>
              <a:t>*</a:t>
            </a:r>
          </a:p>
          <a:p>
            <a:r>
              <a:rPr lang="fi-FI" dirty="0" smtClean="0">
                <a:solidFill>
                  <a:srgbClr val="FF0000"/>
                </a:solidFill>
              </a:rPr>
              <a:t>*</a:t>
            </a:r>
          </a:p>
          <a:p>
            <a:r>
              <a:rPr lang="fi-FI" dirty="0">
                <a:solidFill>
                  <a:srgbClr val="FF0000"/>
                </a:solidFill>
              </a:rPr>
              <a:t>*</a:t>
            </a:r>
          </a:p>
        </p:txBody>
      </p:sp>
      <p:sp>
        <p:nvSpPr>
          <p:cNvPr id="12" name="TextBox 11"/>
          <p:cNvSpPr txBox="1"/>
          <p:nvPr/>
        </p:nvSpPr>
        <p:spPr>
          <a:xfrm>
            <a:off x="7405142" y="3511646"/>
            <a:ext cx="1536703" cy="923330"/>
          </a:xfrm>
          <a:prstGeom prst="rect">
            <a:avLst/>
          </a:prstGeom>
          <a:noFill/>
        </p:spPr>
        <p:txBody>
          <a:bodyPr wrap="none" rtlCol="0">
            <a:spAutoFit/>
          </a:bodyPr>
          <a:lstStyle/>
          <a:p>
            <a:r>
              <a:rPr lang="fi-FI" dirty="0" smtClean="0">
                <a:solidFill>
                  <a:srgbClr val="FF0000"/>
                </a:solidFill>
              </a:rPr>
              <a:t>*  </a:t>
            </a:r>
            <a:r>
              <a:rPr lang="en-US" dirty="0" smtClean="0">
                <a:solidFill>
                  <a:srgbClr val="FF0000"/>
                </a:solidFill>
              </a:rPr>
              <a:t>A possible</a:t>
            </a:r>
          </a:p>
          <a:p>
            <a:r>
              <a:rPr lang="en-US" dirty="0" smtClean="0">
                <a:solidFill>
                  <a:srgbClr val="FF0000"/>
                </a:solidFill>
              </a:rPr>
              <a:t>    impute with</a:t>
            </a:r>
          </a:p>
          <a:p>
            <a:r>
              <a:rPr lang="en-US" dirty="0" smtClean="0">
                <a:solidFill>
                  <a:srgbClr val="FF0000"/>
                </a:solidFill>
              </a:rPr>
              <a:t>    noise</a:t>
            </a:r>
            <a:endParaRPr lang="en-US" dirty="0">
              <a:solidFill>
                <a:srgbClr val="FF0000"/>
              </a:solidFill>
            </a:endParaRPr>
          </a:p>
        </p:txBody>
      </p:sp>
      <p:sp>
        <p:nvSpPr>
          <p:cNvPr id="15" name="TextBox 14"/>
          <p:cNvSpPr txBox="1"/>
          <p:nvPr/>
        </p:nvSpPr>
        <p:spPr>
          <a:xfrm>
            <a:off x="2769455" y="3834811"/>
            <a:ext cx="300082" cy="1200329"/>
          </a:xfrm>
          <a:prstGeom prst="rect">
            <a:avLst/>
          </a:prstGeom>
          <a:noFill/>
        </p:spPr>
        <p:txBody>
          <a:bodyPr wrap="none" rtlCol="0">
            <a:spAutoFit/>
          </a:bodyPr>
          <a:lstStyle/>
          <a:p>
            <a:r>
              <a:rPr lang="fi-FI" dirty="0" smtClean="0">
                <a:solidFill>
                  <a:srgbClr val="FF0000"/>
                </a:solidFill>
              </a:rPr>
              <a:t>*</a:t>
            </a:r>
          </a:p>
          <a:p>
            <a:r>
              <a:rPr lang="fi-FI" dirty="0" smtClean="0">
                <a:solidFill>
                  <a:srgbClr val="FF0000"/>
                </a:solidFill>
              </a:rPr>
              <a:t>*</a:t>
            </a:r>
          </a:p>
          <a:p>
            <a:r>
              <a:rPr lang="fi-FI" dirty="0" smtClean="0">
                <a:solidFill>
                  <a:srgbClr val="FF0000"/>
                </a:solidFill>
              </a:rPr>
              <a:t>*</a:t>
            </a:r>
          </a:p>
          <a:p>
            <a:r>
              <a:rPr lang="fi-FI" dirty="0">
                <a:solidFill>
                  <a:srgbClr val="FF0000"/>
                </a:solidFill>
              </a:rPr>
              <a:t>*</a:t>
            </a:r>
          </a:p>
        </p:txBody>
      </p:sp>
      <p:sp>
        <p:nvSpPr>
          <p:cNvPr id="16" name="Sun 15"/>
          <p:cNvSpPr/>
          <p:nvPr/>
        </p:nvSpPr>
        <p:spPr>
          <a:xfrm>
            <a:off x="4084916" y="3712837"/>
            <a:ext cx="96109" cy="97160"/>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dirty="0"/>
          </a:p>
        </p:txBody>
      </p:sp>
      <p:sp>
        <p:nvSpPr>
          <p:cNvPr id="17" name="Sun 16"/>
          <p:cNvSpPr/>
          <p:nvPr/>
        </p:nvSpPr>
        <p:spPr>
          <a:xfrm>
            <a:off x="5076056" y="3316637"/>
            <a:ext cx="96109" cy="97160"/>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dirty="0"/>
          </a:p>
        </p:txBody>
      </p:sp>
      <p:sp>
        <p:nvSpPr>
          <p:cNvPr id="18" name="Sun 17"/>
          <p:cNvSpPr/>
          <p:nvPr/>
        </p:nvSpPr>
        <p:spPr>
          <a:xfrm>
            <a:off x="6804248" y="2598440"/>
            <a:ext cx="96109" cy="97160"/>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dirty="0"/>
          </a:p>
        </p:txBody>
      </p:sp>
      <p:sp>
        <p:nvSpPr>
          <p:cNvPr id="19" name="Sun 18"/>
          <p:cNvSpPr/>
          <p:nvPr/>
        </p:nvSpPr>
        <p:spPr>
          <a:xfrm>
            <a:off x="6012160" y="2924865"/>
            <a:ext cx="96109" cy="97160"/>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dirty="0"/>
          </a:p>
        </p:txBody>
      </p:sp>
      <p:sp>
        <p:nvSpPr>
          <p:cNvPr id="20" name="Sun 19"/>
          <p:cNvSpPr/>
          <p:nvPr/>
        </p:nvSpPr>
        <p:spPr>
          <a:xfrm>
            <a:off x="6708139" y="2647020"/>
            <a:ext cx="96109" cy="97160"/>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dirty="0"/>
          </a:p>
        </p:txBody>
      </p:sp>
      <p:sp>
        <p:nvSpPr>
          <p:cNvPr id="21" name="Sun 20"/>
          <p:cNvSpPr/>
          <p:nvPr/>
        </p:nvSpPr>
        <p:spPr>
          <a:xfrm>
            <a:off x="1864357" y="4590772"/>
            <a:ext cx="96109" cy="97160"/>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dirty="0"/>
          </a:p>
        </p:txBody>
      </p:sp>
      <p:sp>
        <p:nvSpPr>
          <p:cNvPr id="22" name="Sun 21"/>
          <p:cNvSpPr/>
          <p:nvPr/>
        </p:nvSpPr>
        <p:spPr>
          <a:xfrm>
            <a:off x="2195736" y="4483916"/>
            <a:ext cx="96109" cy="97160"/>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dirty="0"/>
          </a:p>
        </p:txBody>
      </p:sp>
      <p:sp>
        <p:nvSpPr>
          <p:cNvPr id="23" name="Sun 22"/>
          <p:cNvSpPr/>
          <p:nvPr/>
        </p:nvSpPr>
        <p:spPr>
          <a:xfrm>
            <a:off x="2294702" y="4434975"/>
            <a:ext cx="96109" cy="97160"/>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dirty="0"/>
          </a:p>
        </p:txBody>
      </p:sp>
      <p:sp>
        <p:nvSpPr>
          <p:cNvPr id="24" name="Sun 23"/>
          <p:cNvSpPr/>
          <p:nvPr/>
        </p:nvSpPr>
        <p:spPr>
          <a:xfrm>
            <a:off x="2673095" y="4298053"/>
            <a:ext cx="96109" cy="97160"/>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dirty="0"/>
          </a:p>
        </p:txBody>
      </p:sp>
      <p:sp>
        <p:nvSpPr>
          <p:cNvPr id="2" name="Slide Number Placeholder 1"/>
          <p:cNvSpPr>
            <a:spLocks noGrp="1"/>
          </p:cNvSpPr>
          <p:nvPr>
            <p:ph type="sldNum" sz="quarter" idx="12"/>
          </p:nvPr>
        </p:nvSpPr>
        <p:spPr/>
        <p:txBody>
          <a:bodyPr/>
          <a:lstStyle/>
          <a:p>
            <a:fld id="{9F948BEE-9E3F-4D4D-A252-771EB9EE2D9D}" type="slidenum">
              <a:rPr lang="fi-FI" smtClean="0"/>
              <a:pPr/>
              <a:t>70</a:t>
            </a:fld>
            <a:endParaRPr lang="fi-FI"/>
          </a:p>
        </p:txBody>
      </p:sp>
      <p:sp>
        <p:nvSpPr>
          <p:cNvPr id="3" name="Footer Placeholder 2"/>
          <p:cNvSpPr>
            <a:spLocks noGrp="1"/>
          </p:cNvSpPr>
          <p:nvPr>
            <p:ph type="ftr" sz="quarter" idx="11"/>
          </p:nvPr>
        </p:nvSpPr>
        <p:spPr/>
        <p:txBody>
          <a:bodyPr/>
          <a:lstStyle/>
          <a:p>
            <a:r>
              <a:rPr lang="fi-FI" smtClean="0"/>
              <a:t>Imputation principles 2017 Seppo</a:t>
            </a:r>
            <a:endParaRPr lang="fi-FI"/>
          </a:p>
        </p:txBody>
      </p:sp>
      <p:sp>
        <p:nvSpPr>
          <p:cNvPr id="25" name="TextBox 24"/>
          <p:cNvSpPr txBox="1"/>
          <p:nvPr/>
        </p:nvSpPr>
        <p:spPr>
          <a:xfrm>
            <a:off x="4007992" y="3079322"/>
            <a:ext cx="300082" cy="1200329"/>
          </a:xfrm>
          <a:prstGeom prst="rect">
            <a:avLst/>
          </a:prstGeom>
          <a:noFill/>
        </p:spPr>
        <p:txBody>
          <a:bodyPr wrap="none" rtlCol="0">
            <a:spAutoFit/>
          </a:bodyPr>
          <a:lstStyle/>
          <a:p>
            <a:r>
              <a:rPr lang="fi-FI" dirty="0" smtClean="0">
                <a:solidFill>
                  <a:srgbClr val="FF0000"/>
                </a:solidFill>
              </a:rPr>
              <a:t>*</a:t>
            </a:r>
          </a:p>
          <a:p>
            <a:r>
              <a:rPr lang="fi-FI" dirty="0" smtClean="0">
                <a:solidFill>
                  <a:srgbClr val="FF0000"/>
                </a:solidFill>
              </a:rPr>
              <a:t>*</a:t>
            </a:r>
          </a:p>
          <a:p>
            <a:r>
              <a:rPr lang="fi-FI" dirty="0" smtClean="0">
                <a:solidFill>
                  <a:srgbClr val="FF0000"/>
                </a:solidFill>
              </a:rPr>
              <a:t>*</a:t>
            </a:r>
          </a:p>
          <a:p>
            <a:r>
              <a:rPr lang="fi-FI" dirty="0">
                <a:solidFill>
                  <a:srgbClr val="FF0000"/>
                </a:solidFill>
              </a:rPr>
              <a:t>*</a:t>
            </a:r>
          </a:p>
        </p:txBody>
      </p:sp>
      <p:sp>
        <p:nvSpPr>
          <p:cNvPr id="26" name="TextBox 25"/>
          <p:cNvSpPr txBox="1"/>
          <p:nvPr/>
        </p:nvSpPr>
        <p:spPr>
          <a:xfrm>
            <a:off x="4974069" y="2813684"/>
            <a:ext cx="300082" cy="1200329"/>
          </a:xfrm>
          <a:prstGeom prst="rect">
            <a:avLst/>
          </a:prstGeom>
          <a:noFill/>
        </p:spPr>
        <p:txBody>
          <a:bodyPr wrap="none" rtlCol="0">
            <a:spAutoFit/>
          </a:bodyPr>
          <a:lstStyle/>
          <a:p>
            <a:r>
              <a:rPr lang="fi-FI" dirty="0" smtClean="0">
                <a:solidFill>
                  <a:srgbClr val="FF0000"/>
                </a:solidFill>
              </a:rPr>
              <a:t>*</a:t>
            </a:r>
          </a:p>
          <a:p>
            <a:r>
              <a:rPr lang="fi-FI" dirty="0" smtClean="0">
                <a:solidFill>
                  <a:srgbClr val="FF0000"/>
                </a:solidFill>
              </a:rPr>
              <a:t>*</a:t>
            </a:r>
          </a:p>
          <a:p>
            <a:r>
              <a:rPr lang="fi-FI" dirty="0" smtClean="0">
                <a:solidFill>
                  <a:srgbClr val="FF0000"/>
                </a:solidFill>
              </a:rPr>
              <a:t>*</a:t>
            </a:r>
          </a:p>
          <a:p>
            <a:r>
              <a:rPr lang="fi-FI" dirty="0">
                <a:solidFill>
                  <a:srgbClr val="FF0000"/>
                </a:solidFill>
              </a:rPr>
              <a:t>*</a:t>
            </a:r>
          </a:p>
        </p:txBody>
      </p:sp>
      <p:sp>
        <p:nvSpPr>
          <p:cNvPr id="27" name="TextBox 26"/>
          <p:cNvSpPr txBox="1"/>
          <p:nvPr/>
        </p:nvSpPr>
        <p:spPr>
          <a:xfrm>
            <a:off x="6708139" y="2116308"/>
            <a:ext cx="300082" cy="1200329"/>
          </a:xfrm>
          <a:prstGeom prst="rect">
            <a:avLst/>
          </a:prstGeom>
          <a:noFill/>
        </p:spPr>
        <p:txBody>
          <a:bodyPr wrap="none" rtlCol="0">
            <a:spAutoFit/>
          </a:bodyPr>
          <a:lstStyle/>
          <a:p>
            <a:r>
              <a:rPr lang="fi-FI" dirty="0" smtClean="0">
                <a:solidFill>
                  <a:srgbClr val="FF0000"/>
                </a:solidFill>
              </a:rPr>
              <a:t>*</a:t>
            </a:r>
          </a:p>
          <a:p>
            <a:r>
              <a:rPr lang="fi-FI" dirty="0" smtClean="0">
                <a:solidFill>
                  <a:srgbClr val="FF0000"/>
                </a:solidFill>
              </a:rPr>
              <a:t>*</a:t>
            </a:r>
          </a:p>
          <a:p>
            <a:r>
              <a:rPr lang="fi-FI" dirty="0" smtClean="0">
                <a:solidFill>
                  <a:srgbClr val="FF0000"/>
                </a:solidFill>
              </a:rPr>
              <a:t>*</a:t>
            </a:r>
          </a:p>
          <a:p>
            <a:r>
              <a:rPr lang="fi-FI" dirty="0">
                <a:solidFill>
                  <a:srgbClr val="FF0000"/>
                </a:solidFill>
              </a:rPr>
              <a:t>*</a:t>
            </a:r>
          </a:p>
        </p:txBody>
      </p:sp>
    </p:spTree>
    <p:extLst>
      <p:ext uri="{BB962C8B-B14F-4D97-AF65-F5344CB8AC3E}">
        <p14:creationId xmlns:p14="http://schemas.microsoft.com/office/powerpoint/2010/main" val="338974857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71</a:t>
            </a:fld>
            <a:endParaRPr lang="fi-FI"/>
          </a:p>
        </p:txBody>
      </p:sp>
      <p:sp>
        <p:nvSpPr>
          <p:cNvPr id="4" name="Rectangle 3"/>
          <p:cNvSpPr/>
          <p:nvPr/>
        </p:nvSpPr>
        <p:spPr>
          <a:xfrm>
            <a:off x="1187624" y="1484784"/>
            <a:ext cx="6624736" cy="4678204"/>
          </a:xfrm>
          <a:prstGeom prst="rect">
            <a:avLst/>
          </a:prstGeom>
        </p:spPr>
        <p:txBody>
          <a:bodyPr wrap="square">
            <a:spAutoFit/>
          </a:bodyPr>
          <a:lstStyle/>
          <a:p>
            <a:r>
              <a:rPr lang="fi-FI" sz="2000" b="1" dirty="0" err="1"/>
              <a:t>proc</a:t>
            </a:r>
            <a:r>
              <a:rPr lang="fi-FI" sz="2000" dirty="0"/>
              <a:t> </a:t>
            </a:r>
            <a:r>
              <a:rPr lang="fi-FI" sz="2000" b="1" dirty="0" err="1"/>
              <a:t>glm</a:t>
            </a:r>
            <a:r>
              <a:rPr lang="fi-FI" sz="2000" dirty="0"/>
              <a:t> </a:t>
            </a:r>
            <a:r>
              <a:rPr lang="fi-FI" sz="2000" dirty="0" err="1"/>
              <a:t>data=a.impucomplete</a:t>
            </a:r>
            <a:r>
              <a:rPr lang="fi-FI" sz="2000" dirty="0"/>
              <a:t>; </a:t>
            </a:r>
            <a:r>
              <a:rPr lang="fi-FI" sz="2000" dirty="0" err="1" smtClean="0"/>
              <a:t>class</a:t>
            </a:r>
            <a:r>
              <a:rPr lang="fi-FI" sz="2000" dirty="0" smtClean="0"/>
              <a:t> </a:t>
            </a:r>
            <a:r>
              <a:rPr lang="fi-FI" sz="2000" dirty="0"/>
              <a:t>z1 z2 z3 z4 ; </a:t>
            </a:r>
            <a:endParaRPr lang="fi-FI" sz="2000" dirty="0" smtClean="0"/>
          </a:p>
          <a:p>
            <a:r>
              <a:rPr lang="fi-FI" sz="2000" dirty="0" err="1" smtClean="0"/>
              <a:t>model</a:t>
            </a:r>
            <a:r>
              <a:rPr lang="fi-FI" sz="2000" dirty="0" smtClean="0"/>
              <a:t> </a:t>
            </a:r>
            <a:r>
              <a:rPr lang="fi-FI" sz="2000" dirty="0" err="1" smtClean="0"/>
              <a:t>income_resp</a:t>
            </a:r>
            <a:r>
              <a:rPr lang="fi-FI" sz="2000" dirty="0" smtClean="0"/>
              <a:t>=z1 </a:t>
            </a:r>
            <a:r>
              <a:rPr lang="fi-FI" sz="2000" dirty="0"/>
              <a:t>z2 z3 z3*z4 x1 x1*x1 /</a:t>
            </a:r>
            <a:r>
              <a:rPr lang="fi-FI" sz="2000" dirty="0" err="1"/>
              <a:t>solution</a:t>
            </a:r>
            <a:r>
              <a:rPr lang="fi-FI" sz="2000" dirty="0"/>
              <a:t> </a:t>
            </a:r>
            <a:r>
              <a:rPr lang="fi-FI" sz="2000" dirty="0" smtClean="0"/>
              <a:t>; output out=</a:t>
            </a:r>
            <a:r>
              <a:rPr lang="fi-FI" sz="2000" dirty="0" err="1" smtClean="0"/>
              <a:t>reg</a:t>
            </a:r>
            <a:r>
              <a:rPr lang="fi-FI" sz="2000" dirty="0" smtClean="0"/>
              <a:t> p=</a:t>
            </a:r>
            <a:r>
              <a:rPr lang="fi-FI" sz="2000" dirty="0" err="1" smtClean="0"/>
              <a:t>predicted_reg</a:t>
            </a:r>
            <a:r>
              <a:rPr lang="fi-FI" sz="2000" dirty="0" smtClean="0"/>
              <a:t>; </a:t>
            </a:r>
            <a:r>
              <a:rPr lang="en-US" sz="2000" dirty="0" smtClean="0"/>
              <a:t>r=</a:t>
            </a:r>
            <a:r>
              <a:rPr lang="en-US" sz="2000" dirty="0" err="1" smtClean="0"/>
              <a:t>residuals_reg</a:t>
            </a:r>
            <a:r>
              <a:rPr lang="en-US" sz="2000" dirty="0"/>
              <a:t>; </a:t>
            </a:r>
            <a:r>
              <a:rPr lang="en-US" sz="2000" b="1" dirty="0"/>
              <a:t>run</a:t>
            </a:r>
            <a:r>
              <a:rPr lang="en-US" sz="2000" dirty="0"/>
              <a:t>;</a:t>
            </a:r>
          </a:p>
          <a:p>
            <a:endParaRPr lang="fi-FI" dirty="0"/>
          </a:p>
          <a:p>
            <a:r>
              <a:rPr lang="en-US" sz="2000" dirty="0"/>
              <a:t>/* It is needed to include those residuals and their minimum and the maximum in the merged file. This can be made in </a:t>
            </a:r>
            <a:r>
              <a:rPr lang="en-US" sz="2000" dirty="0" err="1"/>
              <a:t>varous</a:t>
            </a:r>
            <a:r>
              <a:rPr lang="en-US" sz="2000" dirty="0"/>
              <a:t> ways but this is my way: I create a new variable </a:t>
            </a:r>
            <a:r>
              <a:rPr lang="en-US" sz="2000" dirty="0" err="1"/>
              <a:t>i</a:t>
            </a:r>
            <a:r>
              <a:rPr lang="en-US" sz="2000" dirty="0"/>
              <a:t> and give the simplest constant value. This same variable is needed in the initial output file = </a:t>
            </a:r>
            <a:r>
              <a:rPr lang="en-US" sz="2000" dirty="0" err="1"/>
              <a:t>reg</a:t>
            </a:r>
            <a:r>
              <a:rPr lang="en-US" sz="2000" dirty="0"/>
              <a:t> in order to merge them together. This requires the sorting by this variable. It looks maybe strange but it works. Next we thus merge these files and we have constant values root mean square error, and its minimum and maximum </a:t>
            </a:r>
            <a:r>
              <a:rPr lang="en-US" sz="2000" dirty="0" smtClean="0"/>
              <a:t>that are </a:t>
            </a:r>
            <a:r>
              <a:rPr lang="en-US" sz="2000" dirty="0"/>
              <a:t>used to robust the random number based residuals with the normal distribution that we will get by the </a:t>
            </a:r>
            <a:r>
              <a:rPr lang="fi-FI" sz="2000" dirty="0" smtClean="0"/>
              <a:t>operator </a:t>
            </a:r>
            <a:r>
              <a:rPr lang="fi-FI" sz="2000" dirty="0"/>
              <a:t>rr.*/</a:t>
            </a:r>
          </a:p>
        </p:txBody>
      </p:sp>
      <p:sp>
        <p:nvSpPr>
          <p:cNvPr id="5" name="Footer Placeholder 4"/>
          <p:cNvSpPr>
            <a:spLocks noGrp="1"/>
          </p:cNvSpPr>
          <p:nvPr>
            <p:ph type="ftr" sz="quarter" idx="11"/>
          </p:nvPr>
        </p:nvSpPr>
        <p:spPr/>
        <p:txBody>
          <a:bodyPr/>
          <a:lstStyle/>
          <a:p>
            <a:r>
              <a:rPr lang="fi-FI" smtClean="0"/>
              <a:t>Imputation principles 2017 Seppo</a:t>
            </a:r>
            <a:endParaRPr lang="fi-FI" dirty="0"/>
          </a:p>
        </p:txBody>
      </p:sp>
      <p:sp>
        <p:nvSpPr>
          <p:cNvPr id="6" name="TextBox 5"/>
          <p:cNvSpPr txBox="1"/>
          <p:nvPr/>
        </p:nvSpPr>
        <p:spPr>
          <a:xfrm>
            <a:off x="1187624" y="548680"/>
            <a:ext cx="6993902" cy="954107"/>
          </a:xfrm>
          <a:prstGeom prst="rect">
            <a:avLst/>
          </a:prstGeom>
          <a:noFill/>
        </p:spPr>
        <p:txBody>
          <a:bodyPr wrap="none" rtlCol="0">
            <a:spAutoFit/>
          </a:bodyPr>
          <a:lstStyle/>
          <a:p>
            <a:r>
              <a:rPr lang="en-US" sz="2800" dirty="0"/>
              <a:t>SAS codes for adding the noise with </a:t>
            </a:r>
            <a:r>
              <a:rPr lang="en-US" sz="2800" dirty="0" smtClean="0"/>
              <a:t>N(0, </a:t>
            </a:r>
            <a:r>
              <a:rPr lang="en-US" sz="2800" dirty="0" err="1" smtClean="0"/>
              <a:t>rmse</a:t>
            </a:r>
            <a:r>
              <a:rPr lang="en-US" sz="2800" dirty="0" smtClean="0"/>
              <a:t>)</a:t>
            </a:r>
          </a:p>
          <a:p>
            <a:r>
              <a:rPr lang="en-US" sz="2800" dirty="0" smtClean="0"/>
              <a:t>Continues for a next page</a:t>
            </a:r>
            <a:endParaRPr lang="fi-FI" sz="2800" dirty="0"/>
          </a:p>
        </p:txBody>
      </p:sp>
    </p:spTree>
    <p:extLst>
      <p:ext uri="{BB962C8B-B14F-4D97-AF65-F5344CB8AC3E}">
        <p14:creationId xmlns:p14="http://schemas.microsoft.com/office/powerpoint/2010/main" val="247853214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72</a:t>
            </a:fld>
            <a:endParaRPr lang="fi-FI"/>
          </a:p>
        </p:txBody>
      </p:sp>
      <p:sp>
        <p:nvSpPr>
          <p:cNvPr id="4" name="Rectangle 3"/>
          <p:cNvSpPr/>
          <p:nvPr/>
        </p:nvSpPr>
        <p:spPr>
          <a:xfrm>
            <a:off x="477888" y="188640"/>
            <a:ext cx="8208912" cy="5940088"/>
          </a:xfrm>
          <a:prstGeom prst="rect">
            <a:avLst/>
          </a:prstGeom>
        </p:spPr>
        <p:txBody>
          <a:bodyPr wrap="square">
            <a:spAutoFit/>
          </a:bodyPr>
          <a:lstStyle/>
          <a:p>
            <a:r>
              <a:rPr lang="fi-FI" sz="2000" b="1" dirty="0" err="1" smtClean="0"/>
              <a:t>proc</a:t>
            </a:r>
            <a:r>
              <a:rPr lang="fi-FI" sz="2000" dirty="0" smtClean="0"/>
              <a:t> </a:t>
            </a:r>
            <a:r>
              <a:rPr lang="fi-FI" sz="2000" b="1" dirty="0" err="1"/>
              <a:t>summary</a:t>
            </a:r>
            <a:r>
              <a:rPr lang="fi-FI" sz="2000" dirty="0"/>
              <a:t> </a:t>
            </a:r>
            <a:r>
              <a:rPr lang="fi-FI" sz="2000" dirty="0" smtClean="0"/>
              <a:t>data=</a:t>
            </a:r>
            <a:r>
              <a:rPr lang="fi-FI" sz="2000" dirty="0" err="1" smtClean="0"/>
              <a:t>reg</a:t>
            </a:r>
            <a:r>
              <a:rPr lang="fi-FI" sz="2000" dirty="0" smtClean="0"/>
              <a:t> </a:t>
            </a:r>
            <a:r>
              <a:rPr lang="fi-FI" sz="2000" dirty="0" err="1"/>
              <a:t>nway</a:t>
            </a:r>
            <a:r>
              <a:rPr lang="fi-FI" sz="2000" dirty="0"/>
              <a:t>; </a:t>
            </a:r>
            <a:r>
              <a:rPr lang="fi-FI" sz="2000" dirty="0" err="1"/>
              <a:t>var</a:t>
            </a:r>
            <a:r>
              <a:rPr lang="fi-FI" sz="2000" dirty="0"/>
              <a:t> </a:t>
            </a:r>
            <a:r>
              <a:rPr lang="fi-FI" sz="2000" dirty="0" err="1" smtClean="0"/>
              <a:t>predicted_reg</a:t>
            </a:r>
            <a:r>
              <a:rPr lang="fi-FI" sz="2000" dirty="0" smtClean="0"/>
              <a:t> </a:t>
            </a:r>
            <a:r>
              <a:rPr lang="fi-FI" sz="2000" dirty="0" err="1" smtClean="0"/>
              <a:t>residuals_reg</a:t>
            </a:r>
            <a:r>
              <a:rPr lang="fi-FI" sz="2000" dirty="0"/>
              <a:t>; output out=</a:t>
            </a:r>
            <a:r>
              <a:rPr lang="fi-FI" sz="2000" dirty="0" err="1"/>
              <a:t>rmse</a:t>
            </a:r>
            <a:r>
              <a:rPr lang="fi-FI" sz="2000" dirty="0"/>
              <a:t> </a:t>
            </a:r>
            <a:r>
              <a:rPr lang="fi-FI" sz="2000" dirty="0" err="1"/>
              <a:t>std</a:t>
            </a:r>
            <a:r>
              <a:rPr lang="fi-FI" sz="2000" dirty="0"/>
              <a:t>(</a:t>
            </a:r>
            <a:r>
              <a:rPr lang="fi-FI" sz="2000" dirty="0" err="1"/>
              <a:t>residuals_reg</a:t>
            </a:r>
            <a:r>
              <a:rPr lang="fi-FI" sz="2000" dirty="0"/>
              <a:t>)=</a:t>
            </a:r>
            <a:r>
              <a:rPr lang="fi-FI" sz="2000" dirty="0" err="1"/>
              <a:t>rmse</a:t>
            </a:r>
            <a:r>
              <a:rPr lang="fi-FI" sz="2000" dirty="0"/>
              <a:t> </a:t>
            </a:r>
            <a:r>
              <a:rPr lang="fi-FI" sz="2000" dirty="0" smtClean="0"/>
              <a:t>min(</a:t>
            </a:r>
            <a:r>
              <a:rPr lang="fi-FI" sz="2000" dirty="0" err="1" smtClean="0"/>
              <a:t>residuals_reg</a:t>
            </a:r>
            <a:r>
              <a:rPr lang="fi-FI" sz="2000" dirty="0"/>
              <a:t>)=</a:t>
            </a:r>
            <a:r>
              <a:rPr lang="fi-FI" sz="2000" dirty="0" smtClean="0"/>
              <a:t>min </a:t>
            </a:r>
            <a:r>
              <a:rPr lang="fi-FI" sz="2000" dirty="0" err="1" smtClean="0"/>
              <a:t>max</a:t>
            </a:r>
            <a:r>
              <a:rPr lang="fi-FI" sz="2000" dirty="0" smtClean="0"/>
              <a:t>(</a:t>
            </a:r>
            <a:r>
              <a:rPr lang="fi-FI" sz="2000" dirty="0" err="1" smtClean="0"/>
              <a:t>residuals_reg</a:t>
            </a:r>
            <a:r>
              <a:rPr lang="fi-FI" sz="2000" dirty="0"/>
              <a:t>)=</a:t>
            </a:r>
            <a:r>
              <a:rPr lang="fi-FI" sz="2000" dirty="0" err="1" smtClean="0"/>
              <a:t>max</a:t>
            </a:r>
            <a:endParaRPr lang="fi-FI" sz="2000" dirty="0" smtClean="0"/>
          </a:p>
          <a:p>
            <a:r>
              <a:rPr lang="fi-FI" sz="2000" dirty="0" err="1" smtClean="0"/>
              <a:t>mean(predicted_reg)=mean</a:t>
            </a:r>
            <a:r>
              <a:rPr lang="fi-FI" sz="2000" dirty="0" smtClean="0"/>
              <a:t>;  </a:t>
            </a:r>
            <a:endParaRPr lang="fi-FI" sz="2000" dirty="0"/>
          </a:p>
          <a:p>
            <a:r>
              <a:rPr lang="fi-FI" sz="2000" b="1" dirty="0"/>
              <a:t>data</a:t>
            </a:r>
            <a:r>
              <a:rPr lang="fi-FI" sz="2000" dirty="0"/>
              <a:t> </a:t>
            </a:r>
            <a:r>
              <a:rPr lang="fi-FI" sz="2000" dirty="0" err="1"/>
              <a:t>rmse</a:t>
            </a:r>
            <a:r>
              <a:rPr lang="fi-FI" sz="2000" dirty="0"/>
              <a:t>; set </a:t>
            </a:r>
            <a:r>
              <a:rPr lang="fi-FI" sz="2000" dirty="0" err="1"/>
              <a:t>rmse</a:t>
            </a:r>
            <a:r>
              <a:rPr lang="fi-FI" sz="2000" dirty="0"/>
              <a:t>;</a:t>
            </a:r>
          </a:p>
          <a:p>
            <a:r>
              <a:rPr lang="pl-PL" sz="2000" dirty="0"/>
              <a:t>i=</a:t>
            </a:r>
            <a:r>
              <a:rPr lang="pl-PL" sz="2000" b="1" dirty="0"/>
              <a:t>1</a:t>
            </a:r>
            <a:r>
              <a:rPr lang="pl-PL" sz="2000" dirty="0"/>
              <a:t>; </a:t>
            </a:r>
            <a:r>
              <a:rPr lang="pl-PL" sz="2000" b="1" dirty="0"/>
              <a:t>proc</a:t>
            </a:r>
            <a:r>
              <a:rPr lang="pl-PL" sz="2000" dirty="0"/>
              <a:t> </a:t>
            </a:r>
            <a:r>
              <a:rPr lang="pl-PL" sz="2000" b="1" dirty="0"/>
              <a:t>sort</a:t>
            </a:r>
            <a:r>
              <a:rPr lang="pl-PL" sz="2000" dirty="0"/>
              <a:t>; by i;</a:t>
            </a:r>
          </a:p>
          <a:p>
            <a:r>
              <a:rPr lang="fi-FI" sz="2000" b="1" dirty="0"/>
              <a:t>data</a:t>
            </a:r>
            <a:r>
              <a:rPr lang="fi-FI" sz="2000" dirty="0"/>
              <a:t> </a:t>
            </a:r>
            <a:r>
              <a:rPr lang="fi-FI" sz="2000" dirty="0" err="1"/>
              <a:t>reg</a:t>
            </a:r>
            <a:r>
              <a:rPr lang="fi-FI" sz="2000" dirty="0"/>
              <a:t>; set </a:t>
            </a:r>
            <a:r>
              <a:rPr lang="fi-FI" sz="2000" dirty="0" err="1"/>
              <a:t>reg</a:t>
            </a:r>
            <a:r>
              <a:rPr lang="fi-FI" sz="2000" dirty="0"/>
              <a:t>;</a:t>
            </a:r>
          </a:p>
          <a:p>
            <a:r>
              <a:rPr lang="pl-PL" sz="2000" dirty="0"/>
              <a:t>i=</a:t>
            </a:r>
            <a:r>
              <a:rPr lang="pl-PL" sz="2000" b="1" dirty="0"/>
              <a:t>1</a:t>
            </a:r>
            <a:r>
              <a:rPr lang="pl-PL" sz="2000" dirty="0"/>
              <a:t>; </a:t>
            </a:r>
            <a:r>
              <a:rPr lang="pl-PL" sz="2000" b="1" dirty="0"/>
              <a:t>proc</a:t>
            </a:r>
            <a:r>
              <a:rPr lang="pl-PL" sz="2000" dirty="0"/>
              <a:t> </a:t>
            </a:r>
            <a:r>
              <a:rPr lang="pl-PL" sz="2000" b="1" dirty="0"/>
              <a:t>sort</a:t>
            </a:r>
            <a:r>
              <a:rPr lang="pl-PL" sz="2000" dirty="0"/>
              <a:t>; by i</a:t>
            </a:r>
            <a:r>
              <a:rPr lang="pl-PL" sz="2000" dirty="0" smtClean="0"/>
              <a:t>;</a:t>
            </a:r>
            <a:endParaRPr lang="fi-FI" sz="2000" dirty="0"/>
          </a:p>
          <a:p>
            <a:r>
              <a:rPr lang="en-US" sz="2000" dirty="0"/>
              <a:t>/* Next we </a:t>
            </a:r>
            <a:r>
              <a:rPr lang="en-US" sz="2000" dirty="0" smtClean="0"/>
              <a:t>calculate </a:t>
            </a:r>
            <a:r>
              <a:rPr lang="en-US" sz="2000" dirty="0"/>
              <a:t>these imputed </a:t>
            </a:r>
            <a:r>
              <a:rPr lang="en-US" sz="2000" dirty="0" smtClean="0"/>
              <a:t>values</a:t>
            </a:r>
          </a:p>
          <a:p>
            <a:r>
              <a:rPr lang="en-US" sz="2000" dirty="0" smtClean="0"/>
              <a:t>This is one strategy for </a:t>
            </a:r>
            <a:r>
              <a:rPr lang="en-US" sz="2000" dirty="0" err="1" smtClean="0"/>
              <a:t>robusting</a:t>
            </a:r>
            <a:r>
              <a:rPr lang="en-US" sz="2000" dirty="0" smtClean="0"/>
              <a:t> imputes, that is, avoiding extreme values.*/</a:t>
            </a:r>
            <a:endParaRPr lang="en-US" sz="2000" dirty="0"/>
          </a:p>
          <a:p>
            <a:r>
              <a:rPr lang="nn-NO" sz="2000" b="1" dirty="0"/>
              <a:t>data</a:t>
            </a:r>
            <a:r>
              <a:rPr lang="nn-NO" sz="2000" dirty="0"/>
              <a:t> </a:t>
            </a:r>
            <a:r>
              <a:rPr lang="nn-NO" sz="2000" dirty="0" smtClean="0"/>
              <a:t>reg2</a:t>
            </a:r>
            <a:r>
              <a:rPr lang="nn-NO" sz="2000" dirty="0"/>
              <a:t>; merge </a:t>
            </a:r>
            <a:r>
              <a:rPr lang="nn-NO" sz="2000" dirty="0" smtClean="0"/>
              <a:t>reg </a:t>
            </a:r>
            <a:r>
              <a:rPr lang="nn-NO" sz="2000" dirty="0"/>
              <a:t>rmse; by i;</a:t>
            </a:r>
          </a:p>
          <a:p>
            <a:r>
              <a:rPr lang="en-US" sz="2000" dirty="0" err="1" smtClean="0"/>
              <a:t>rn</a:t>
            </a:r>
            <a:r>
              <a:rPr lang="en-US" sz="2000" dirty="0" smtClean="0"/>
              <a:t>=</a:t>
            </a:r>
            <a:r>
              <a:rPr lang="en-US" sz="2000" dirty="0" err="1" smtClean="0"/>
              <a:t>rannor</a:t>
            </a:r>
            <a:r>
              <a:rPr lang="en-US" sz="2000" dirty="0" smtClean="0"/>
              <a:t>(</a:t>
            </a:r>
            <a:r>
              <a:rPr lang="en-US" sz="2000" b="1" dirty="0" smtClean="0"/>
              <a:t>1</a:t>
            </a:r>
            <a:r>
              <a:rPr lang="en-US" sz="2000" dirty="0"/>
              <a:t>); if </a:t>
            </a:r>
            <a:r>
              <a:rPr lang="en-US" sz="2000" dirty="0" err="1" smtClean="0"/>
              <a:t>rn</a:t>
            </a:r>
            <a:r>
              <a:rPr lang="en-US" sz="2000" dirty="0" smtClean="0"/>
              <a:t>&lt;-min/mean </a:t>
            </a:r>
            <a:r>
              <a:rPr lang="en-US" sz="2000" dirty="0"/>
              <a:t>then </a:t>
            </a:r>
            <a:r>
              <a:rPr lang="en-US" sz="2000" dirty="0" err="1" smtClean="0"/>
              <a:t>rn</a:t>
            </a:r>
            <a:r>
              <a:rPr lang="en-US" sz="2000" dirty="0" smtClean="0"/>
              <a:t>=min/mean; </a:t>
            </a:r>
            <a:r>
              <a:rPr lang="en-US" sz="2000" dirty="0"/>
              <a:t>if </a:t>
            </a:r>
            <a:r>
              <a:rPr lang="en-US" sz="2000" dirty="0" err="1" smtClean="0"/>
              <a:t>rn</a:t>
            </a:r>
            <a:r>
              <a:rPr lang="en-US" sz="2000" dirty="0" smtClean="0"/>
              <a:t>&gt;max/mean </a:t>
            </a:r>
            <a:r>
              <a:rPr lang="en-US" sz="2000" dirty="0"/>
              <a:t>then </a:t>
            </a:r>
            <a:r>
              <a:rPr lang="en-US" sz="2000" dirty="0" err="1" smtClean="0"/>
              <a:t>rn</a:t>
            </a:r>
            <a:r>
              <a:rPr lang="en-US" sz="2000" dirty="0" smtClean="0"/>
              <a:t>=max/mean;</a:t>
            </a:r>
            <a:endParaRPr lang="en-US" sz="2000" dirty="0"/>
          </a:p>
          <a:p>
            <a:r>
              <a:rPr lang="fi-FI" sz="2000" dirty="0" err="1"/>
              <a:t>if</a:t>
            </a:r>
            <a:r>
              <a:rPr lang="fi-FI" sz="2000" dirty="0"/>
              <a:t> </a:t>
            </a:r>
            <a:r>
              <a:rPr lang="fi-FI" sz="2000" dirty="0" err="1" smtClean="0"/>
              <a:t>resp</a:t>
            </a:r>
            <a:r>
              <a:rPr lang="fi-FI" sz="2000" dirty="0" smtClean="0"/>
              <a:t>=</a:t>
            </a:r>
            <a:r>
              <a:rPr lang="fi-FI" sz="2000" b="1" dirty="0" smtClean="0"/>
              <a:t>1</a:t>
            </a:r>
            <a:r>
              <a:rPr lang="fi-FI" sz="2000" dirty="0" smtClean="0"/>
              <a:t> </a:t>
            </a:r>
            <a:r>
              <a:rPr lang="fi-FI" sz="2000" dirty="0" err="1"/>
              <a:t>then</a:t>
            </a:r>
            <a:r>
              <a:rPr lang="fi-FI" sz="2000" dirty="0"/>
              <a:t> </a:t>
            </a:r>
            <a:r>
              <a:rPr lang="fi-FI" sz="2000" dirty="0" err="1" smtClean="0"/>
              <a:t>income_imp</a:t>
            </a:r>
            <a:r>
              <a:rPr lang="fi-FI" sz="2000" dirty="0" smtClean="0"/>
              <a:t>=</a:t>
            </a:r>
            <a:r>
              <a:rPr lang="fi-FI" sz="2000" dirty="0" err="1" smtClean="0"/>
              <a:t>income_resp</a:t>
            </a:r>
            <a:r>
              <a:rPr lang="fi-FI" sz="2000" dirty="0" smtClean="0"/>
              <a:t>;</a:t>
            </a:r>
            <a:endParaRPr lang="fi-FI" sz="2000" dirty="0"/>
          </a:p>
          <a:p>
            <a:r>
              <a:rPr lang="fi-FI" sz="2000" dirty="0" err="1"/>
              <a:t>else</a:t>
            </a:r>
            <a:r>
              <a:rPr lang="fi-FI" sz="2000" dirty="0"/>
              <a:t> </a:t>
            </a:r>
            <a:r>
              <a:rPr lang="fi-FI" sz="2000" dirty="0" err="1" smtClean="0"/>
              <a:t>income_imp</a:t>
            </a:r>
            <a:r>
              <a:rPr lang="fi-FI" sz="2000" dirty="0" smtClean="0"/>
              <a:t>=</a:t>
            </a:r>
            <a:r>
              <a:rPr lang="fi-FI" sz="2000" dirty="0" err="1" smtClean="0"/>
              <a:t>predicted_reg+rn</a:t>
            </a:r>
            <a:r>
              <a:rPr lang="fi-FI" sz="2000" dirty="0" smtClean="0"/>
              <a:t>*</a:t>
            </a:r>
            <a:r>
              <a:rPr lang="fi-FI" sz="2000" dirty="0" err="1" smtClean="0"/>
              <a:t>rmse</a:t>
            </a:r>
            <a:r>
              <a:rPr lang="fi-FI" sz="2000" dirty="0"/>
              <a:t>;</a:t>
            </a:r>
          </a:p>
          <a:p>
            <a:r>
              <a:rPr lang="fi-FI" sz="2000" dirty="0" err="1"/>
              <a:t>mae</a:t>
            </a:r>
            <a:r>
              <a:rPr lang="fi-FI" sz="2000" dirty="0"/>
              <a:t>=abs(</a:t>
            </a:r>
            <a:r>
              <a:rPr lang="fi-FI" sz="2000" dirty="0" err="1"/>
              <a:t>income_imp-income</a:t>
            </a:r>
            <a:r>
              <a:rPr lang="fi-FI" sz="2000" dirty="0" smtClean="0"/>
              <a:t>);</a:t>
            </a:r>
            <a:endParaRPr lang="fi-FI" sz="2000" dirty="0"/>
          </a:p>
          <a:p>
            <a:r>
              <a:rPr lang="en-US" sz="2000" dirty="0"/>
              <a:t>/* And we get out results including true values);*/ </a:t>
            </a:r>
          </a:p>
          <a:p>
            <a:r>
              <a:rPr lang="fi-FI" sz="2000" b="1" dirty="0" err="1"/>
              <a:t>proc</a:t>
            </a:r>
            <a:r>
              <a:rPr lang="fi-FI" sz="2000" dirty="0"/>
              <a:t> </a:t>
            </a:r>
            <a:r>
              <a:rPr lang="fi-FI" sz="2000" b="1" dirty="0" err="1"/>
              <a:t>means</a:t>
            </a:r>
            <a:r>
              <a:rPr lang="fi-FI" sz="2000" dirty="0"/>
              <a:t> </a:t>
            </a:r>
            <a:r>
              <a:rPr lang="fi-FI" sz="2000" dirty="0" smtClean="0"/>
              <a:t>data=reg2 </a:t>
            </a:r>
            <a:r>
              <a:rPr lang="fi-FI" sz="2000" dirty="0"/>
              <a:t>n </a:t>
            </a:r>
            <a:r>
              <a:rPr lang="fi-FI" sz="2000" dirty="0" err="1"/>
              <a:t>mean</a:t>
            </a:r>
            <a:r>
              <a:rPr lang="fi-FI" sz="2000" dirty="0"/>
              <a:t> cv min p1 p5 p25 p75 p95 </a:t>
            </a:r>
            <a:r>
              <a:rPr lang="fi-FI" sz="2000" dirty="0" err="1"/>
              <a:t>max</a:t>
            </a:r>
            <a:r>
              <a:rPr lang="fi-FI" sz="2000" dirty="0"/>
              <a:t>; </a:t>
            </a:r>
            <a:r>
              <a:rPr lang="fi-FI" sz="2000" dirty="0" err="1"/>
              <a:t>where</a:t>
            </a:r>
            <a:r>
              <a:rPr lang="fi-FI" sz="2000" dirty="0"/>
              <a:t> </a:t>
            </a:r>
            <a:r>
              <a:rPr lang="fi-FI" sz="2000" dirty="0" err="1" smtClean="0"/>
              <a:t>resp</a:t>
            </a:r>
            <a:r>
              <a:rPr lang="fi-FI" sz="2000" dirty="0" smtClean="0"/>
              <a:t>=</a:t>
            </a:r>
            <a:r>
              <a:rPr lang="fi-FI" sz="2000" b="1" dirty="0" smtClean="0"/>
              <a:t>0</a:t>
            </a:r>
            <a:r>
              <a:rPr lang="fi-FI" sz="2000" dirty="0"/>
              <a:t>; </a:t>
            </a:r>
          </a:p>
          <a:p>
            <a:r>
              <a:rPr lang="en-US" sz="2000" dirty="0" err="1"/>
              <a:t>var</a:t>
            </a:r>
            <a:r>
              <a:rPr lang="en-US" sz="2000" dirty="0"/>
              <a:t> </a:t>
            </a:r>
            <a:r>
              <a:rPr lang="en-US" sz="2000" dirty="0" err="1"/>
              <a:t>predicted_reg</a:t>
            </a:r>
            <a:r>
              <a:rPr lang="en-US" sz="2000" dirty="0"/>
              <a:t> </a:t>
            </a:r>
            <a:r>
              <a:rPr lang="en-US" sz="2000" dirty="0" err="1"/>
              <a:t>income_imp</a:t>
            </a:r>
            <a:r>
              <a:rPr lang="en-US" sz="2000" dirty="0"/>
              <a:t> income </a:t>
            </a:r>
            <a:r>
              <a:rPr lang="en-US" sz="2000" dirty="0" err="1"/>
              <a:t>mae</a:t>
            </a:r>
            <a:r>
              <a:rPr lang="en-US" sz="2000" dirty="0"/>
              <a:t>; </a:t>
            </a:r>
            <a:r>
              <a:rPr lang="en-US" sz="2000" b="1" dirty="0"/>
              <a:t>run</a:t>
            </a:r>
            <a:r>
              <a:rPr lang="en-US" sz="2000" dirty="0"/>
              <a:t>;</a:t>
            </a:r>
            <a:endParaRPr lang="fi-FI" sz="2000" dirty="0"/>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33413797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539552" y="548680"/>
            <a:ext cx="8215370" cy="4955203"/>
          </a:xfrm>
          <a:prstGeom prst="rect">
            <a:avLst/>
          </a:prstGeom>
          <a:noFill/>
          <a:ln w="9525">
            <a:noFill/>
            <a:miter lim="800000"/>
            <a:headEnd/>
            <a:tailEnd/>
          </a:ln>
        </p:spPr>
        <p:txBody>
          <a:bodyPr wrap="square">
            <a:spAutoFit/>
          </a:bodyPr>
          <a:lstStyle/>
          <a:p>
            <a:pPr lvl="1"/>
            <a:r>
              <a:rPr lang="en-US" sz="2800" b="1" dirty="0" smtClean="0">
                <a:latin typeface="Calibri" panose="020F0502020204030204" pitchFamily="34" charset="0"/>
              </a:rPr>
              <a:t>Post-Editing after the </a:t>
            </a:r>
            <a:r>
              <a:rPr lang="en-US" sz="2800" b="1" dirty="0">
                <a:latin typeface="Calibri" panose="020F0502020204030204" pitchFamily="34" charset="0"/>
              </a:rPr>
              <a:t>model-donor </a:t>
            </a:r>
            <a:r>
              <a:rPr lang="en-US" sz="2800" b="1" dirty="0" smtClean="0">
                <a:latin typeface="Calibri" panose="020F0502020204030204" pitchFamily="34" charset="0"/>
              </a:rPr>
              <a:t>method</a:t>
            </a:r>
            <a:endParaRPr lang="en-US" sz="2000" b="1" dirty="0" smtClean="0">
              <a:latin typeface="Calibri" panose="020F0502020204030204" pitchFamily="34" charset="0"/>
            </a:endParaRPr>
          </a:p>
          <a:p>
            <a:pPr algn="l"/>
            <a:endParaRPr lang="en-US" sz="2400" dirty="0" smtClean="0">
              <a:latin typeface="Calibri" panose="020F0502020204030204" pitchFamily="34" charset="0"/>
            </a:endParaRPr>
          </a:p>
          <a:p>
            <a:pPr algn="l"/>
            <a:r>
              <a:rPr lang="en-US" sz="2400" dirty="0" smtClean="0">
                <a:latin typeface="Calibri" panose="020F0502020204030204" pitchFamily="34" charset="0"/>
              </a:rPr>
              <a:t>As known, the real-donor methods give observed values that are (or should) valid values. Hence nothing needed to do before the use of re-data.</a:t>
            </a:r>
          </a:p>
          <a:p>
            <a:pPr algn="l"/>
            <a:r>
              <a:rPr lang="en-US" sz="2400" dirty="0" smtClean="0">
                <a:latin typeface="Calibri" panose="020F0502020204030204" pitchFamily="34" charset="0"/>
              </a:rPr>
              <a:t>But the model-donor imputed values thus are calculated and it is guaranteed that they are valid in all meanings. Sometimes they can still be used as such, but not always. Some examples:</a:t>
            </a:r>
          </a:p>
          <a:p>
            <a:pPr marL="342900" indent="-342900" algn="l">
              <a:buFontTx/>
              <a:buChar char="-"/>
            </a:pPr>
            <a:r>
              <a:rPr lang="en-US" sz="2400" baseline="0" dirty="0" smtClean="0">
                <a:latin typeface="Calibri" panose="020F0502020204030204" pitchFamily="34" charset="0"/>
              </a:rPr>
              <a:t>Our second variable</a:t>
            </a:r>
            <a:r>
              <a:rPr lang="en-US" sz="2400" dirty="0" smtClean="0">
                <a:latin typeface="Calibri" panose="020F0502020204030204" pitchFamily="34" charset="0"/>
              </a:rPr>
              <a:t> in training is happiness that obtains the integer values from 0 to 10. When using model-donor methods, the imputes will be in most cases in decimal values. Any user does not accept it. A simple solution and sometimes used is to round them to integers. </a:t>
            </a:r>
            <a:endParaRPr lang="en-US" sz="1600" baseline="0" dirty="0">
              <a:latin typeface="Calibri" panose="020F0502020204030204" pitchFamily="34" charset="0"/>
            </a:endParaRPr>
          </a:p>
        </p:txBody>
      </p:sp>
      <p:sp>
        <p:nvSpPr>
          <p:cNvPr id="4" name="Dian numeron paikkamerkki 3"/>
          <p:cNvSpPr>
            <a:spLocks noGrp="1"/>
          </p:cNvSpPr>
          <p:nvPr>
            <p:ph type="sldNum" sz="quarter" idx="12"/>
          </p:nvPr>
        </p:nvSpPr>
        <p:spPr/>
        <p:txBody>
          <a:bodyPr/>
          <a:lstStyle/>
          <a:p>
            <a:fld id="{9F948BEE-9E3F-4D4D-A252-771EB9EE2D9D}" type="slidenum">
              <a:rPr lang="fi-FI" smtClean="0"/>
              <a:pPr/>
              <a:t>73</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198338757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539552" y="548680"/>
            <a:ext cx="8215370" cy="5632311"/>
          </a:xfrm>
          <a:prstGeom prst="rect">
            <a:avLst/>
          </a:prstGeom>
          <a:noFill/>
          <a:ln w="9525">
            <a:noFill/>
            <a:miter lim="800000"/>
            <a:headEnd/>
            <a:tailEnd/>
          </a:ln>
        </p:spPr>
        <p:txBody>
          <a:bodyPr wrap="square">
            <a:spAutoFit/>
          </a:bodyPr>
          <a:lstStyle/>
          <a:p>
            <a:pPr lvl="1"/>
            <a:r>
              <a:rPr lang="en-US" sz="2800" b="1" dirty="0" smtClean="0">
                <a:latin typeface="Calibri" panose="020F0502020204030204" pitchFamily="34" charset="0"/>
              </a:rPr>
              <a:t>Post-Editing after the </a:t>
            </a:r>
            <a:r>
              <a:rPr lang="en-US" sz="2800" b="1" dirty="0">
                <a:latin typeface="Calibri" panose="020F0502020204030204" pitchFamily="34" charset="0"/>
              </a:rPr>
              <a:t>model-donor </a:t>
            </a:r>
            <a:r>
              <a:rPr lang="en-US" sz="2800" b="1" dirty="0" smtClean="0">
                <a:latin typeface="Calibri" panose="020F0502020204030204" pitchFamily="34" charset="0"/>
              </a:rPr>
              <a:t>method 2</a:t>
            </a:r>
            <a:endParaRPr lang="en-US" sz="2000" b="1" dirty="0" smtClean="0">
              <a:latin typeface="Calibri" panose="020F0502020204030204" pitchFamily="34" charset="0"/>
            </a:endParaRPr>
          </a:p>
          <a:p>
            <a:pPr algn="l"/>
            <a:endParaRPr lang="en-US" sz="2400" baseline="0" dirty="0" smtClean="0">
              <a:latin typeface="Calibri" panose="020F0502020204030204" pitchFamily="34" charset="0"/>
            </a:endParaRPr>
          </a:p>
          <a:p>
            <a:pPr algn="l"/>
            <a:r>
              <a:rPr lang="en-US" sz="2400" baseline="0" dirty="0" smtClean="0">
                <a:latin typeface="Calibri" panose="020F0502020204030204" pitchFamily="34" charset="0"/>
              </a:rPr>
              <a:t>In SAS codes this can be done as follows</a:t>
            </a:r>
            <a:r>
              <a:rPr lang="en-US" sz="2000" baseline="0" dirty="0" smtClean="0">
                <a:latin typeface="Calibri" panose="020F0502020204030204" pitchFamily="34" charset="0"/>
              </a:rPr>
              <a:t>:</a:t>
            </a:r>
          </a:p>
          <a:p>
            <a:pPr marL="342900" indent="-342900" algn="l">
              <a:buFontTx/>
              <a:buChar char="-"/>
            </a:pPr>
            <a:endParaRPr lang="en-US" sz="2000" baseline="0" dirty="0" smtClean="0">
              <a:latin typeface="Calibri" panose="020F0502020204030204" pitchFamily="34" charset="0"/>
            </a:endParaRPr>
          </a:p>
          <a:p>
            <a:r>
              <a:rPr lang="fi-FI" sz="2400" b="1" dirty="0" smtClean="0"/>
              <a:t>data</a:t>
            </a:r>
            <a:r>
              <a:rPr lang="fi-FI" sz="2400" dirty="0" smtClean="0"/>
              <a:t> </a:t>
            </a:r>
            <a:r>
              <a:rPr lang="fi-FI" sz="2400" dirty="0"/>
              <a:t>new2; set new;</a:t>
            </a:r>
          </a:p>
          <a:p>
            <a:r>
              <a:rPr lang="en-US" sz="2400" dirty="0"/>
              <a:t>if </a:t>
            </a:r>
            <a:r>
              <a:rPr lang="en-US" sz="2400" dirty="0" err="1" smtClean="0"/>
              <a:t>happy_resp</a:t>
            </a:r>
            <a:r>
              <a:rPr lang="en-US" sz="2400" dirty="0" smtClean="0"/>
              <a:t> </a:t>
            </a:r>
            <a:r>
              <a:rPr lang="en-US" sz="2400" dirty="0"/>
              <a:t>ne </a:t>
            </a:r>
            <a:r>
              <a:rPr lang="en-US" sz="2400" b="1" dirty="0"/>
              <a:t>.</a:t>
            </a:r>
            <a:r>
              <a:rPr lang="en-US" sz="2400" dirty="0"/>
              <a:t> then </a:t>
            </a:r>
            <a:r>
              <a:rPr lang="en-US" sz="2400" dirty="0" err="1" smtClean="0"/>
              <a:t>happy_imp_reg</a:t>
            </a:r>
            <a:r>
              <a:rPr lang="en-US" sz="2400" dirty="0" smtClean="0"/>
              <a:t>=</a:t>
            </a:r>
            <a:r>
              <a:rPr lang="en-US" sz="2400" dirty="0" err="1" smtClean="0"/>
              <a:t>happy_resp</a:t>
            </a:r>
            <a:r>
              <a:rPr lang="en-US" sz="2400" dirty="0" smtClean="0"/>
              <a:t>;</a:t>
            </a:r>
            <a:endParaRPr lang="en-US" sz="2400" dirty="0"/>
          </a:p>
          <a:p>
            <a:r>
              <a:rPr lang="fi-FI" sz="2400" dirty="0" err="1"/>
              <a:t>else</a:t>
            </a:r>
            <a:r>
              <a:rPr lang="fi-FI" sz="2400" dirty="0"/>
              <a:t> </a:t>
            </a:r>
            <a:r>
              <a:rPr lang="fi-FI" sz="2400" dirty="0" err="1"/>
              <a:t>happy_imp_reg=round(predicted_reg</a:t>
            </a:r>
            <a:r>
              <a:rPr lang="fi-FI" sz="2400" dirty="0"/>
              <a:t>, </a:t>
            </a:r>
            <a:r>
              <a:rPr lang="fi-FI" sz="2400" b="1" dirty="0"/>
              <a:t>1</a:t>
            </a:r>
            <a:r>
              <a:rPr lang="fi-FI" sz="2400" dirty="0"/>
              <a:t>);</a:t>
            </a:r>
          </a:p>
          <a:p>
            <a:r>
              <a:rPr lang="fi-FI" sz="2400" dirty="0" err="1" smtClean="0"/>
              <a:t>mae=abs(happy-</a:t>
            </a:r>
            <a:r>
              <a:rPr lang="fi-FI" sz="2400" dirty="0" smtClean="0"/>
              <a:t> </a:t>
            </a:r>
            <a:r>
              <a:rPr lang="fi-FI" sz="2400" dirty="0" err="1"/>
              <a:t>happy_imp_reg</a:t>
            </a:r>
            <a:r>
              <a:rPr lang="fi-FI" sz="2400" dirty="0"/>
              <a:t>);</a:t>
            </a:r>
          </a:p>
          <a:p>
            <a:r>
              <a:rPr lang="en-US" sz="2400" b="1" dirty="0"/>
              <a:t>proc</a:t>
            </a:r>
            <a:r>
              <a:rPr lang="en-US" sz="2400" dirty="0"/>
              <a:t> </a:t>
            </a:r>
            <a:r>
              <a:rPr lang="en-US" sz="2400" b="1" dirty="0"/>
              <a:t>means</a:t>
            </a:r>
            <a:r>
              <a:rPr lang="en-US" sz="2400" dirty="0"/>
              <a:t> data=new2 n mean cv min p1 p5 p25 p75 p95 max; where </a:t>
            </a:r>
            <a:r>
              <a:rPr lang="en-US" sz="2400" dirty="0" err="1" smtClean="0"/>
              <a:t>income_resp</a:t>
            </a:r>
            <a:r>
              <a:rPr lang="en-US" sz="2400" dirty="0" smtClean="0"/>
              <a:t>=</a:t>
            </a:r>
            <a:r>
              <a:rPr lang="en-US" sz="2400" b="1" dirty="0" smtClean="0"/>
              <a:t>0</a:t>
            </a:r>
            <a:r>
              <a:rPr lang="en-US" sz="2400" dirty="0"/>
              <a:t>;</a:t>
            </a:r>
          </a:p>
          <a:p>
            <a:r>
              <a:rPr lang="en-US" sz="2400" dirty="0" err="1"/>
              <a:t>var</a:t>
            </a:r>
            <a:r>
              <a:rPr lang="en-US" sz="2400" dirty="0"/>
              <a:t> happy </a:t>
            </a:r>
            <a:r>
              <a:rPr lang="en-US" sz="2400" dirty="0" err="1"/>
              <a:t>happy_imp_reg</a:t>
            </a:r>
            <a:r>
              <a:rPr lang="en-US" sz="2400" dirty="0"/>
              <a:t> </a:t>
            </a:r>
            <a:r>
              <a:rPr lang="en-US" sz="2400" dirty="0" err="1"/>
              <a:t>mae</a:t>
            </a:r>
            <a:r>
              <a:rPr lang="en-US" sz="2400" dirty="0"/>
              <a:t>; </a:t>
            </a:r>
            <a:r>
              <a:rPr lang="en-US" sz="2400" b="1" dirty="0"/>
              <a:t>run</a:t>
            </a:r>
            <a:r>
              <a:rPr lang="en-US" sz="2400" dirty="0" smtClean="0"/>
              <a:t>;</a:t>
            </a:r>
          </a:p>
          <a:p>
            <a:endParaRPr lang="en-US" sz="2400" baseline="0" dirty="0">
              <a:latin typeface="Calibri" panose="020F0502020204030204" pitchFamily="34" charset="0"/>
            </a:endParaRPr>
          </a:p>
          <a:p>
            <a:r>
              <a:rPr lang="en-US" sz="2400" dirty="0">
                <a:latin typeface="Calibri" panose="020F0502020204030204" pitchFamily="34" charset="0"/>
              </a:rPr>
              <a:t>The variable HAPPY thus is categorical but in the cases of a real </a:t>
            </a:r>
            <a:r>
              <a:rPr lang="en-US" sz="2400" dirty="0" smtClean="0">
                <a:latin typeface="Calibri" panose="020F0502020204030204" pitchFamily="34" charset="0"/>
              </a:rPr>
              <a:t>continuous variable</a:t>
            </a:r>
            <a:r>
              <a:rPr lang="en-US" sz="2400" dirty="0">
                <a:latin typeface="Calibri" panose="020F0502020204030204" pitchFamily="34" charset="0"/>
              </a:rPr>
              <a:t>, the post-editing can also be important but its influence in the final results is not necessarily big.</a:t>
            </a:r>
            <a:endParaRPr lang="en-US" sz="2400" baseline="0" dirty="0">
              <a:latin typeface="Calibri" panose="020F0502020204030204" pitchFamily="34" charset="0"/>
            </a:endParaRPr>
          </a:p>
        </p:txBody>
      </p:sp>
      <p:sp>
        <p:nvSpPr>
          <p:cNvPr id="4" name="Dian numeron paikkamerkki 3"/>
          <p:cNvSpPr>
            <a:spLocks noGrp="1"/>
          </p:cNvSpPr>
          <p:nvPr>
            <p:ph type="sldNum" sz="quarter" idx="12"/>
          </p:nvPr>
        </p:nvSpPr>
        <p:spPr/>
        <p:txBody>
          <a:bodyPr/>
          <a:lstStyle/>
          <a:p>
            <a:fld id="{9F948BEE-9E3F-4D4D-A252-771EB9EE2D9D}" type="slidenum">
              <a:rPr lang="fi-FI" smtClean="0"/>
              <a:pPr/>
              <a:t>74</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150815681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539552" y="548680"/>
            <a:ext cx="8215370" cy="6001643"/>
          </a:xfrm>
          <a:prstGeom prst="rect">
            <a:avLst/>
          </a:prstGeom>
          <a:noFill/>
          <a:ln w="9525">
            <a:noFill/>
            <a:miter lim="800000"/>
            <a:headEnd/>
            <a:tailEnd/>
          </a:ln>
        </p:spPr>
        <p:txBody>
          <a:bodyPr wrap="square">
            <a:spAutoFit/>
          </a:bodyPr>
          <a:lstStyle/>
          <a:p>
            <a:pPr lvl="1"/>
            <a:r>
              <a:rPr lang="en-US" sz="2400" b="1" dirty="0" smtClean="0">
                <a:latin typeface="Calibri" panose="020F0502020204030204" pitchFamily="34" charset="0"/>
              </a:rPr>
              <a:t>Post-Editing after the </a:t>
            </a:r>
            <a:r>
              <a:rPr lang="en-US" sz="2400" b="1" dirty="0">
                <a:latin typeface="Calibri" panose="020F0502020204030204" pitchFamily="34" charset="0"/>
              </a:rPr>
              <a:t>model-donor </a:t>
            </a:r>
            <a:r>
              <a:rPr lang="en-US" sz="2400" b="1" dirty="0" smtClean="0">
                <a:latin typeface="Calibri" panose="020F0502020204030204" pitchFamily="34" charset="0"/>
              </a:rPr>
              <a:t>method possibly 3</a:t>
            </a:r>
            <a:endParaRPr lang="fi-FI" sz="2400" b="1" dirty="0" smtClean="0">
              <a:latin typeface="Calibri" panose="020F0502020204030204" pitchFamily="34" charset="0"/>
            </a:endParaRPr>
          </a:p>
          <a:p>
            <a:pPr algn="l"/>
            <a:r>
              <a:rPr lang="en-US" sz="2400" dirty="0" smtClean="0"/>
              <a:t>However, most clients do not like e.g. incomes with several decimals as we have obtained. Such values also indicate clearly for an expert that these are imputed. Thus: if the </a:t>
            </a:r>
            <a:r>
              <a:rPr lang="en-US" sz="2400" u="sng" dirty="0" smtClean="0"/>
              <a:t>confidentiality</a:t>
            </a:r>
            <a:r>
              <a:rPr lang="en-US" sz="2400" dirty="0" smtClean="0"/>
              <a:t> is important as it is often, a rounding is a good solution but what is the best rounding? </a:t>
            </a:r>
          </a:p>
          <a:p>
            <a:pPr algn="l"/>
            <a:r>
              <a:rPr lang="en-US" sz="2400" baseline="0" dirty="0" smtClean="0"/>
              <a:t>My</a:t>
            </a:r>
            <a:r>
              <a:rPr lang="en-US" sz="2400" dirty="0" smtClean="0"/>
              <a:t> answer: </a:t>
            </a:r>
            <a:r>
              <a:rPr lang="en-US" sz="2400" u="sng" dirty="0" smtClean="0"/>
              <a:t>the same as in the observed values</a:t>
            </a:r>
            <a:r>
              <a:rPr lang="en-US" sz="2400" dirty="0" smtClean="0"/>
              <a:t>. I looked at our data and found that the income values are in five euro’s. Hence the rounding due to confidentiality and esthetic reasons can be as follows: </a:t>
            </a:r>
          </a:p>
          <a:p>
            <a:r>
              <a:rPr lang="fi-FI" sz="2400" b="1" dirty="0" smtClean="0"/>
              <a:t>data</a:t>
            </a:r>
            <a:r>
              <a:rPr lang="fi-FI" sz="2400" dirty="0" smtClean="0"/>
              <a:t> </a:t>
            </a:r>
            <a:r>
              <a:rPr lang="fi-FI" sz="2400" dirty="0"/>
              <a:t>new2; set new;</a:t>
            </a:r>
          </a:p>
          <a:p>
            <a:r>
              <a:rPr lang="en-US" sz="2400" dirty="0"/>
              <a:t>if </a:t>
            </a:r>
            <a:r>
              <a:rPr lang="en-US" sz="2400" dirty="0" err="1" smtClean="0"/>
              <a:t>income_resp</a:t>
            </a:r>
            <a:r>
              <a:rPr lang="en-US" sz="2400" dirty="0" smtClean="0"/>
              <a:t> </a:t>
            </a:r>
            <a:r>
              <a:rPr lang="en-US" sz="2400" dirty="0"/>
              <a:t>ne </a:t>
            </a:r>
            <a:r>
              <a:rPr lang="en-US" sz="2400" b="1" dirty="0"/>
              <a:t>.</a:t>
            </a:r>
            <a:r>
              <a:rPr lang="en-US" sz="2400" dirty="0"/>
              <a:t> then </a:t>
            </a:r>
            <a:r>
              <a:rPr lang="en-US" sz="2400" dirty="0" err="1" smtClean="0"/>
              <a:t>income_imp_reg</a:t>
            </a:r>
            <a:r>
              <a:rPr lang="en-US" sz="2400" dirty="0" smtClean="0"/>
              <a:t>=</a:t>
            </a:r>
            <a:r>
              <a:rPr lang="en-US" sz="2400" dirty="0" err="1" smtClean="0"/>
              <a:t>income_resp</a:t>
            </a:r>
            <a:r>
              <a:rPr lang="en-US" sz="2400" dirty="0" smtClean="0"/>
              <a:t>;</a:t>
            </a:r>
            <a:endParaRPr lang="en-US" sz="2400" dirty="0"/>
          </a:p>
          <a:p>
            <a:r>
              <a:rPr lang="fi-FI" sz="2400" dirty="0" err="1"/>
              <a:t>else</a:t>
            </a:r>
            <a:r>
              <a:rPr lang="fi-FI" sz="2400" dirty="0"/>
              <a:t> </a:t>
            </a:r>
            <a:r>
              <a:rPr lang="fi-FI" sz="2400" dirty="0" err="1"/>
              <a:t>income_imp_reg=round(predicted_reg</a:t>
            </a:r>
            <a:r>
              <a:rPr lang="fi-FI" sz="2400" dirty="0"/>
              <a:t>, </a:t>
            </a:r>
            <a:r>
              <a:rPr lang="fi-FI" sz="2400" b="1" dirty="0"/>
              <a:t>5</a:t>
            </a:r>
            <a:r>
              <a:rPr lang="fi-FI" sz="2400" dirty="0"/>
              <a:t>);</a:t>
            </a:r>
          </a:p>
          <a:p>
            <a:r>
              <a:rPr lang="fi-FI" sz="2400" dirty="0" err="1"/>
              <a:t>mae</a:t>
            </a:r>
            <a:r>
              <a:rPr lang="fi-FI" sz="2400" dirty="0"/>
              <a:t>=abs(</a:t>
            </a:r>
            <a:r>
              <a:rPr lang="fi-FI" sz="2400" dirty="0" err="1"/>
              <a:t>income</a:t>
            </a:r>
            <a:r>
              <a:rPr lang="fi-FI" sz="2400" dirty="0"/>
              <a:t>- </a:t>
            </a:r>
            <a:r>
              <a:rPr lang="fi-FI" sz="2400" dirty="0" err="1"/>
              <a:t>income_imp_reg</a:t>
            </a:r>
            <a:r>
              <a:rPr lang="fi-FI" sz="2400" dirty="0" smtClean="0"/>
              <a:t>);</a:t>
            </a:r>
            <a:endParaRPr lang="fi-FI" sz="2400" dirty="0"/>
          </a:p>
          <a:p>
            <a:r>
              <a:rPr lang="en-US" sz="2400" b="1" dirty="0"/>
              <a:t>proc</a:t>
            </a:r>
            <a:r>
              <a:rPr lang="en-US" sz="2400" dirty="0"/>
              <a:t> </a:t>
            </a:r>
            <a:r>
              <a:rPr lang="en-US" sz="2400" b="1" dirty="0"/>
              <a:t>means</a:t>
            </a:r>
            <a:r>
              <a:rPr lang="en-US" sz="2400" dirty="0"/>
              <a:t> data=new2 n mean cv min p1 p5 p25 p75 p95 max; where </a:t>
            </a:r>
            <a:r>
              <a:rPr lang="en-US" sz="2400" dirty="0" err="1" smtClean="0"/>
              <a:t>income_res</a:t>
            </a:r>
            <a:r>
              <a:rPr lang="en-US" sz="2400" dirty="0" smtClean="0"/>
              <a:t>=</a:t>
            </a:r>
            <a:r>
              <a:rPr lang="en-US" sz="2400" b="1" dirty="0" smtClean="0"/>
              <a:t>0</a:t>
            </a:r>
            <a:r>
              <a:rPr lang="en-US" sz="2400" dirty="0" smtClean="0"/>
              <a:t>;var </a:t>
            </a:r>
            <a:r>
              <a:rPr lang="en-US" sz="2400" dirty="0"/>
              <a:t>income </a:t>
            </a:r>
            <a:r>
              <a:rPr lang="en-US" sz="2400" dirty="0" err="1"/>
              <a:t>income_imp_reg</a:t>
            </a:r>
            <a:r>
              <a:rPr lang="en-US" sz="2400" dirty="0"/>
              <a:t> </a:t>
            </a:r>
            <a:r>
              <a:rPr lang="en-US" sz="2400" dirty="0" err="1"/>
              <a:t>mae</a:t>
            </a:r>
            <a:r>
              <a:rPr lang="en-US" sz="2400" dirty="0"/>
              <a:t>; </a:t>
            </a:r>
            <a:r>
              <a:rPr lang="en-US" sz="2400" b="1" dirty="0"/>
              <a:t>run</a:t>
            </a:r>
            <a:r>
              <a:rPr lang="en-US" sz="2400" dirty="0"/>
              <a:t>;</a:t>
            </a:r>
            <a:endParaRPr lang="en-US" sz="2400" baseline="0" dirty="0" smtClean="0"/>
          </a:p>
        </p:txBody>
      </p:sp>
      <p:sp>
        <p:nvSpPr>
          <p:cNvPr id="4" name="Dian numeron paikkamerkki 3"/>
          <p:cNvSpPr>
            <a:spLocks noGrp="1"/>
          </p:cNvSpPr>
          <p:nvPr>
            <p:ph type="sldNum" sz="quarter" idx="12"/>
          </p:nvPr>
        </p:nvSpPr>
        <p:spPr/>
        <p:txBody>
          <a:bodyPr/>
          <a:lstStyle/>
          <a:p>
            <a:fld id="{9F948BEE-9E3F-4D4D-A252-771EB9EE2D9D}" type="slidenum">
              <a:rPr lang="fi-FI" smtClean="0"/>
              <a:pPr/>
              <a:t>75</a:t>
            </a:fld>
            <a:endParaRPr lang="fi-FI"/>
          </a:p>
        </p:txBody>
      </p:sp>
      <p:sp>
        <p:nvSpPr>
          <p:cNvPr id="5" name="Footer Placeholder 4"/>
          <p:cNvSpPr>
            <a:spLocks noGrp="1"/>
          </p:cNvSpPr>
          <p:nvPr>
            <p:ph type="ftr" sz="quarter" idx="11"/>
          </p:nvPr>
        </p:nvSpPr>
        <p:spPr/>
        <p:txBody>
          <a:bodyPr/>
          <a:lstStyle/>
          <a:p>
            <a:r>
              <a:rPr lang="fi-FI" dirty="0" err="1" smtClean="0"/>
              <a:t>Imputation</a:t>
            </a:r>
            <a:r>
              <a:rPr lang="fi-FI" dirty="0" smtClean="0"/>
              <a:t> </a:t>
            </a:r>
            <a:r>
              <a:rPr lang="fi-FI" dirty="0" err="1" smtClean="0"/>
              <a:t>principles</a:t>
            </a:r>
            <a:r>
              <a:rPr lang="fi-FI" dirty="0" smtClean="0"/>
              <a:t> 2017 Seppo</a:t>
            </a:r>
            <a:endParaRPr lang="fi-FI" dirty="0"/>
          </a:p>
        </p:txBody>
      </p:sp>
    </p:spTree>
    <p:extLst>
      <p:ext uri="{BB962C8B-B14F-4D97-AF65-F5344CB8AC3E}">
        <p14:creationId xmlns:p14="http://schemas.microsoft.com/office/powerpoint/2010/main" val="193671757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467544" y="692696"/>
            <a:ext cx="8215370" cy="5632311"/>
          </a:xfrm>
          <a:prstGeom prst="rect">
            <a:avLst/>
          </a:prstGeom>
          <a:solidFill>
            <a:schemeClr val="bg1"/>
          </a:solidFill>
          <a:ln w="9525">
            <a:noFill/>
            <a:miter lim="800000"/>
            <a:headEnd/>
            <a:tailEnd/>
          </a:ln>
        </p:spPr>
        <p:txBody>
          <a:bodyPr wrap="square">
            <a:spAutoFit/>
          </a:bodyPr>
          <a:lstStyle/>
          <a:p>
            <a:pPr lvl="1"/>
            <a:r>
              <a:rPr lang="en-US" sz="2800" b="1" dirty="0" smtClean="0">
                <a:latin typeface="Calibri" panose="020F0502020204030204" pitchFamily="34" charset="0"/>
              </a:rPr>
              <a:t>Nearness metrics of real-donor methods </a:t>
            </a:r>
          </a:p>
          <a:p>
            <a:pPr lvl="1" algn="l"/>
            <a:endParaRPr lang="en-US" dirty="0" smtClean="0">
              <a:latin typeface="Calibri" panose="020F0502020204030204" pitchFamily="34" charset="0"/>
            </a:endParaRPr>
          </a:p>
          <a:p>
            <a:pPr algn="l"/>
            <a:r>
              <a:rPr lang="en-US" sz="2400" b="1" dirty="0" smtClean="0">
                <a:latin typeface="Calibri" panose="020F0502020204030204" pitchFamily="34" charset="0"/>
              </a:rPr>
              <a:t>The imputed value of the real-donor method </a:t>
            </a:r>
            <a:r>
              <a:rPr lang="en-US" sz="2400" dirty="0" smtClean="0">
                <a:latin typeface="Calibri" panose="020F0502020204030204" pitchFamily="34" charset="0"/>
              </a:rPr>
              <a:t>requires a metrics used to find an optimal unit donor  from whom to borrow the imputed value. </a:t>
            </a:r>
          </a:p>
          <a:p>
            <a:pPr algn="l"/>
            <a:r>
              <a:rPr lang="en-US" sz="2200" dirty="0" smtClean="0">
                <a:latin typeface="Calibri" panose="020F0502020204030204" pitchFamily="34" charset="0"/>
              </a:rPr>
              <a:t>This metrics can be derived from </a:t>
            </a:r>
            <a:r>
              <a:rPr lang="en-US" sz="2200" u="sng" dirty="0" smtClean="0">
                <a:latin typeface="Calibri" panose="020F0502020204030204" pitchFamily="34" charset="0"/>
              </a:rPr>
              <a:t>outside the data</a:t>
            </a:r>
            <a:r>
              <a:rPr lang="en-US" sz="2200" dirty="0" smtClean="0">
                <a:latin typeface="Calibri" panose="020F0502020204030204" pitchFamily="34" charset="0"/>
              </a:rPr>
              <a:t>. The </a:t>
            </a:r>
            <a:r>
              <a:rPr lang="en-US" sz="2200" u="sng" noProof="1" smtClean="0">
                <a:latin typeface="Calibri" panose="020F0502020204030204" pitchFamily="34" charset="0"/>
              </a:rPr>
              <a:t>Mahalonobis</a:t>
            </a:r>
            <a:r>
              <a:rPr lang="en-US" sz="2200" dirty="0" smtClean="0">
                <a:latin typeface="Calibri" panose="020F0502020204030204" pitchFamily="34" charset="0"/>
              </a:rPr>
              <a:t> distance is one such metrics used. </a:t>
            </a:r>
            <a:r>
              <a:rPr lang="en-US" sz="2200" dirty="0" smtClean="0">
                <a:solidFill>
                  <a:schemeClr val="accent2">
                    <a:lumMod val="50000"/>
                  </a:schemeClr>
                </a:solidFill>
                <a:latin typeface="Calibri" panose="020F0502020204030204" pitchFamily="34" charset="0"/>
              </a:rPr>
              <a:t>Most typicall</a:t>
            </a:r>
            <a:r>
              <a:rPr lang="en-US" sz="2200" dirty="0" smtClean="0">
                <a:latin typeface="Calibri" panose="020F0502020204030204" pitchFamily="34" charset="0"/>
              </a:rPr>
              <a:t>y, it is assumed that certain units (overall or within each imputation cell) are </a:t>
            </a:r>
            <a:r>
              <a:rPr lang="en-US" sz="2200" u="sng" dirty="0" smtClean="0">
                <a:solidFill>
                  <a:schemeClr val="accent2">
                    <a:lumMod val="50000"/>
                  </a:schemeClr>
                </a:solidFill>
                <a:latin typeface="Calibri" panose="020F0502020204030204" pitchFamily="34" charset="0"/>
              </a:rPr>
              <a:t>as close to each other</a:t>
            </a:r>
            <a:r>
              <a:rPr lang="en-US" sz="2200" dirty="0" smtClean="0">
                <a:latin typeface="Calibri" panose="020F0502020204030204" pitchFamily="34" charset="0"/>
              </a:rPr>
              <a:t>. This means that a donor has been selected </a:t>
            </a:r>
            <a:r>
              <a:rPr lang="en-US" sz="2200" dirty="0" smtClean="0">
                <a:solidFill>
                  <a:schemeClr val="accent2">
                    <a:lumMod val="50000"/>
                  </a:schemeClr>
                </a:solidFill>
                <a:latin typeface="Calibri" panose="020F0502020204030204" pitchFamily="34" charset="0"/>
              </a:rPr>
              <a:t>randomly</a:t>
            </a:r>
            <a:r>
              <a:rPr lang="en-US" sz="2200" dirty="0" smtClean="0">
                <a:latin typeface="Calibri" panose="020F0502020204030204" pitchFamily="34" charset="0"/>
              </a:rPr>
              <a:t> (within the entire data or within an imputation cell). It is thus stochastic. This method is just the </a:t>
            </a:r>
            <a:r>
              <a:rPr lang="en-US" sz="2200" b="1" dirty="0" smtClean="0">
                <a:latin typeface="Calibri" panose="020F0502020204030204" pitchFamily="34" charset="0"/>
              </a:rPr>
              <a:t>initial random hot deck method </a:t>
            </a:r>
            <a:r>
              <a:rPr lang="en-US" sz="2200" dirty="0" smtClean="0">
                <a:latin typeface="Calibri" panose="020F0502020204030204" pitchFamily="34" charset="0"/>
              </a:rPr>
              <a:t>from 1950’s.</a:t>
            </a:r>
          </a:p>
          <a:p>
            <a:pPr algn="l"/>
            <a:r>
              <a:rPr lang="en-US" sz="2200" u="sng" dirty="0" smtClean="0">
                <a:solidFill>
                  <a:schemeClr val="accent2">
                    <a:lumMod val="50000"/>
                  </a:schemeClr>
                </a:solidFill>
                <a:latin typeface="Calibri" panose="020F0502020204030204" pitchFamily="34" charset="0"/>
              </a:rPr>
              <a:t>Another</a:t>
            </a:r>
            <a:r>
              <a:rPr lang="en-US" sz="2200" dirty="0" smtClean="0">
                <a:solidFill>
                  <a:schemeClr val="accent2">
                    <a:lumMod val="50000"/>
                  </a:schemeClr>
                </a:solidFill>
                <a:latin typeface="Calibri" panose="020F0502020204030204" pitchFamily="34" charset="0"/>
              </a:rPr>
              <a:t> common strategy </a:t>
            </a:r>
            <a:r>
              <a:rPr lang="en-US" sz="2200" dirty="0" smtClean="0">
                <a:latin typeface="Calibri" panose="020F0502020204030204" pitchFamily="34" charset="0"/>
              </a:rPr>
              <a:t>is to use a smartly chosen other metrics and search for the nearest or a near donor from the data set. This because it is assumed that the units close to each other are similar. Of course, the success depends on those variables in this metrics. </a:t>
            </a:r>
          </a:p>
        </p:txBody>
      </p:sp>
      <p:sp>
        <p:nvSpPr>
          <p:cNvPr id="4" name="Dian numeron paikkamerkki 3"/>
          <p:cNvSpPr>
            <a:spLocks noGrp="1"/>
          </p:cNvSpPr>
          <p:nvPr>
            <p:ph type="sldNum" sz="quarter" idx="12"/>
          </p:nvPr>
        </p:nvSpPr>
        <p:spPr/>
        <p:txBody>
          <a:bodyPr/>
          <a:lstStyle/>
          <a:p>
            <a:fld id="{9F948BEE-9E3F-4D4D-A252-771EB9EE2D9D}" type="slidenum">
              <a:rPr lang="fi-FI" smtClean="0"/>
              <a:pPr/>
              <a:t>76</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107357362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611560" y="620688"/>
            <a:ext cx="8215370" cy="6309420"/>
          </a:xfrm>
          <a:prstGeom prst="rect">
            <a:avLst/>
          </a:prstGeom>
          <a:solidFill>
            <a:schemeClr val="bg1"/>
          </a:solidFill>
          <a:ln w="9525">
            <a:noFill/>
            <a:miter lim="800000"/>
            <a:headEnd/>
            <a:tailEnd/>
          </a:ln>
        </p:spPr>
        <p:txBody>
          <a:bodyPr wrap="square">
            <a:spAutoFit/>
          </a:bodyPr>
          <a:lstStyle/>
          <a:p>
            <a:pPr lvl="1"/>
            <a:r>
              <a:rPr lang="en-US" sz="2800" b="1" dirty="0">
                <a:latin typeface="Calibri" panose="020F0502020204030204" pitchFamily="34" charset="0"/>
              </a:rPr>
              <a:t>Nearness metrics of real-donor </a:t>
            </a:r>
            <a:r>
              <a:rPr lang="en-US" sz="2800" b="1" dirty="0" smtClean="0">
                <a:latin typeface="Calibri" panose="020F0502020204030204" pitchFamily="34" charset="0"/>
              </a:rPr>
              <a:t>methods 2 </a:t>
            </a:r>
            <a:endParaRPr lang="en-US" sz="2800" b="1" dirty="0">
              <a:latin typeface="Calibri" panose="020F0502020204030204" pitchFamily="34" charset="0"/>
            </a:endParaRPr>
          </a:p>
          <a:p>
            <a:pPr algn="l"/>
            <a:endParaRPr lang="en-US" sz="2000" dirty="0" smtClean="0">
              <a:latin typeface="Calibri" panose="020F0502020204030204" pitchFamily="34" charset="0"/>
            </a:endParaRPr>
          </a:p>
          <a:p>
            <a:pPr algn="l"/>
            <a:r>
              <a:rPr lang="en-US" sz="2400" dirty="0" smtClean="0">
                <a:latin typeface="Calibri" panose="020F0502020204030204" pitchFamily="34" charset="0"/>
              </a:rPr>
              <a:t>The </a:t>
            </a:r>
            <a:r>
              <a:rPr lang="en-US" sz="2400" u="sng" dirty="0" smtClean="0">
                <a:latin typeface="Calibri" panose="020F0502020204030204" pitchFamily="34" charset="0"/>
              </a:rPr>
              <a:t>third</a:t>
            </a:r>
            <a:r>
              <a:rPr lang="en-US" sz="2400" dirty="0" smtClean="0">
                <a:latin typeface="Calibri" panose="020F0502020204030204" pitchFamily="34" charset="0"/>
              </a:rPr>
              <a:t> and most common metrics as guessed from the previous graphs is the metrics derived from </a:t>
            </a:r>
            <a:r>
              <a:rPr lang="en-US" sz="2400" u="sng" dirty="0" smtClean="0">
                <a:latin typeface="Calibri" panose="020F0502020204030204" pitchFamily="34" charset="0"/>
              </a:rPr>
              <a:t>the predicted values of the binary regression model </a:t>
            </a:r>
            <a:r>
              <a:rPr lang="en-US" sz="2400" dirty="0" smtClean="0">
                <a:latin typeface="Calibri" panose="020F0502020204030204" pitchFamily="34" charset="0"/>
              </a:rPr>
              <a:t>(thus the link function should be chosen by the user). In the case of a stochastic selection, some random noise is needed to add but there are different options for this. We do not go to their details, but I want to mention a common tool from the Imputation book by Rubin: </a:t>
            </a:r>
          </a:p>
          <a:p>
            <a:pPr marL="342900" indent="-342900" algn="l">
              <a:buFontTx/>
              <a:buChar char="-"/>
            </a:pPr>
            <a:r>
              <a:rPr lang="en-US" sz="2400" u="sng" dirty="0" smtClean="0">
                <a:latin typeface="Calibri" panose="020F0502020204030204" pitchFamily="34" charset="0"/>
              </a:rPr>
              <a:t>Classify the predicted values into a certain number of categories by their values, e.g. 10 to 20 categories, called imputation cells. These are fairly homogeneous and thus enough close to each other</a:t>
            </a:r>
            <a:r>
              <a:rPr lang="en-US" sz="2400" dirty="0" smtClean="0">
                <a:latin typeface="Calibri" panose="020F0502020204030204" pitchFamily="34" charset="0"/>
              </a:rPr>
              <a:t>.</a:t>
            </a:r>
          </a:p>
          <a:p>
            <a:pPr marL="342900" indent="-342900" algn="l">
              <a:buFontTx/>
              <a:buChar char="-"/>
            </a:pPr>
            <a:r>
              <a:rPr lang="en-US" sz="2400" u="sng" dirty="0" smtClean="0">
                <a:latin typeface="Calibri" panose="020F0502020204030204" pitchFamily="34" charset="0"/>
              </a:rPr>
              <a:t>Select randomly within each cell one observed value to replace a missing value. This method is called sometimes cell-based random hot deck</a:t>
            </a:r>
            <a:r>
              <a:rPr lang="en-US" sz="2400" dirty="0" smtClean="0">
                <a:latin typeface="Calibri" panose="020F0502020204030204" pitchFamily="34" charset="0"/>
              </a:rPr>
              <a:t>.</a:t>
            </a:r>
          </a:p>
          <a:p>
            <a:pPr algn="l"/>
            <a:endParaRPr lang="en-US" sz="2000" dirty="0" smtClean="0">
              <a:latin typeface="Calibri" panose="020F0502020204030204" pitchFamily="34" charset="0"/>
            </a:endParaRPr>
          </a:p>
        </p:txBody>
      </p:sp>
      <p:sp>
        <p:nvSpPr>
          <p:cNvPr id="4" name="Dian numeron paikkamerkki 3"/>
          <p:cNvSpPr>
            <a:spLocks noGrp="1"/>
          </p:cNvSpPr>
          <p:nvPr>
            <p:ph type="sldNum" sz="quarter" idx="12"/>
          </p:nvPr>
        </p:nvSpPr>
        <p:spPr/>
        <p:txBody>
          <a:bodyPr/>
          <a:lstStyle/>
          <a:p>
            <a:fld id="{9F948BEE-9E3F-4D4D-A252-771EB9EE2D9D}" type="slidenum">
              <a:rPr lang="fi-FI" smtClean="0"/>
              <a:pPr/>
              <a:t>77</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215076490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611560" y="620688"/>
            <a:ext cx="8075240" cy="2985433"/>
          </a:xfrm>
          <a:prstGeom prst="rect">
            <a:avLst/>
          </a:prstGeom>
          <a:solidFill>
            <a:schemeClr val="bg1"/>
          </a:solidFill>
          <a:ln w="9525">
            <a:noFill/>
            <a:miter lim="800000"/>
            <a:headEnd/>
            <a:tailEnd/>
          </a:ln>
        </p:spPr>
        <p:txBody>
          <a:bodyPr wrap="square">
            <a:spAutoFit/>
          </a:bodyPr>
          <a:lstStyle/>
          <a:p>
            <a:pPr lvl="1"/>
            <a:r>
              <a:rPr lang="en-US" sz="2800" b="1" dirty="0">
                <a:latin typeface="Calibri" panose="020F0502020204030204" pitchFamily="34" charset="0"/>
              </a:rPr>
              <a:t>Nearness metrics of real-donor </a:t>
            </a:r>
            <a:r>
              <a:rPr lang="en-US" sz="2800" b="1" dirty="0" smtClean="0">
                <a:latin typeface="Calibri" panose="020F0502020204030204" pitchFamily="34" charset="0"/>
              </a:rPr>
              <a:t>methods 3 </a:t>
            </a:r>
            <a:endParaRPr lang="en-US" sz="2800" b="1" dirty="0">
              <a:latin typeface="Calibri" panose="020F0502020204030204" pitchFamily="34" charset="0"/>
            </a:endParaRPr>
          </a:p>
          <a:p>
            <a:pPr algn="l"/>
            <a:endParaRPr lang="en-US" sz="2000" dirty="0" smtClean="0">
              <a:latin typeface="Calibri" panose="020F0502020204030204" pitchFamily="34" charset="0"/>
            </a:endParaRPr>
          </a:p>
          <a:p>
            <a:pPr algn="l"/>
            <a:endParaRPr lang="en-US" sz="2000" dirty="0" smtClean="0">
              <a:latin typeface="Calibri" panose="020F0502020204030204" pitchFamily="34" charset="0"/>
            </a:endParaRPr>
          </a:p>
          <a:p>
            <a:pPr algn="l"/>
            <a:r>
              <a:rPr lang="en-US" sz="2400" dirty="0" smtClean="0">
                <a:latin typeface="Calibri" panose="020F0502020204030204" pitchFamily="34" charset="0"/>
              </a:rPr>
              <a:t>The observations of this kind of imputation cells are called also </a:t>
            </a:r>
            <a:r>
              <a:rPr lang="en-US" sz="2400" u="sng" dirty="0" smtClean="0">
                <a:latin typeface="Calibri" panose="020F0502020204030204" pitchFamily="34" charset="0"/>
              </a:rPr>
              <a:t>‘donor pools</a:t>
            </a:r>
            <a:r>
              <a:rPr lang="en-US" sz="2400" dirty="0" smtClean="0">
                <a:latin typeface="Calibri" panose="020F0502020204030204" pitchFamily="34" charset="0"/>
              </a:rPr>
              <a:t>.’ There thus is a pool where to go to borrow a good value to replace a missing value. It is maybe good to create such donor pools in advance for imputing but the values of this pool should be from the same period at minimum. </a:t>
            </a:r>
          </a:p>
        </p:txBody>
      </p:sp>
      <p:sp>
        <p:nvSpPr>
          <p:cNvPr id="4" name="Dian numeron paikkamerkki 3"/>
          <p:cNvSpPr>
            <a:spLocks noGrp="1"/>
          </p:cNvSpPr>
          <p:nvPr>
            <p:ph type="sldNum" sz="quarter" idx="12"/>
          </p:nvPr>
        </p:nvSpPr>
        <p:spPr/>
        <p:txBody>
          <a:bodyPr/>
          <a:lstStyle/>
          <a:p>
            <a:fld id="{9F948BEE-9E3F-4D4D-A252-771EB9EE2D9D}" type="slidenum">
              <a:rPr lang="fi-FI" smtClean="0"/>
              <a:pPr/>
              <a:t>78</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409282045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611560" y="328442"/>
            <a:ext cx="8215370" cy="4893647"/>
          </a:xfrm>
          <a:prstGeom prst="rect">
            <a:avLst/>
          </a:prstGeom>
          <a:solidFill>
            <a:schemeClr val="bg1"/>
          </a:solidFill>
          <a:ln w="9525">
            <a:noFill/>
            <a:miter lim="800000"/>
            <a:headEnd/>
            <a:tailEnd/>
          </a:ln>
        </p:spPr>
        <p:txBody>
          <a:bodyPr wrap="square">
            <a:spAutoFit/>
          </a:bodyPr>
          <a:lstStyle/>
          <a:p>
            <a:pPr lvl="1"/>
            <a:r>
              <a:rPr lang="en-US" sz="2400" b="1" dirty="0">
                <a:latin typeface="Calibri" panose="020F0502020204030204" pitchFamily="34" charset="0"/>
              </a:rPr>
              <a:t>Nearness metrics of real-donor </a:t>
            </a:r>
            <a:r>
              <a:rPr lang="en-US" sz="2400" b="1" dirty="0" smtClean="0">
                <a:latin typeface="Calibri" panose="020F0502020204030204" pitchFamily="34" charset="0"/>
              </a:rPr>
              <a:t>methods 4 </a:t>
            </a:r>
            <a:endParaRPr lang="en-US" sz="2400" b="1" dirty="0">
              <a:latin typeface="Calibri" panose="020F0502020204030204" pitchFamily="34" charset="0"/>
            </a:endParaRPr>
          </a:p>
          <a:p>
            <a:r>
              <a:rPr lang="en-US" sz="2400" dirty="0" smtClean="0"/>
              <a:t>The cell-based </a:t>
            </a:r>
            <a:r>
              <a:rPr lang="en-US" sz="2400" dirty="0"/>
              <a:t>random hot deck </a:t>
            </a:r>
            <a:r>
              <a:rPr lang="en-US" sz="2400" dirty="0" smtClean="0"/>
              <a:t>or ‘real-donor method using response propensity cells’ does not give any nearest neighbor but a near neighbor. There are literature e.g. such term as ‘</a:t>
            </a:r>
            <a:r>
              <a:rPr lang="fi-FI" sz="2400" b="1" i="1" dirty="0"/>
              <a:t>k</a:t>
            </a:r>
            <a:r>
              <a:rPr lang="fi-FI" sz="2400" b="1" dirty="0"/>
              <a:t>-Nearest Neighbors </a:t>
            </a:r>
            <a:r>
              <a:rPr lang="fi-FI" sz="2400" b="1" dirty="0" smtClean="0"/>
              <a:t>algorithm</a:t>
            </a:r>
            <a:r>
              <a:rPr lang="en-US" sz="2400" dirty="0" smtClean="0"/>
              <a:t>’ that is close to this idea so that this gives </a:t>
            </a:r>
            <a:r>
              <a:rPr lang="en-US" sz="2400" i="1" dirty="0" smtClean="0"/>
              <a:t>k</a:t>
            </a:r>
            <a:r>
              <a:rPr lang="en-US" sz="2400" dirty="0" smtClean="0"/>
              <a:t> nearest for each unit selected. The same idea was used in the </a:t>
            </a:r>
            <a:r>
              <a:rPr lang="en-US" sz="2400" dirty="0" err="1" smtClean="0"/>
              <a:t>Euredit</a:t>
            </a:r>
            <a:r>
              <a:rPr lang="en-US" sz="2400" dirty="0" smtClean="0"/>
              <a:t> project by the York University team. </a:t>
            </a:r>
            <a:endParaRPr lang="en-US" sz="2400" dirty="0"/>
          </a:p>
          <a:p>
            <a:r>
              <a:rPr lang="en-US" sz="2400" dirty="0" smtClean="0"/>
              <a:t>                                                                          See the paper abstract</a:t>
            </a:r>
          </a:p>
          <a:p>
            <a:r>
              <a:rPr lang="en-US" sz="2400" dirty="0"/>
              <a:t> </a:t>
            </a:r>
            <a:r>
              <a:rPr lang="en-US" sz="2400" dirty="0" smtClean="0"/>
              <a:t>                                                                         in which the CMM</a:t>
            </a:r>
          </a:p>
          <a:p>
            <a:r>
              <a:rPr lang="en-US" sz="2400" dirty="0"/>
              <a:t> </a:t>
            </a:r>
            <a:r>
              <a:rPr lang="en-US" sz="2400" dirty="0" smtClean="0"/>
              <a:t>                                                                         is mentioned.</a:t>
            </a:r>
          </a:p>
          <a:p>
            <a:r>
              <a:rPr lang="en-US" sz="2400" dirty="0"/>
              <a:t> </a:t>
            </a:r>
            <a:r>
              <a:rPr lang="en-US" sz="2400" dirty="0" smtClean="0"/>
              <a:t>                                                                         This method was not</a:t>
            </a:r>
          </a:p>
          <a:p>
            <a:r>
              <a:rPr lang="en-US" sz="2400" dirty="0"/>
              <a:t> </a:t>
            </a:r>
            <a:r>
              <a:rPr lang="en-US" sz="2400" dirty="0" smtClean="0"/>
              <a:t>                                                                          bad in the </a:t>
            </a:r>
            <a:r>
              <a:rPr lang="en-US" sz="2400" dirty="0" err="1" smtClean="0"/>
              <a:t>Euredit</a:t>
            </a:r>
            <a:r>
              <a:rPr lang="en-US" sz="2400" dirty="0" smtClean="0"/>
              <a:t> </a:t>
            </a:r>
          </a:p>
          <a:p>
            <a:r>
              <a:rPr lang="en-US" sz="2400" dirty="0"/>
              <a:t> </a:t>
            </a:r>
            <a:r>
              <a:rPr lang="en-US" sz="2400" dirty="0" smtClean="0"/>
              <a:t>                                                                         examinations.</a:t>
            </a:r>
          </a:p>
        </p:txBody>
      </p:sp>
      <p:sp>
        <p:nvSpPr>
          <p:cNvPr id="4" name="Dian numeron paikkamerkki 3"/>
          <p:cNvSpPr>
            <a:spLocks noGrp="1"/>
          </p:cNvSpPr>
          <p:nvPr>
            <p:ph type="sldNum" sz="quarter" idx="12"/>
          </p:nvPr>
        </p:nvSpPr>
        <p:spPr/>
        <p:txBody>
          <a:bodyPr/>
          <a:lstStyle/>
          <a:p>
            <a:fld id="{9F948BEE-9E3F-4D4D-A252-771EB9EE2D9D}" type="slidenum">
              <a:rPr lang="fi-FI" smtClean="0"/>
              <a:pPr/>
              <a:t>79</a:t>
            </a:fld>
            <a:endParaRPr lang="fi-FI"/>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684" y="2924944"/>
            <a:ext cx="5291633" cy="4010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30834640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1475656" y="476672"/>
            <a:ext cx="3054554" cy="461665"/>
          </a:xfrm>
          <a:prstGeom prst="rect">
            <a:avLst/>
          </a:prstGeom>
          <a:noFill/>
          <a:ln w="9525">
            <a:noFill/>
            <a:miter lim="800000"/>
            <a:headEnd/>
            <a:tailEnd/>
          </a:ln>
        </p:spPr>
        <p:txBody>
          <a:bodyPr wrap="none">
            <a:spAutoFit/>
          </a:bodyPr>
          <a:lstStyle/>
          <a:p>
            <a:r>
              <a:rPr lang="en-CA" sz="2400" b="1" dirty="0" smtClean="0">
                <a:solidFill>
                  <a:srgbClr val="003366"/>
                </a:solidFill>
                <a:latin typeface="Calibri" panose="020F0502020204030204" pitchFamily="34" charset="0"/>
              </a:rPr>
              <a:t>Purpose of i</a:t>
            </a:r>
            <a:r>
              <a:rPr lang="en-CA" sz="2400" b="1" baseline="0" dirty="0" smtClean="0">
                <a:solidFill>
                  <a:srgbClr val="003366"/>
                </a:solidFill>
                <a:latin typeface="Calibri" panose="020F0502020204030204" pitchFamily="34" charset="0"/>
              </a:rPr>
              <a:t>mputation</a:t>
            </a:r>
            <a:endParaRPr lang="en-CA" sz="2400" baseline="0" dirty="0">
              <a:solidFill>
                <a:srgbClr val="003366"/>
              </a:solidFill>
              <a:latin typeface="Calibri" panose="020F0502020204030204" pitchFamily="34" charset="0"/>
            </a:endParaRPr>
          </a:p>
        </p:txBody>
      </p:sp>
      <p:sp>
        <p:nvSpPr>
          <p:cNvPr id="3" name="Text Box 9"/>
          <p:cNvSpPr txBox="1">
            <a:spLocks noChangeArrowheads="1"/>
          </p:cNvSpPr>
          <p:nvPr/>
        </p:nvSpPr>
        <p:spPr bwMode="auto">
          <a:xfrm>
            <a:off x="774794" y="1052736"/>
            <a:ext cx="8369206" cy="5324535"/>
          </a:xfrm>
          <a:prstGeom prst="rect">
            <a:avLst/>
          </a:prstGeom>
          <a:noFill/>
          <a:ln w="9525">
            <a:noFill/>
            <a:miter lim="800000"/>
            <a:headEnd/>
            <a:tailEnd/>
          </a:ln>
        </p:spPr>
        <p:txBody>
          <a:bodyPr wrap="square">
            <a:spAutoFit/>
          </a:bodyPr>
          <a:lstStyle/>
          <a:p>
            <a:pPr algn="l"/>
            <a:r>
              <a:rPr lang="en-CA" sz="2000" dirty="0" smtClean="0">
                <a:solidFill>
                  <a:srgbClr val="808000"/>
                </a:solidFill>
                <a:latin typeface="Calibri" panose="020F0502020204030204" pitchFamily="34" charset="0"/>
              </a:rPr>
              <a:t>To repeat: The purpose of imputation is twofold</a:t>
            </a:r>
          </a:p>
          <a:p>
            <a:pPr algn="l"/>
            <a:endParaRPr lang="en-CA" sz="2000" dirty="0" smtClean="0">
              <a:solidFill>
                <a:srgbClr val="808000"/>
              </a:solidFill>
              <a:latin typeface="Calibri" panose="020F0502020204030204" pitchFamily="34" charset="0"/>
            </a:endParaRPr>
          </a:p>
          <a:p>
            <a:pPr algn="l">
              <a:buFontTx/>
              <a:buChar char="-"/>
            </a:pPr>
            <a:r>
              <a:rPr lang="en-CA" sz="2000" b="1" dirty="0" smtClean="0">
                <a:solidFill>
                  <a:srgbClr val="808000"/>
                </a:solidFill>
                <a:latin typeface="Calibri" panose="020F0502020204030204" pitchFamily="34" charset="0"/>
              </a:rPr>
              <a:t>Either </a:t>
            </a:r>
            <a:r>
              <a:rPr lang="en-CA" sz="2000" dirty="0" smtClean="0">
                <a:solidFill>
                  <a:srgbClr val="808000"/>
                </a:solidFill>
                <a:latin typeface="Calibri" panose="020F0502020204030204" pitchFamily="34" charset="0"/>
              </a:rPr>
              <a:t>to replace a missing or partially missing or incorrect value with a such value that the estimate derived from this variable will be more valuable than without imputation. </a:t>
            </a:r>
            <a:r>
              <a:rPr lang="en-CA" sz="2000" u="sng" dirty="0" smtClean="0">
                <a:solidFill>
                  <a:srgbClr val="808000"/>
                </a:solidFill>
                <a:latin typeface="Calibri" panose="020F0502020204030204" pitchFamily="34" charset="0"/>
              </a:rPr>
              <a:t>Thus: </a:t>
            </a:r>
            <a:r>
              <a:rPr lang="en-CA" sz="2000" u="sng" dirty="0">
                <a:solidFill>
                  <a:srgbClr val="808000"/>
                </a:solidFill>
                <a:latin typeface="Calibri" panose="020F0502020204030204" pitchFamily="34" charset="0"/>
              </a:rPr>
              <a:t>I</a:t>
            </a:r>
            <a:r>
              <a:rPr lang="en-CA" sz="2000" u="sng" dirty="0" smtClean="0">
                <a:solidFill>
                  <a:srgbClr val="808000"/>
                </a:solidFill>
                <a:latin typeface="Calibri" panose="020F0502020204030204" pitchFamily="34" charset="0"/>
              </a:rPr>
              <a:t>f imputation is advantageous from an estimation point of view, use it.</a:t>
            </a:r>
            <a:r>
              <a:rPr lang="en-CA" sz="2000" dirty="0">
                <a:solidFill>
                  <a:srgbClr val="808000"/>
                </a:solidFill>
                <a:latin typeface="Calibri" panose="020F0502020204030204" pitchFamily="34" charset="0"/>
              </a:rPr>
              <a:t> </a:t>
            </a:r>
            <a:r>
              <a:rPr lang="en-CA" sz="2000" dirty="0" smtClean="0">
                <a:solidFill>
                  <a:srgbClr val="808000"/>
                </a:solidFill>
                <a:latin typeface="Calibri" panose="020F0502020204030204" pitchFamily="34" charset="0"/>
              </a:rPr>
              <a:t>Naturally, there are in surveys several estimation tasks and can be possible that a certain imputation is not advantageous in all respects. Hence, it is possible that some estimates are computed without imputation and some others with imputation. On the other hand, a big question is which imputation is best for each estimation. It is good to notice also that a bad imputation may worsen the estimation</a:t>
            </a:r>
            <a:r>
              <a:rPr lang="fi-FI" sz="2000" baseline="0" dirty="0" smtClean="0">
                <a:solidFill>
                  <a:srgbClr val="808000"/>
                </a:solidFill>
                <a:latin typeface="Calibri" panose="020F0502020204030204" pitchFamily="34" charset="0"/>
              </a:rPr>
              <a:t>. </a:t>
            </a:r>
            <a:r>
              <a:rPr lang="en-US" sz="2000" baseline="0" dirty="0" smtClean="0">
                <a:solidFill>
                  <a:srgbClr val="808000"/>
                </a:solidFill>
                <a:latin typeface="Calibri" panose="020F0502020204030204" pitchFamily="34" charset="0"/>
              </a:rPr>
              <a:t>Be careful! </a:t>
            </a:r>
            <a:r>
              <a:rPr lang="en-US" sz="2000" dirty="0" smtClean="0">
                <a:solidFill>
                  <a:srgbClr val="808000"/>
                </a:solidFill>
                <a:latin typeface="Calibri" panose="020F0502020204030204" pitchFamily="34" charset="0"/>
              </a:rPr>
              <a:t>You thus have to convince yourself or your client that imputation improves something.</a:t>
            </a:r>
            <a:endParaRPr lang="en-US" sz="2000" baseline="0" dirty="0" smtClean="0">
              <a:solidFill>
                <a:srgbClr val="808000"/>
              </a:solidFill>
              <a:latin typeface="Calibri" panose="020F0502020204030204" pitchFamily="34" charset="0"/>
            </a:endParaRPr>
          </a:p>
          <a:p>
            <a:pPr algn="l">
              <a:buFontTx/>
              <a:buChar char="-"/>
            </a:pPr>
            <a:endParaRPr lang="en-US" sz="2000" dirty="0" smtClean="0">
              <a:solidFill>
                <a:srgbClr val="808000"/>
              </a:solidFill>
              <a:latin typeface="Calibri" panose="020F0502020204030204" pitchFamily="34" charset="0"/>
            </a:endParaRPr>
          </a:p>
          <a:p>
            <a:pPr algn="l">
              <a:buFontTx/>
              <a:buChar char="-"/>
            </a:pPr>
            <a:r>
              <a:rPr lang="en-US" sz="2000" baseline="0" dirty="0" smtClean="0">
                <a:solidFill>
                  <a:srgbClr val="808000"/>
                </a:solidFill>
                <a:latin typeface="Calibri" panose="020F0502020204030204" pitchFamily="34" charset="0"/>
              </a:rPr>
              <a:t> </a:t>
            </a:r>
            <a:r>
              <a:rPr lang="en-US" sz="2000" b="1" baseline="0" dirty="0" smtClean="0">
                <a:solidFill>
                  <a:srgbClr val="808000"/>
                </a:solidFill>
                <a:latin typeface="Calibri" panose="020F0502020204030204" pitchFamily="34" charset="0"/>
              </a:rPr>
              <a:t>Or</a:t>
            </a:r>
            <a:r>
              <a:rPr lang="en-US" sz="2000" baseline="0" dirty="0" smtClean="0">
                <a:solidFill>
                  <a:srgbClr val="808000"/>
                </a:solidFill>
                <a:latin typeface="Calibri" panose="020F0502020204030204" pitchFamily="34" charset="0"/>
              </a:rPr>
              <a:t> to make </a:t>
            </a:r>
            <a:r>
              <a:rPr lang="en-US" sz="2000" dirty="0" smtClean="0">
                <a:solidFill>
                  <a:srgbClr val="808000"/>
                </a:solidFill>
                <a:latin typeface="Calibri" panose="020F0502020204030204" pitchFamily="34" charset="0"/>
              </a:rPr>
              <a:t>data more confidential. This leads to create certain incorrect values into the data that is not difficult but this should not be a purpose but to impute the confidential values so that their pattern gives opportunity to get as the reliable estimates as possible.  </a:t>
            </a:r>
            <a:r>
              <a:rPr lang="en-US" sz="2000" baseline="0" dirty="0" smtClean="0">
                <a:solidFill>
                  <a:srgbClr val="808000"/>
                </a:solidFill>
                <a:latin typeface="Calibri" panose="020F0502020204030204" pitchFamily="34" charset="0"/>
              </a:rPr>
              <a:t> </a:t>
            </a:r>
            <a:endParaRPr lang="en-CA" sz="1900" baseline="0" dirty="0">
              <a:solidFill>
                <a:srgbClr val="808000"/>
              </a:solidFill>
              <a:latin typeface="Calibri" panose="020F0502020204030204" pitchFamily="34" charset="0"/>
            </a:endParaRPr>
          </a:p>
        </p:txBody>
      </p:sp>
      <p:sp>
        <p:nvSpPr>
          <p:cNvPr id="5" name="Dian numeron paikkamerkki 4"/>
          <p:cNvSpPr>
            <a:spLocks noGrp="1"/>
          </p:cNvSpPr>
          <p:nvPr>
            <p:ph type="sldNum" sz="quarter" idx="12"/>
          </p:nvPr>
        </p:nvSpPr>
        <p:spPr/>
        <p:txBody>
          <a:bodyPr/>
          <a:lstStyle/>
          <a:p>
            <a:fld id="{9F948BEE-9E3F-4D4D-A252-771EB9EE2D9D}" type="slidenum">
              <a:rPr lang="fi-FI" smtClean="0"/>
              <a:pPr/>
              <a:t>8</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611560" y="328442"/>
            <a:ext cx="8215370" cy="6494085"/>
          </a:xfrm>
          <a:prstGeom prst="rect">
            <a:avLst/>
          </a:prstGeom>
          <a:solidFill>
            <a:schemeClr val="bg1"/>
          </a:solidFill>
          <a:ln w="9525">
            <a:noFill/>
            <a:miter lim="800000"/>
            <a:headEnd/>
            <a:tailEnd/>
          </a:ln>
        </p:spPr>
        <p:txBody>
          <a:bodyPr wrap="square">
            <a:spAutoFit/>
          </a:bodyPr>
          <a:lstStyle/>
          <a:p>
            <a:pPr lvl="1"/>
            <a:r>
              <a:rPr lang="en-US" sz="2800" b="1" dirty="0">
                <a:latin typeface="Calibri" panose="020F0502020204030204" pitchFamily="34" charset="0"/>
              </a:rPr>
              <a:t>Nearness metrics of real-donor </a:t>
            </a:r>
            <a:r>
              <a:rPr lang="en-US" sz="2800" b="1" dirty="0" smtClean="0">
                <a:latin typeface="Calibri" panose="020F0502020204030204" pitchFamily="34" charset="0"/>
              </a:rPr>
              <a:t>methods 5a</a:t>
            </a:r>
          </a:p>
          <a:p>
            <a:pPr lvl="1"/>
            <a:endParaRPr lang="en-US" sz="2800" b="1" dirty="0">
              <a:latin typeface="Calibri" panose="020F0502020204030204" pitchFamily="34" charset="0"/>
            </a:endParaRPr>
          </a:p>
          <a:p>
            <a:r>
              <a:rPr lang="en-US" sz="2400" dirty="0" smtClean="0">
                <a:latin typeface="Calibri" panose="020F0502020204030204" pitchFamily="34" charset="0"/>
              </a:rPr>
              <a:t>The York University method worked but was not best. The better solution is to try to find a nearer neighbor than one randomly from a possibly large group. </a:t>
            </a:r>
          </a:p>
          <a:p>
            <a:r>
              <a:rPr lang="en-US" sz="2400" dirty="0" smtClean="0">
                <a:latin typeface="Calibri" panose="020F0502020204030204" pitchFamily="34" charset="0"/>
              </a:rPr>
              <a:t>I have used (and we will use it in our training) such a method that </a:t>
            </a:r>
          </a:p>
          <a:p>
            <a:pPr marL="342900" indent="-342900">
              <a:buFontTx/>
              <a:buChar char="-"/>
            </a:pPr>
            <a:r>
              <a:rPr lang="en-US" sz="2400" dirty="0" smtClean="0">
                <a:solidFill>
                  <a:schemeClr val="accent5">
                    <a:lumMod val="75000"/>
                  </a:schemeClr>
                </a:solidFill>
                <a:latin typeface="Calibri" panose="020F0502020204030204" pitchFamily="34" charset="0"/>
              </a:rPr>
              <a:t>(</a:t>
            </a:r>
            <a:r>
              <a:rPr lang="en-US" sz="2400" dirty="0" err="1" smtClean="0">
                <a:solidFill>
                  <a:schemeClr val="accent5">
                    <a:lumMod val="75000"/>
                  </a:schemeClr>
                </a:solidFill>
                <a:latin typeface="Calibri" panose="020F0502020204030204" pitchFamily="34" charset="0"/>
              </a:rPr>
              <a:t>i</a:t>
            </a:r>
            <a:r>
              <a:rPr lang="en-US" sz="2400" dirty="0" smtClean="0">
                <a:solidFill>
                  <a:schemeClr val="accent5">
                    <a:lumMod val="75000"/>
                  </a:schemeClr>
                </a:solidFill>
                <a:latin typeface="Calibri" panose="020F0502020204030204" pitchFamily="34" charset="0"/>
              </a:rPr>
              <a:t>) sorts all the units in the data by the predicted values from the largest to the smallest (or opposite)</a:t>
            </a:r>
          </a:p>
          <a:p>
            <a:pPr marL="342900" indent="-342900">
              <a:buFontTx/>
              <a:buChar char="-"/>
            </a:pPr>
            <a:r>
              <a:rPr lang="en-US" sz="2400" dirty="0" smtClean="0">
                <a:solidFill>
                  <a:schemeClr val="accent5">
                    <a:lumMod val="75000"/>
                  </a:schemeClr>
                </a:solidFill>
                <a:latin typeface="Calibri" panose="020F0502020204030204" pitchFamily="34" charset="0"/>
              </a:rPr>
              <a:t>(ii) creates the lagged variables as many as needed (maybe even 10-20 lag variables), nearest= lag1, 2</a:t>
            </a:r>
            <a:r>
              <a:rPr lang="en-US" sz="2400" baseline="30000" dirty="0" smtClean="0">
                <a:solidFill>
                  <a:schemeClr val="accent5">
                    <a:lumMod val="75000"/>
                  </a:schemeClr>
                </a:solidFill>
                <a:latin typeface="Calibri" panose="020F0502020204030204" pitchFamily="34" charset="0"/>
              </a:rPr>
              <a:t>nd</a:t>
            </a:r>
            <a:r>
              <a:rPr lang="en-US" sz="2400" dirty="0" smtClean="0">
                <a:solidFill>
                  <a:schemeClr val="accent5">
                    <a:lumMod val="75000"/>
                  </a:schemeClr>
                </a:solidFill>
                <a:latin typeface="Calibri" panose="020F0502020204030204" pitchFamily="34" charset="0"/>
              </a:rPr>
              <a:t> nearest= lag3, 3</a:t>
            </a:r>
            <a:r>
              <a:rPr lang="en-US" sz="2400" baseline="30000" dirty="0" smtClean="0">
                <a:solidFill>
                  <a:schemeClr val="accent5">
                    <a:lumMod val="75000"/>
                  </a:schemeClr>
                </a:solidFill>
                <a:latin typeface="Calibri" panose="020F0502020204030204" pitchFamily="34" charset="0"/>
              </a:rPr>
              <a:t>rd</a:t>
            </a:r>
            <a:r>
              <a:rPr lang="en-US" sz="2400" dirty="0" smtClean="0">
                <a:solidFill>
                  <a:schemeClr val="accent5">
                    <a:lumMod val="75000"/>
                  </a:schemeClr>
                </a:solidFill>
                <a:latin typeface="Calibri" panose="020F0502020204030204" pitchFamily="34" charset="0"/>
              </a:rPr>
              <a:t> nearest=lag5, …</a:t>
            </a:r>
          </a:p>
          <a:p>
            <a:pPr marL="342900" indent="-342900">
              <a:buFontTx/>
              <a:buChar char="-"/>
            </a:pPr>
            <a:r>
              <a:rPr lang="en-US" sz="2400" dirty="0" smtClean="0">
                <a:solidFill>
                  <a:schemeClr val="accent5">
                    <a:lumMod val="75000"/>
                  </a:schemeClr>
                </a:solidFill>
                <a:latin typeface="Calibri" panose="020F0502020204030204" pitchFamily="34" charset="0"/>
              </a:rPr>
              <a:t>(iii) sorts this sorted data set to the opposite order, that is, from the smallest to the largest (or opposite)</a:t>
            </a:r>
          </a:p>
          <a:p>
            <a:pPr marL="342900" indent="-342900">
              <a:buFontTx/>
              <a:buChar char="-"/>
            </a:pPr>
            <a:r>
              <a:rPr lang="en-US" sz="2400" dirty="0" smtClean="0">
                <a:solidFill>
                  <a:schemeClr val="accent5">
                    <a:lumMod val="75000"/>
                  </a:schemeClr>
                </a:solidFill>
                <a:latin typeface="Calibri" panose="020F0502020204030204" pitchFamily="34" charset="0"/>
              </a:rPr>
              <a:t>(iv) creates the lag variables similarly to (ii), 1st=lag2, 2</a:t>
            </a:r>
            <a:r>
              <a:rPr lang="en-US" sz="2400" baseline="30000" dirty="0" smtClean="0">
                <a:solidFill>
                  <a:schemeClr val="accent5">
                    <a:lumMod val="75000"/>
                  </a:schemeClr>
                </a:solidFill>
                <a:latin typeface="Calibri" panose="020F0502020204030204" pitchFamily="34" charset="0"/>
              </a:rPr>
              <a:t>nd</a:t>
            </a:r>
            <a:r>
              <a:rPr lang="en-US" sz="2400" dirty="0" smtClean="0">
                <a:solidFill>
                  <a:schemeClr val="accent5">
                    <a:lumMod val="75000"/>
                  </a:schemeClr>
                </a:solidFill>
                <a:latin typeface="Calibri" panose="020F0502020204030204" pitchFamily="34" charset="0"/>
              </a:rPr>
              <a:t>=lag4, 3</a:t>
            </a:r>
            <a:r>
              <a:rPr lang="en-US" sz="2400" baseline="30000" dirty="0" smtClean="0">
                <a:solidFill>
                  <a:schemeClr val="accent5">
                    <a:lumMod val="75000"/>
                  </a:schemeClr>
                </a:solidFill>
                <a:latin typeface="Calibri" panose="020F0502020204030204" pitchFamily="34" charset="0"/>
              </a:rPr>
              <a:t>rd</a:t>
            </a:r>
            <a:r>
              <a:rPr lang="en-US" sz="2400" dirty="0" smtClean="0">
                <a:solidFill>
                  <a:schemeClr val="accent5">
                    <a:lumMod val="75000"/>
                  </a:schemeClr>
                </a:solidFill>
                <a:latin typeface="Calibri" panose="020F0502020204030204" pitchFamily="34" charset="0"/>
              </a:rPr>
              <a:t>=lag6, …</a:t>
            </a:r>
          </a:p>
          <a:p>
            <a:pPr marL="342900" indent="-342900">
              <a:buFontTx/>
              <a:buChar char="-"/>
            </a:pPr>
            <a:r>
              <a:rPr lang="en-US" sz="2400" dirty="0" smtClean="0">
                <a:solidFill>
                  <a:schemeClr val="accent5">
                    <a:lumMod val="75000"/>
                  </a:schemeClr>
                </a:solidFill>
                <a:latin typeface="Calibri" panose="020F0502020204030204" pitchFamily="34" charset="0"/>
              </a:rPr>
              <a:t>.</a:t>
            </a:r>
          </a:p>
        </p:txBody>
      </p:sp>
      <p:sp>
        <p:nvSpPr>
          <p:cNvPr id="4" name="Dian numeron paikkamerkki 3"/>
          <p:cNvSpPr>
            <a:spLocks noGrp="1"/>
          </p:cNvSpPr>
          <p:nvPr>
            <p:ph type="sldNum" sz="quarter" idx="12"/>
          </p:nvPr>
        </p:nvSpPr>
        <p:spPr/>
        <p:txBody>
          <a:bodyPr/>
          <a:lstStyle/>
          <a:p>
            <a:fld id="{9F948BEE-9E3F-4D4D-A252-771EB9EE2D9D}" type="slidenum">
              <a:rPr lang="fi-FI" smtClean="0"/>
              <a:pPr/>
              <a:t>80</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162925637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611560" y="328442"/>
            <a:ext cx="8215370" cy="6370975"/>
          </a:xfrm>
          <a:prstGeom prst="rect">
            <a:avLst/>
          </a:prstGeom>
          <a:solidFill>
            <a:schemeClr val="bg1"/>
          </a:solidFill>
          <a:ln w="9525">
            <a:noFill/>
            <a:miter lim="800000"/>
            <a:headEnd/>
            <a:tailEnd/>
          </a:ln>
        </p:spPr>
        <p:txBody>
          <a:bodyPr wrap="square">
            <a:spAutoFit/>
          </a:bodyPr>
          <a:lstStyle/>
          <a:p>
            <a:pPr lvl="1"/>
            <a:r>
              <a:rPr lang="en-US" sz="2800" b="1" dirty="0">
                <a:latin typeface="Calibri" panose="020F0502020204030204" pitchFamily="34" charset="0"/>
              </a:rPr>
              <a:t>Nearness metrics of real-donor </a:t>
            </a:r>
            <a:r>
              <a:rPr lang="en-US" sz="2800" b="1" dirty="0" smtClean="0">
                <a:latin typeface="Calibri" panose="020F0502020204030204" pitchFamily="34" charset="0"/>
              </a:rPr>
              <a:t>methods 5b</a:t>
            </a:r>
            <a:endParaRPr lang="en-US" sz="2800" b="1" dirty="0">
              <a:latin typeface="Calibri" panose="020F0502020204030204" pitchFamily="34" charset="0"/>
            </a:endParaRPr>
          </a:p>
          <a:p>
            <a:pPr algn="l"/>
            <a:endParaRPr lang="en-US" sz="2000" dirty="0" smtClean="0">
              <a:latin typeface="Calibri" panose="020F0502020204030204" pitchFamily="34" charset="0"/>
            </a:endParaRPr>
          </a:p>
          <a:p>
            <a:pPr marL="342900" indent="-342900">
              <a:buFontTx/>
              <a:buChar char="-"/>
            </a:pPr>
            <a:r>
              <a:rPr lang="en-US" sz="2400" dirty="0" smtClean="0">
                <a:solidFill>
                  <a:schemeClr val="accent5">
                    <a:lumMod val="75000"/>
                  </a:schemeClr>
                </a:solidFill>
                <a:latin typeface="Calibri" panose="020F0502020204030204" pitchFamily="34" charset="0"/>
              </a:rPr>
              <a:t>(v) begins the imputation so that if a missing value is observed then it is first looked whether lag1 is non-missing; if ‘yes’, this value has been chosen as an imputed value; if ‘no’, then it is checked lag2 and so on as long as all the values are imputed.</a:t>
            </a:r>
          </a:p>
          <a:p>
            <a:r>
              <a:rPr lang="en-US" sz="2400" dirty="0" smtClean="0">
                <a:latin typeface="Calibri" panose="020F0502020204030204" pitchFamily="34" charset="0"/>
              </a:rPr>
              <a:t>This method works well except if going too far from a nearest value to find an observed value. It is possible that a big number of lagged variables is needed to impute all missing values. It means that the same real-donor will be used more than once as a real-donor. It is possible to choose a model-donor method in such cases instead of real-donor method. </a:t>
            </a:r>
          </a:p>
          <a:p>
            <a:r>
              <a:rPr lang="en-US" sz="2400" dirty="0" smtClean="0">
                <a:latin typeface="Calibri" panose="020F0502020204030204" pitchFamily="34" charset="0"/>
              </a:rPr>
              <a:t>In general, a real-donor method is a kind of a weighting method but much more flexible than its ordinary form: in weighting, one weight is for each respondent, in this case the values of respondents can be used as imputed values or not, some several times.</a:t>
            </a:r>
          </a:p>
        </p:txBody>
      </p:sp>
      <p:sp>
        <p:nvSpPr>
          <p:cNvPr id="4" name="Dian numeron paikkamerkki 3"/>
          <p:cNvSpPr>
            <a:spLocks noGrp="1"/>
          </p:cNvSpPr>
          <p:nvPr>
            <p:ph type="sldNum" sz="quarter" idx="12"/>
          </p:nvPr>
        </p:nvSpPr>
        <p:spPr/>
        <p:txBody>
          <a:bodyPr/>
          <a:lstStyle/>
          <a:p>
            <a:fld id="{9F948BEE-9E3F-4D4D-A252-771EB9EE2D9D}" type="slidenum">
              <a:rPr lang="fi-FI" smtClean="0"/>
              <a:pPr/>
              <a:t>81</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815336956"/>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611560" y="620688"/>
            <a:ext cx="8215370" cy="4524315"/>
          </a:xfrm>
          <a:prstGeom prst="rect">
            <a:avLst/>
          </a:prstGeom>
          <a:solidFill>
            <a:schemeClr val="bg1"/>
          </a:solidFill>
          <a:ln w="9525">
            <a:noFill/>
            <a:miter lim="800000"/>
            <a:headEnd/>
            <a:tailEnd/>
          </a:ln>
        </p:spPr>
        <p:txBody>
          <a:bodyPr wrap="square">
            <a:spAutoFit/>
          </a:bodyPr>
          <a:lstStyle/>
          <a:p>
            <a:pPr lvl="1"/>
            <a:r>
              <a:rPr lang="en-US" sz="2800" b="1" dirty="0">
                <a:latin typeface="Calibri" panose="020F0502020204030204" pitchFamily="34" charset="0"/>
              </a:rPr>
              <a:t>Nearness metrics of real-donor </a:t>
            </a:r>
            <a:r>
              <a:rPr lang="en-US" sz="2800" b="1" dirty="0" smtClean="0">
                <a:latin typeface="Calibri" panose="020F0502020204030204" pitchFamily="34" charset="0"/>
              </a:rPr>
              <a:t>methods 6 </a:t>
            </a:r>
            <a:endParaRPr lang="en-US" sz="2800" b="1" dirty="0">
              <a:latin typeface="Calibri" panose="020F0502020204030204" pitchFamily="34" charset="0"/>
            </a:endParaRPr>
          </a:p>
          <a:p>
            <a:pPr algn="l"/>
            <a:endParaRPr lang="en-US" sz="2000" dirty="0" smtClean="0">
              <a:latin typeface="Calibri" panose="020F0502020204030204" pitchFamily="34" charset="0"/>
            </a:endParaRPr>
          </a:p>
          <a:p>
            <a:pPr algn="l"/>
            <a:r>
              <a:rPr lang="en-US" sz="2400" dirty="0" smtClean="0">
                <a:latin typeface="Calibri" panose="020F0502020204030204" pitchFamily="34" charset="0"/>
              </a:rPr>
              <a:t>The </a:t>
            </a:r>
            <a:r>
              <a:rPr lang="en-US" sz="2400" u="sng" dirty="0" smtClean="0">
                <a:latin typeface="Calibri" panose="020F0502020204030204" pitchFamily="34" charset="0"/>
              </a:rPr>
              <a:t>fourth</a:t>
            </a:r>
            <a:r>
              <a:rPr lang="en-US" sz="2400" dirty="0" smtClean="0">
                <a:latin typeface="Calibri" panose="020F0502020204030204" pitchFamily="34" charset="0"/>
              </a:rPr>
              <a:t> good and rational strategy (like my regression-based nearest neighbor hot decking) in many situations is to use model-donor imputation values (that </a:t>
            </a:r>
            <a:r>
              <a:rPr lang="en-US" sz="2400" u="sng" dirty="0" smtClean="0">
                <a:latin typeface="Calibri" panose="020F0502020204030204" pitchFamily="34" charset="0"/>
              </a:rPr>
              <a:t>are predicted values of a regression model </a:t>
            </a:r>
            <a:r>
              <a:rPr lang="en-US" sz="2400" dirty="0" smtClean="0">
                <a:latin typeface="Calibri" panose="020F0502020204030204" pitchFamily="34" charset="0"/>
              </a:rPr>
              <a:t>e.g.) over both the respondents and the non-respondents as </a:t>
            </a:r>
            <a:r>
              <a:rPr lang="en-US" sz="2400" dirty="0" smtClean="0">
                <a:solidFill>
                  <a:schemeClr val="accent3">
                    <a:lumMod val="50000"/>
                  </a:schemeClr>
                </a:solidFill>
                <a:latin typeface="Calibri" panose="020F0502020204030204" pitchFamily="34" charset="0"/>
              </a:rPr>
              <a:t>the nearness metrics</a:t>
            </a:r>
            <a:r>
              <a:rPr lang="en-US" sz="2400" dirty="0" smtClean="0">
                <a:latin typeface="Calibri" panose="020F0502020204030204" pitchFamily="34" charset="0"/>
              </a:rPr>
              <a:t>. This thus means that we impute technically the values for the respondents too, using the same strategy as for the non-respondents. It is not difficult and we made it already in graphs below. The next step is to work as in the previous case either to select the nearest donor, or a near donor that is usual when desired to randomize the procedure. </a:t>
            </a:r>
          </a:p>
        </p:txBody>
      </p:sp>
      <p:sp>
        <p:nvSpPr>
          <p:cNvPr id="4" name="Dian numeron paikkamerkki 3"/>
          <p:cNvSpPr>
            <a:spLocks noGrp="1"/>
          </p:cNvSpPr>
          <p:nvPr>
            <p:ph type="sldNum" sz="quarter" idx="12"/>
          </p:nvPr>
        </p:nvSpPr>
        <p:spPr/>
        <p:txBody>
          <a:bodyPr/>
          <a:lstStyle/>
          <a:p>
            <a:fld id="{9F948BEE-9E3F-4D4D-A252-771EB9EE2D9D}" type="slidenum">
              <a:rPr lang="fi-FI" smtClean="0"/>
              <a:pPr/>
              <a:t>82</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611560" y="620688"/>
            <a:ext cx="8215370" cy="3785652"/>
          </a:xfrm>
          <a:prstGeom prst="rect">
            <a:avLst/>
          </a:prstGeom>
          <a:solidFill>
            <a:schemeClr val="bg1"/>
          </a:solidFill>
          <a:ln w="9525">
            <a:noFill/>
            <a:miter lim="800000"/>
            <a:headEnd/>
            <a:tailEnd/>
          </a:ln>
        </p:spPr>
        <p:txBody>
          <a:bodyPr wrap="square">
            <a:spAutoFit/>
          </a:bodyPr>
          <a:lstStyle/>
          <a:p>
            <a:pPr lvl="1"/>
            <a:r>
              <a:rPr lang="en-US" sz="2800" b="1" dirty="0">
                <a:latin typeface="Calibri" panose="020F0502020204030204" pitchFamily="34" charset="0"/>
              </a:rPr>
              <a:t>Nearness metrics of real-donor </a:t>
            </a:r>
            <a:r>
              <a:rPr lang="en-US" sz="2800" b="1" dirty="0" smtClean="0">
                <a:latin typeface="Calibri" panose="020F0502020204030204" pitchFamily="34" charset="0"/>
              </a:rPr>
              <a:t>methods 7 </a:t>
            </a:r>
            <a:endParaRPr lang="en-US" sz="2800" b="1" dirty="0">
              <a:latin typeface="Calibri" panose="020F0502020204030204" pitchFamily="34" charset="0"/>
            </a:endParaRPr>
          </a:p>
          <a:p>
            <a:pPr algn="l"/>
            <a:endParaRPr lang="en-US" sz="2000" dirty="0" smtClean="0">
              <a:latin typeface="Calibri" panose="020F0502020204030204" pitchFamily="34" charset="0"/>
            </a:endParaRPr>
          </a:p>
          <a:p>
            <a:pPr algn="l"/>
            <a:r>
              <a:rPr lang="en-US" sz="2400" dirty="0" smtClean="0">
                <a:latin typeface="Calibri" panose="020F0502020204030204" pitchFamily="34" charset="0"/>
              </a:rPr>
              <a:t>Thus e.g. our nearness metrics is the previous model-donor output: </a:t>
            </a:r>
          </a:p>
          <a:p>
            <a:pPr algn="l"/>
            <a:endParaRPr lang="en-US" sz="2400" dirty="0" smtClean="0">
              <a:latin typeface="Calibri" panose="020F0502020204030204" pitchFamily="34" charset="0"/>
            </a:endParaRPr>
          </a:p>
          <a:p>
            <a:pPr algn="l"/>
            <a:r>
              <a:rPr lang="en-US" sz="2400" dirty="0" smtClean="0">
                <a:latin typeface="Calibri" panose="020F0502020204030204" pitchFamily="34" charset="0"/>
              </a:rPr>
              <a:t>(•)  Predicted value of the imputation model (</a:t>
            </a:r>
            <a:r>
              <a:rPr lang="en-US" sz="2400" i="1" dirty="0" smtClean="0">
                <a:latin typeface="Calibri" panose="020F0502020204030204" pitchFamily="34" charset="0"/>
              </a:rPr>
              <a:t>deterministic imputation of the entire data set)</a:t>
            </a:r>
          </a:p>
          <a:p>
            <a:pPr algn="l"/>
            <a:r>
              <a:rPr lang="en-US" sz="2400" dirty="0" smtClean="0">
                <a:latin typeface="Calibri" panose="020F0502020204030204" pitchFamily="34" charset="0"/>
              </a:rPr>
              <a:t>or  </a:t>
            </a:r>
          </a:p>
          <a:p>
            <a:pPr algn="l"/>
            <a:r>
              <a:rPr lang="en-US" sz="2400" dirty="0" smtClean="0">
                <a:latin typeface="Calibri" panose="020F0502020204030204" pitchFamily="34" charset="0"/>
              </a:rPr>
              <a:t>(••)  Predicted value plus a noise term of the imputation model (</a:t>
            </a:r>
            <a:r>
              <a:rPr lang="en-US" sz="2400" i="1" dirty="0" smtClean="0">
                <a:latin typeface="Calibri" panose="020F0502020204030204" pitchFamily="34" charset="0"/>
              </a:rPr>
              <a:t>stochastic imputation)</a:t>
            </a:r>
            <a:r>
              <a:rPr lang="en-US" sz="2400" dirty="0" smtClean="0">
                <a:latin typeface="Calibri" panose="020F0502020204030204" pitchFamily="34" charset="0"/>
              </a:rPr>
              <a:t>. </a:t>
            </a:r>
          </a:p>
        </p:txBody>
      </p:sp>
      <p:sp>
        <p:nvSpPr>
          <p:cNvPr id="4" name="Dian numeron paikkamerkki 3"/>
          <p:cNvSpPr>
            <a:spLocks noGrp="1"/>
          </p:cNvSpPr>
          <p:nvPr>
            <p:ph type="sldNum" sz="quarter" idx="12"/>
          </p:nvPr>
        </p:nvSpPr>
        <p:spPr/>
        <p:txBody>
          <a:bodyPr/>
          <a:lstStyle/>
          <a:p>
            <a:fld id="{9F948BEE-9E3F-4D4D-A252-771EB9EE2D9D}" type="slidenum">
              <a:rPr lang="fi-FI" smtClean="0"/>
              <a:pPr/>
              <a:t>83</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289437892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611560" y="473473"/>
            <a:ext cx="8215370" cy="6217087"/>
          </a:xfrm>
          <a:prstGeom prst="rect">
            <a:avLst/>
          </a:prstGeom>
          <a:solidFill>
            <a:schemeClr val="bg1"/>
          </a:solidFill>
          <a:ln w="9525">
            <a:noFill/>
            <a:miter lim="800000"/>
            <a:headEnd/>
            <a:tailEnd/>
          </a:ln>
        </p:spPr>
        <p:txBody>
          <a:bodyPr wrap="square">
            <a:spAutoFit/>
          </a:bodyPr>
          <a:lstStyle/>
          <a:p>
            <a:pPr lvl="1"/>
            <a:r>
              <a:rPr lang="en-US" sz="2800" b="1" dirty="0">
                <a:latin typeface="Calibri" panose="020F0502020204030204" pitchFamily="34" charset="0"/>
              </a:rPr>
              <a:t>Nearness metrics of real-donor methods </a:t>
            </a:r>
            <a:r>
              <a:rPr lang="en-US" sz="2800" b="1" dirty="0" smtClean="0">
                <a:latin typeface="Calibri" panose="020F0502020204030204" pitchFamily="34" charset="0"/>
              </a:rPr>
              <a:t>8 </a:t>
            </a:r>
            <a:endParaRPr lang="en-US" sz="2800" b="1" dirty="0">
              <a:latin typeface="Calibri" panose="020F0502020204030204" pitchFamily="34" charset="0"/>
            </a:endParaRPr>
          </a:p>
          <a:p>
            <a:pPr lvl="1" algn="l"/>
            <a:endParaRPr lang="en-US" dirty="0" smtClean="0">
              <a:latin typeface="Calibri" panose="020F0502020204030204" pitchFamily="34" charset="0"/>
            </a:endParaRPr>
          </a:p>
          <a:p>
            <a:pPr algn="l"/>
            <a:r>
              <a:rPr lang="en-US" sz="2200" dirty="0" smtClean="0">
                <a:latin typeface="Calibri" panose="020F0502020204030204" pitchFamily="34" charset="0"/>
              </a:rPr>
              <a:t>To make the previous point “Thus e.g. our nearness metrics can be the previous model-donor output” clearer:</a:t>
            </a:r>
          </a:p>
          <a:p>
            <a:pPr algn="l"/>
            <a:endParaRPr lang="en-US" sz="2200" dirty="0">
              <a:latin typeface="Calibri" panose="020F0502020204030204" pitchFamily="34" charset="0"/>
            </a:endParaRPr>
          </a:p>
          <a:p>
            <a:pPr algn="l"/>
            <a:r>
              <a:rPr lang="en-US" sz="2200" dirty="0" smtClean="0">
                <a:latin typeface="Calibri" panose="020F0502020204030204" pitchFamily="34" charset="0"/>
              </a:rPr>
              <a:t>We can thus work so that we first perform imputations using model-donor methodology but in this case also for the respondents (observed units) in addition to the non-respondents (not observed). Now we have the nearness metrics that is used – to find the nearest neighbor (or a reasonably near neighbor) for each non-respondent from the respondents and </a:t>
            </a:r>
          </a:p>
          <a:p>
            <a:pPr marL="342900" indent="-342900" algn="l">
              <a:buFontTx/>
              <a:buChar char="-"/>
            </a:pPr>
            <a:r>
              <a:rPr lang="en-US" sz="2200" dirty="0" smtClean="0">
                <a:latin typeface="Calibri" panose="020F0502020204030204" pitchFamily="34" charset="0"/>
              </a:rPr>
              <a:t>to insert this value to this unit.  </a:t>
            </a:r>
          </a:p>
          <a:p>
            <a:pPr algn="l"/>
            <a:r>
              <a:rPr lang="en-US" sz="2200" dirty="0" smtClean="0">
                <a:latin typeface="Calibri" panose="020F0502020204030204" pitchFamily="34" charset="0"/>
              </a:rPr>
              <a:t>This also gives opportunity to compare both strategies easily when estimating some figures from the imputed data set. </a:t>
            </a:r>
            <a:br>
              <a:rPr lang="en-US" sz="2200" dirty="0" smtClean="0">
                <a:latin typeface="Calibri" panose="020F0502020204030204" pitchFamily="34" charset="0"/>
              </a:rPr>
            </a:br>
            <a:r>
              <a:rPr lang="en-US" sz="2200" dirty="0" smtClean="0">
                <a:latin typeface="Calibri" panose="020F0502020204030204" pitchFamily="34" charset="0"/>
              </a:rPr>
              <a:t>It is also possible to choose a model-donor imputed value for those units whose nearest neighbor is too far and thus not be plausible. In this case the final imputation is a </a:t>
            </a:r>
            <a:r>
              <a:rPr lang="en-US" sz="2200" u="sng" dirty="0" smtClean="0">
                <a:latin typeface="Calibri" panose="020F0502020204030204" pitchFamily="34" charset="0"/>
              </a:rPr>
              <a:t>mixed </a:t>
            </a:r>
            <a:r>
              <a:rPr lang="en-US" sz="2200" u="sng" dirty="0" err="1" smtClean="0">
                <a:latin typeface="Calibri" panose="020F0502020204030204" pitchFamily="34" charset="0"/>
              </a:rPr>
              <a:t>real&amp;model-donor</a:t>
            </a:r>
            <a:r>
              <a:rPr lang="en-US" sz="2200" u="sng" dirty="0" smtClean="0">
                <a:latin typeface="Calibri" panose="020F0502020204030204" pitchFamily="34" charset="0"/>
              </a:rPr>
              <a:t> method</a:t>
            </a:r>
            <a:r>
              <a:rPr lang="en-US" sz="2200" dirty="0" smtClean="0">
                <a:latin typeface="Calibri" panose="020F0502020204030204" pitchFamily="34" charset="0"/>
              </a:rPr>
              <a:t>. It is allowed. It is possible to take the mean of both imputed values too.</a:t>
            </a:r>
          </a:p>
        </p:txBody>
      </p:sp>
      <p:sp>
        <p:nvSpPr>
          <p:cNvPr id="4" name="Dian numeron paikkamerkki 3"/>
          <p:cNvSpPr>
            <a:spLocks noGrp="1"/>
          </p:cNvSpPr>
          <p:nvPr>
            <p:ph type="sldNum" sz="quarter" idx="12"/>
          </p:nvPr>
        </p:nvSpPr>
        <p:spPr/>
        <p:txBody>
          <a:bodyPr/>
          <a:lstStyle/>
          <a:p>
            <a:fld id="{9F948BEE-9E3F-4D4D-A252-771EB9EE2D9D}" type="slidenum">
              <a:rPr lang="fi-FI" smtClean="0"/>
              <a:pPr/>
              <a:t>84</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745332715"/>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611560" y="620688"/>
            <a:ext cx="8215370" cy="5539978"/>
          </a:xfrm>
          <a:prstGeom prst="rect">
            <a:avLst/>
          </a:prstGeom>
          <a:solidFill>
            <a:schemeClr val="bg1"/>
          </a:solidFill>
          <a:ln w="9525">
            <a:noFill/>
            <a:miter lim="800000"/>
            <a:headEnd/>
            <a:tailEnd/>
          </a:ln>
        </p:spPr>
        <p:txBody>
          <a:bodyPr wrap="square">
            <a:spAutoFit/>
          </a:bodyPr>
          <a:lstStyle/>
          <a:p>
            <a:pPr lvl="1"/>
            <a:r>
              <a:rPr lang="en-US" sz="2400" b="1" dirty="0"/>
              <a:t>Nearness metrics of real-donor methods </a:t>
            </a:r>
            <a:r>
              <a:rPr lang="en-US" sz="2400" b="1" dirty="0" smtClean="0"/>
              <a:t>9 </a:t>
            </a:r>
            <a:endParaRPr lang="en-US" sz="2400" b="1" dirty="0"/>
          </a:p>
          <a:p>
            <a:pPr lvl="1" algn="l"/>
            <a:endParaRPr lang="en-US" dirty="0" smtClean="0"/>
          </a:p>
          <a:p>
            <a:pPr algn="l"/>
            <a:r>
              <a:rPr lang="en-US" sz="2400" b="1" dirty="0" smtClean="0"/>
              <a:t>The imputed value of the real-donor method.</a:t>
            </a:r>
            <a:endParaRPr lang="en-US" sz="2400" dirty="0" smtClean="0"/>
          </a:p>
          <a:p>
            <a:pPr algn="l"/>
            <a:endParaRPr lang="en-US" sz="2400" dirty="0" smtClean="0"/>
          </a:p>
          <a:p>
            <a:pPr algn="l"/>
            <a:r>
              <a:rPr lang="en-US" sz="2400" dirty="0" smtClean="0"/>
              <a:t>If the imputation model is based on the </a:t>
            </a:r>
            <a:r>
              <a:rPr lang="en-US" sz="2400" noProof="1" smtClean="0"/>
              <a:t>missingness/</a:t>
            </a:r>
            <a:r>
              <a:rPr lang="en-US" sz="2400" dirty="0" smtClean="0"/>
              <a:t>response indicator, the imputation is similar to that presented in previous pages, but now the values of the nearness metrics are thus within the interval (0,1). The SAS codes are thus similar in both cases but the values are not. Now we have automatically these propensity values both for the respondents and for the non-respondents. There are still several options to work with these values. These will be considered later. An interesting special case is such in which the variable being imputed is binary as well. Thus both variables (in imputation model and in analysis) are binary. This may arise confusion. </a:t>
            </a:r>
          </a:p>
        </p:txBody>
      </p:sp>
      <p:sp>
        <p:nvSpPr>
          <p:cNvPr id="4" name="Dian numeron paikkamerkki 3"/>
          <p:cNvSpPr>
            <a:spLocks noGrp="1"/>
          </p:cNvSpPr>
          <p:nvPr>
            <p:ph type="sldNum" sz="quarter" idx="12"/>
          </p:nvPr>
        </p:nvSpPr>
        <p:spPr/>
        <p:txBody>
          <a:bodyPr/>
          <a:lstStyle/>
          <a:p>
            <a:fld id="{9F948BEE-9E3F-4D4D-A252-771EB9EE2D9D}" type="slidenum">
              <a:rPr lang="fi-FI" smtClean="0"/>
              <a:pPr/>
              <a:t>85</a:t>
            </a:fld>
            <a:endParaRPr lang="fi-FI"/>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385134406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86</a:t>
            </a:fld>
            <a:endParaRPr lang="fi-FI"/>
          </a:p>
        </p:txBody>
      </p:sp>
      <p:sp>
        <p:nvSpPr>
          <p:cNvPr id="4" name="TextBox 3"/>
          <p:cNvSpPr txBox="1"/>
          <p:nvPr/>
        </p:nvSpPr>
        <p:spPr>
          <a:xfrm>
            <a:off x="1011901" y="472435"/>
            <a:ext cx="7724872" cy="523220"/>
          </a:xfrm>
          <a:prstGeom prst="rect">
            <a:avLst/>
          </a:prstGeom>
          <a:noFill/>
        </p:spPr>
        <p:txBody>
          <a:bodyPr wrap="none" rtlCol="0">
            <a:spAutoFit/>
          </a:bodyPr>
          <a:lstStyle/>
          <a:p>
            <a:r>
              <a:rPr lang="en-US" sz="2800" dirty="0" smtClean="0"/>
              <a:t>Strategy in our SAS training for real-donor methods</a:t>
            </a:r>
            <a:endParaRPr lang="en-US" sz="2800" dirty="0"/>
          </a:p>
        </p:txBody>
      </p:sp>
      <p:sp>
        <p:nvSpPr>
          <p:cNvPr id="5" name="Rectangle 4"/>
          <p:cNvSpPr/>
          <p:nvPr/>
        </p:nvSpPr>
        <p:spPr>
          <a:xfrm>
            <a:off x="611560" y="1340768"/>
            <a:ext cx="3744416" cy="34563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smtClean="0"/>
              <a:t>Imputation model</a:t>
            </a:r>
            <a:r>
              <a:rPr lang="en-US" sz="2400" dirty="0" smtClean="0"/>
              <a:t>:</a:t>
            </a:r>
          </a:p>
          <a:p>
            <a:pPr marL="514350" indent="-514350" algn="ctr">
              <a:buAutoNum type="romanLcParenBoth"/>
            </a:pPr>
            <a:r>
              <a:rPr lang="en-US" sz="2200" dirty="0" smtClean="0"/>
              <a:t>The same options as in model-donor methods and</a:t>
            </a:r>
          </a:p>
          <a:p>
            <a:pPr marL="514350" indent="-514350" algn="ctr">
              <a:buAutoNum type="romanLcParenBoth"/>
            </a:pPr>
            <a:r>
              <a:rPr lang="en-US" sz="2200" dirty="0" smtClean="0"/>
              <a:t> Binary regression models of the response indicator</a:t>
            </a:r>
          </a:p>
          <a:p>
            <a:pPr algn="ctr"/>
            <a:endParaRPr lang="en-US" sz="2200" dirty="0" smtClean="0"/>
          </a:p>
          <a:p>
            <a:pPr algn="ctr"/>
            <a:r>
              <a:rPr lang="en-US" sz="2200" dirty="0" smtClean="0"/>
              <a:t>but the predicted values are for both the observed and unobserved units</a:t>
            </a:r>
          </a:p>
        </p:txBody>
      </p:sp>
      <p:sp>
        <p:nvSpPr>
          <p:cNvPr id="6" name="Rectangle 5"/>
          <p:cNvSpPr/>
          <p:nvPr/>
        </p:nvSpPr>
        <p:spPr>
          <a:xfrm>
            <a:off x="4992357" y="1412776"/>
            <a:ext cx="3744416" cy="345638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smtClean="0"/>
              <a:t>Imputation task</a:t>
            </a:r>
            <a:r>
              <a:rPr lang="en-US" sz="2400" dirty="0" smtClean="0"/>
              <a:t>:</a:t>
            </a:r>
          </a:p>
          <a:p>
            <a:pPr algn="ctr"/>
            <a:endParaRPr lang="en-US" sz="2200" dirty="0" smtClean="0"/>
          </a:p>
          <a:p>
            <a:pPr algn="ctr"/>
            <a:r>
              <a:rPr lang="en-US" sz="2200" dirty="0" smtClean="0"/>
              <a:t>Find a near neighbor using the output file of the imputation model</a:t>
            </a:r>
          </a:p>
        </p:txBody>
      </p:sp>
      <p:sp>
        <p:nvSpPr>
          <p:cNvPr id="7" name="TextBox 6"/>
          <p:cNvSpPr txBox="1"/>
          <p:nvPr/>
        </p:nvSpPr>
        <p:spPr>
          <a:xfrm>
            <a:off x="611560" y="5098078"/>
            <a:ext cx="8280920" cy="1446550"/>
          </a:xfrm>
          <a:prstGeom prst="rect">
            <a:avLst/>
          </a:prstGeom>
          <a:noFill/>
        </p:spPr>
        <p:txBody>
          <a:bodyPr wrap="square" rtlCol="0">
            <a:spAutoFit/>
          </a:bodyPr>
          <a:lstStyle/>
          <a:p>
            <a:r>
              <a:rPr lang="en-US" sz="2200" dirty="0" smtClean="0"/>
              <a:t>You need to run one SAS program to get the predicted values for all units, and then go to another SAS program to run the imputation task. The required file and the nearness metrics respectively are needed to use as inputs of the second part.</a:t>
            </a:r>
            <a:endParaRPr lang="en-US" sz="2200" dirty="0"/>
          </a:p>
        </p:txBody>
      </p:sp>
    </p:spTree>
    <p:extLst>
      <p:ext uri="{BB962C8B-B14F-4D97-AF65-F5344CB8AC3E}">
        <p14:creationId xmlns:p14="http://schemas.microsoft.com/office/powerpoint/2010/main" val="208401703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87</a:t>
            </a:fld>
            <a:endParaRPr lang="fi-FI"/>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1106742"/>
            <a:ext cx="7160344" cy="5370258"/>
          </a:xfrm>
          <a:prstGeom prst="rect">
            <a:avLst/>
          </a:prstGeom>
        </p:spPr>
      </p:pic>
      <p:sp>
        <p:nvSpPr>
          <p:cNvPr id="5" name="Rectangle 4"/>
          <p:cNvSpPr/>
          <p:nvPr/>
        </p:nvSpPr>
        <p:spPr>
          <a:xfrm>
            <a:off x="3347864" y="4221088"/>
            <a:ext cx="3808784"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What is here using real-donor methods</a:t>
            </a:r>
            <a:r>
              <a:rPr lang="fi-FI" dirty="0" smtClean="0"/>
              <a:t>?</a:t>
            </a:r>
            <a:endParaRPr lang="fi-FI" dirty="0"/>
          </a:p>
        </p:txBody>
      </p:sp>
      <p:sp>
        <p:nvSpPr>
          <p:cNvPr id="6" name="TextBox 5"/>
          <p:cNvSpPr txBox="1"/>
          <p:nvPr/>
        </p:nvSpPr>
        <p:spPr>
          <a:xfrm>
            <a:off x="827584" y="400602"/>
            <a:ext cx="8230395" cy="461665"/>
          </a:xfrm>
          <a:prstGeom prst="rect">
            <a:avLst/>
          </a:prstGeom>
          <a:noFill/>
        </p:spPr>
        <p:txBody>
          <a:bodyPr wrap="none" rtlCol="0">
            <a:spAutoFit/>
          </a:bodyPr>
          <a:lstStyle/>
          <a:p>
            <a:r>
              <a:rPr lang="en-US" sz="2400" dirty="0" smtClean="0"/>
              <a:t>A break task: Try to guess what is missing and tell me if you want</a:t>
            </a:r>
            <a:endParaRPr lang="en-US" sz="2400" dirty="0"/>
          </a:p>
        </p:txBody>
      </p:sp>
    </p:spTree>
    <p:extLst>
      <p:ext uri="{BB962C8B-B14F-4D97-AF65-F5344CB8AC3E}">
        <p14:creationId xmlns:p14="http://schemas.microsoft.com/office/powerpoint/2010/main" val="3501379974"/>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1763688" y="389855"/>
            <a:ext cx="4788042" cy="523220"/>
          </a:xfrm>
          <a:prstGeom prst="rect">
            <a:avLst/>
          </a:prstGeom>
          <a:noFill/>
          <a:ln w="9525">
            <a:noFill/>
            <a:miter lim="800000"/>
            <a:headEnd/>
            <a:tailEnd/>
          </a:ln>
        </p:spPr>
        <p:txBody>
          <a:bodyPr wrap="none">
            <a:spAutoFit/>
          </a:bodyPr>
          <a:lstStyle/>
          <a:p>
            <a:r>
              <a:rPr lang="en-US" sz="2800" b="1" baseline="0" dirty="0" smtClean="0">
                <a:latin typeface="Calibri" pitchFamily="34" charset="0"/>
                <a:cs typeface="Calibri" pitchFamily="34" charset="0"/>
              </a:rPr>
              <a:t>Single and multiple imputation</a:t>
            </a:r>
            <a:endParaRPr lang="en-US" sz="2800" baseline="0" dirty="0">
              <a:solidFill>
                <a:srgbClr val="003366"/>
              </a:solidFill>
              <a:latin typeface="Calibri" pitchFamily="34" charset="0"/>
              <a:cs typeface="Calibri" pitchFamily="34" charset="0"/>
            </a:endParaRPr>
          </a:p>
        </p:txBody>
      </p:sp>
      <p:sp>
        <p:nvSpPr>
          <p:cNvPr id="3" name="Text Box 9"/>
          <p:cNvSpPr txBox="1">
            <a:spLocks noChangeArrowheads="1"/>
          </p:cNvSpPr>
          <p:nvPr/>
        </p:nvSpPr>
        <p:spPr bwMode="auto">
          <a:xfrm>
            <a:off x="539552" y="851520"/>
            <a:ext cx="8009736" cy="3785652"/>
          </a:xfrm>
          <a:prstGeom prst="rect">
            <a:avLst/>
          </a:prstGeom>
          <a:noFill/>
          <a:ln w="9525">
            <a:noFill/>
            <a:miter lim="800000"/>
            <a:headEnd/>
            <a:tailEnd/>
          </a:ln>
        </p:spPr>
        <p:txBody>
          <a:bodyPr wrap="square">
            <a:spAutoFit/>
          </a:bodyPr>
          <a:lstStyle/>
          <a:p>
            <a:pPr algn="l"/>
            <a:r>
              <a:rPr lang="en-US" sz="2400" baseline="0" dirty="0" smtClean="0">
                <a:latin typeface="Calibri" pitchFamily="34" charset="0"/>
                <a:cs typeface="Calibri" pitchFamily="34" charset="0"/>
              </a:rPr>
              <a:t>Imputation can be performed</a:t>
            </a:r>
            <a:r>
              <a:rPr lang="en-US" sz="2400" dirty="0" smtClean="0">
                <a:latin typeface="Calibri" pitchFamily="34" charset="0"/>
                <a:cs typeface="Calibri" pitchFamily="34" charset="0"/>
              </a:rPr>
              <a:t> for each desired value of the non-complete variable just once, or several times. The first is called </a:t>
            </a:r>
            <a:r>
              <a:rPr lang="en-US" sz="2400" i="1" dirty="0" smtClean="0">
                <a:solidFill>
                  <a:schemeClr val="accent2">
                    <a:lumMod val="50000"/>
                  </a:schemeClr>
                </a:solidFill>
                <a:latin typeface="Calibri" pitchFamily="34" charset="0"/>
                <a:cs typeface="Calibri" pitchFamily="34" charset="0"/>
              </a:rPr>
              <a:t>single imputation (SI) </a:t>
            </a:r>
            <a:r>
              <a:rPr lang="en-US" sz="2400" dirty="0" smtClean="0">
                <a:latin typeface="Calibri" pitchFamily="34" charset="0"/>
                <a:cs typeface="Calibri" pitchFamily="34" charset="0"/>
              </a:rPr>
              <a:t>and the second </a:t>
            </a:r>
            <a:r>
              <a:rPr lang="en-US" sz="2400" i="1" dirty="0" smtClean="0">
                <a:solidFill>
                  <a:schemeClr val="accent2">
                    <a:lumMod val="50000"/>
                  </a:schemeClr>
                </a:solidFill>
                <a:latin typeface="Calibri" pitchFamily="34" charset="0"/>
                <a:cs typeface="Calibri" pitchFamily="34" charset="0"/>
              </a:rPr>
              <a:t>multiple imputation (MI).</a:t>
            </a:r>
            <a:r>
              <a:rPr lang="en-US" sz="2400" dirty="0" smtClean="0">
                <a:solidFill>
                  <a:schemeClr val="accent2">
                    <a:lumMod val="50000"/>
                  </a:schemeClr>
                </a:solidFill>
                <a:latin typeface="Calibri" pitchFamily="34" charset="0"/>
                <a:cs typeface="Calibri" pitchFamily="34" charset="0"/>
              </a:rPr>
              <a:t> </a:t>
            </a:r>
            <a:r>
              <a:rPr lang="en-US" sz="2400" dirty="0" smtClean="0">
                <a:solidFill>
                  <a:schemeClr val="tx2"/>
                </a:solidFill>
                <a:latin typeface="Calibri" pitchFamily="34" charset="0"/>
                <a:cs typeface="Calibri" pitchFamily="34" charset="0"/>
              </a:rPr>
              <a:t>These are not the two different imputation methods as often said, since multiple imputation means that single imputation has been repeated several times. So, each single imputation should aim at succeeding as well as possible e.g. avoiding the bias. There are the strict rules how to repeat imputation properly. The rules are not always clear and hence often criticized. </a:t>
            </a:r>
          </a:p>
        </p:txBody>
      </p:sp>
      <p:sp>
        <p:nvSpPr>
          <p:cNvPr id="5" name="Dian numeron paikkamerkki 4"/>
          <p:cNvSpPr>
            <a:spLocks noGrp="1"/>
          </p:cNvSpPr>
          <p:nvPr>
            <p:ph type="sldNum" sz="quarter" idx="12"/>
          </p:nvPr>
        </p:nvSpPr>
        <p:spPr/>
        <p:txBody>
          <a:bodyPr/>
          <a:lstStyle/>
          <a:p>
            <a:fld id="{9F948BEE-9E3F-4D4D-A252-771EB9EE2D9D}" type="slidenum">
              <a:rPr lang="fi-FI" smtClean="0"/>
              <a:pPr/>
              <a:t>88</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1846330421"/>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1763688" y="389855"/>
            <a:ext cx="5052537" cy="523220"/>
          </a:xfrm>
          <a:prstGeom prst="rect">
            <a:avLst/>
          </a:prstGeom>
          <a:noFill/>
          <a:ln w="9525">
            <a:noFill/>
            <a:miter lim="800000"/>
            <a:headEnd/>
            <a:tailEnd/>
          </a:ln>
        </p:spPr>
        <p:txBody>
          <a:bodyPr wrap="none">
            <a:spAutoFit/>
          </a:bodyPr>
          <a:lstStyle/>
          <a:p>
            <a:r>
              <a:rPr lang="en-US" sz="2800" b="1" baseline="0" dirty="0" smtClean="0">
                <a:latin typeface="Calibri" pitchFamily="34" charset="0"/>
                <a:cs typeface="Calibri" pitchFamily="34" charset="0"/>
              </a:rPr>
              <a:t>Single and multiple imputation 2</a:t>
            </a:r>
            <a:endParaRPr lang="en-US" sz="2800" baseline="0" dirty="0">
              <a:solidFill>
                <a:srgbClr val="003366"/>
              </a:solidFill>
              <a:latin typeface="Calibri" pitchFamily="34" charset="0"/>
              <a:cs typeface="Calibri" pitchFamily="34" charset="0"/>
            </a:endParaRPr>
          </a:p>
        </p:txBody>
      </p:sp>
      <p:sp>
        <p:nvSpPr>
          <p:cNvPr id="3" name="Text Box 9"/>
          <p:cNvSpPr txBox="1">
            <a:spLocks noChangeArrowheads="1"/>
          </p:cNvSpPr>
          <p:nvPr/>
        </p:nvSpPr>
        <p:spPr bwMode="auto">
          <a:xfrm>
            <a:off x="539552" y="851520"/>
            <a:ext cx="8009736" cy="4893647"/>
          </a:xfrm>
          <a:prstGeom prst="rect">
            <a:avLst/>
          </a:prstGeom>
          <a:noFill/>
          <a:ln w="9525">
            <a:noFill/>
            <a:miter lim="800000"/>
            <a:headEnd/>
            <a:tailEnd/>
          </a:ln>
        </p:spPr>
        <p:txBody>
          <a:bodyPr wrap="square">
            <a:spAutoFit/>
          </a:bodyPr>
          <a:lstStyle/>
          <a:p>
            <a:pPr algn="l"/>
            <a:endParaRPr lang="en-US" sz="2400" dirty="0" smtClean="0">
              <a:solidFill>
                <a:schemeClr val="tx2"/>
              </a:solidFill>
              <a:latin typeface="Calibri" pitchFamily="34" charset="0"/>
              <a:cs typeface="Calibri" pitchFamily="34" charset="0"/>
            </a:endParaRPr>
          </a:p>
          <a:p>
            <a:pPr algn="l"/>
            <a:r>
              <a:rPr lang="en-US" sz="2400" dirty="0" smtClean="0">
                <a:solidFill>
                  <a:schemeClr val="tx2"/>
                </a:solidFill>
                <a:latin typeface="Calibri" pitchFamily="34" charset="0"/>
                <a:cs typeface="Calibri" pitchFamily="34" charset="0"/>
              </a:rPr>
              <a:t>MI is in certain problems difficult to realize so that the users are happy. E.g. imputing values of large businesses this methodology may cause confusions. Instead, if imputation is concerned a big number of missing etc values for e.g. households and small/medium sized businesses (thus sample with large sampling weights) MI may be beneficial. Many details of MI are considered in the specific section of this course. </a:t>
            </a:r>
            <a:r>
              <a:rPr lang="en-US" sz="2400" baseline="0" dirty="0" smtClean="0">
                <a:solidFill>
                  <a:schemeClr val="tx2"/>
                </a:solidFill>
                <a:latin typeface="Calibri" pitchFamily="34" charset="0"/>
                <a:cs typeface="Calibri" pitchFamily="34" charset="0"/>
              </a:rPr>
              <a:t>MI</a:t>
            </a:r>
            <a:r>
              <a:rPr lang="en-US" sz="2400" dirty="0" smtClean="0">
                <a:solidFill>
                  <a:schemeClr val="tx2"/>
                </a:solidFill>
                <a:latin typeface="Calibri" pitchFamily="34" charset="0"/>
                <a:cs typeface="Calibri" pitchFamily="34" charset="0"/>
              </a:rPr>
              <a:t> is usually based on a </a:t>
            </a:r>
            <a:r>
              <a:rPr lang="en-US" sz="2400" u="sng" dirty="0" smtClean="0">
                <a:solidFill>
                  <a:schemeClr val="tx2"/>
                </a:solidFill>
                <a:latin typeface="Calibri" pitchFamily="34" charset="0"/>
                <a:cs typeface="Calibri" pitchFamily="34" charset="0"/>
              </a:rPr>
              <a:t>Bayesian</a:t>
            </a:r>
            <a:r>
              <a:rPr lang="en-US" sz="2400" dirty="0" smtClean="0">
                <a:solidFill>
                  <a:schemeClr val="tx2"/>
                </a:solidFill>
                <a:latin typeface="Calibri" pitchFamily="34" charset="0"/>
                <a:cs typeface="Calibri" pitchFamily="34" charset="0"/>
              </a:rPr>
              <a:t> approach that is developed by </a:t>
            </a:r>
            <a:r>
              <a:rPr lang="en-US" sz="2400" u="sng" dirty="0" smtClean="0">
                <a:solidFill>
                  <a:schemeClr val="tx2"/>
                </a:solidFill>
                <a:latin typeface="Calibri" pitchFamily="34" charset="0"/>
                <a:cs typeface="Calibri" pitchFamily="34" charset="0"/>
              </a:rPr>
              <a:t>Don(</a:t>
            </a:r>
            <a:r>
              <a:rPr lang="en-US" sz="2400" u="sng" dirty="0" err="1" smtClean="0">
                <a:solidFill>
                  <a:schemeClr val="tx2"/>
                </a:solidFill>
                <a:latin typeface="Calibri" pitchFamily="34" charset="0"/>
                <a:cs typeface="Calibri" pitchFamily="34" charset="0"/>
              </a:rPr>
              <a:t>ald</a:t>
            </a:r>
            <a:r>
              <a:rPr lang="en-US" sz="2400" u="sng" dirty="0" smtClean="0">
                <a:solidFill>
                  <a:schemeClr val="tx2"/>
                </a:solidFill>
                <a:latin typeface="Calibri" pitchFamily="34" charset="0"/>
                <a:cs typeface="Calibri" pitchFamily="34" charset="0"/>
              </a:rPr>
              <a:t>) Rubin </a:t>
            </a:r>
            <a:r>
              <a:rPr lang="en-US" sz="2400" dirty="0" smtClean="0">
                <a:solidFill>
                  <a:schemeClr val="tx2"/>
                </a:solidFill>
                <a:latin typeface="Calibri" pitchFamily="34" charset="0"/>
                <a:cs typeface="Calibri" pitchFamily="34" charset="0"/>
              </a:rPr>
              <a:t>(US), but </a:t>
            </a:r>
            <a:r>
              <a:rPr lang="en-US" sz="2400" u="sng" dirty="0" smtClean="0">
                <a:solidFill>
                  <a:schemeClr val="tx2"/>
                </a:solidFill>
                <a:latin typeface="Calibri" pitchFamily="34" charset="0"/>
                <a:cs typeface="Calibri" pitchFamily="34" charset="0"/>
              </a:rPr>
              <a:t>non-Bayesian</a:t>
            </a:r>
            <a:r>
              <a:rPr lang="en-US" sz="2400" dirty="0" smtClean="0">
                <a:solidFill>
                  <a:schemeClr val="tx2"/>
                </a:solidFill>
                <a:latin typeface="Calibri" pitchFamily="34" charset="0"/>
                <a:cs typeface="Calibri" pitchFamily="34" charset="0"/>
              </a:rPr>
              <a:t> (called also </a:t>
            </a:r>
            <a:r>
              <a:rPr lang="en-US" sz="2400" u="sng" dirty="0" smtClean="0">
                <a:solidFill>
                  <a:schemeClr val="tx2"/>
                </a:solidFill>
                <a:latin typeface="Calibri" pitchFamily="34" charset="0"/>
                <a:cs typeface="Calibri" pitchFamily="34" charset="0"/>
              </a:rPr>
              <a:t>repeated MI</a:t>
            </a:r>
            <a:r>
              <a:rPr lang="en-US" sz="2400" dirty="0" smtClean="0">
                <a:solidFill>
                  <a:schemeClr val="tx2"/>
                </a:solidFill>
                <a:latin typeface="Calibri" pitchFamily="34" charset="0"/>
                <a:cs typeface="Calibri" pitchFamily="34" charset="0"/>
              </a:rPr>
              <a:t>) is also used that I will prefer so far. </a:t>
            </a:r>
            <a:r>
              <a:rPr lang="en-US" sz="2400" u="sng" dirty="0" smtClean="0">
                <a:solidFill>
                  <a:schemeClr val="tx2"/>
                </a:solidFill>
                <a:latin typeface="Calibri" pitchFamily="34" charset="0"/>
                <a:cs typeface="Calibri" pitchFamily="34" charset="0"/>
              </a:rPr>
              <a:t>Jan </a:t>
            </a:r>
            <a:r>
              <a:rPr lang="en-US" sz="2400" u="sng" dirty="0" err="1" smtClean="0">
                <a:solidFill>
                  <a:schemeClr val="tx2"/>
                </a:solidFill>
                <a:latin typeface="Calibri" pitchFamily="34" charset="0"/>
                <a:cs typeface="Calibri" pitchFamily="34" charset="0"/>
              </a:rPr>
              <a:t>Björnstad</a:t>
            </a:r>
            <a:r>
              <a:rPr lang="en-US" sz="2400" u="sng" dirty="0" smtClean="0">
                <a:solidFill>
                  <a:schemeClr val="tx2"/>
                </a:solidFill>
                <a:latin typeface="Calibri" pitchFamily="34" charset="0"/>
                <a:cs typeface="Calibri" pitchFamily="34" charset="0"/>
              </a:rPr>
              <a:t> </a:t>
            </a:r>
            <a:r>
              <a:rPr lang="en-US" sz="2400" dirty="0" smtClean="0">
                <a:solidFill>
                  <a:schemeClr val="tx2"/>
                </a:solidFill>
                <a:latin typeface="Calibri" pitchFamily="34" charset="0"/>
                <a:cs typeface="Calibri" pitchFamily="34" charset="0"/>
              </a:rPr>
              <a:t>(Norway) introduced this concept in 2007 (J. of Official Statistics). </a:t>
            </a:r>
            <a:endParaRPr lang="en-US" sz="2400" baseline="0" dirty="0">
              <a:latin typeface="Calibri" pitchFamily="34" charset="0"/>
              <a:cs typeface="Calibri" pitchFamily="34" charset="0"/>
            </a:endParaRPr>
          </a:p>
        </p:txBody>
      </p:sp>
      <p:sp>
        <p:nvSpPr>
          <p:cNvPr id="5" name="Dian numeron paikkamerkki 4"/>
          <p:cNvSpPr>
            <a:spLocks noGrp="1"/>
          </p:cNvSpPr>
          <p:nvPr>
            <p:ph type="sldNum" sz="quarter" idx="12"/>
          </p:nvPr>
        </p:nvSpPr>
        <p:spPr/>
        <p:txBody>
          <a:bodyPr/>
          <a:lstStyle/>
          <a:p>
            <a:fld id="{9F948BEE-9E3F-4D4D-A252-771EB9EE2D9D}" type="slidenum">
              <a:rPr lang="fi-FI" smtClean="0"/>
              <a:pPr/>
              <a:t>89</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8503134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1259082" y="454762"/>
            <a:ext cx="4594784" cy="461665"/>
          </a:xfrm>
          <a:prstGeom prst="rect">
            <a:avLst/>
          </a:prstGeom>
          <a:noFill/>
          <a:ln w="9525">
            <a:noFill/>
            <a:miter lim="800000"/>
            <a:headEnd/>
            <a:tailEnd/>
          </a:ln>
        </p:spPr>
        <p:txBody>
          <a:bodyPr wrap="none">
            <a:spAutoFit/>
          </a:bodyPr>
          <a:lstStyle/>
          <a:p>
            <a:r>
              <a:rPr lang="en-CA" sz="2400" b="1" dirty="0" smtClean="0">
                <a:solidFill>
                  <a:srgbClr val="003366"/>
                </a:solidFill>
                <a:latin typeface="Calibri" panose="020F0502020204030204" pitchFamily="34" charset="0"/>
              </a:rPr>
              <a:t>Use of imputation has increased  </a:t>
            </a:r>
            <a:endParaRPr lang="en-CA" sz="2400" baseline="0" dirty="0">
              <a:solidFill>
                <a:srgbClr val="003366"/>
              </a:solidFill>
              <a:latin typeface="Calibri" panose="020F0502020204030204" pitchFamily="34" charset="0"/>
            </a:endParaRPr>
          </a:p>
        </p:txBody>
      </p:sp>
      <p:sp>
        <p:nvSpPr>
          <p:cNvPr id="3" name="Text Box 9"/>
          <p:cNvSpPr txBox="1">
            <a:spLocks noChangeArrowheads="1"/>
          </p:cNvSpPr>
          <p:nvPr/>
        </p:nvSpPr>
        <p:spPr bwMode="auto">
          <a:xfrm>
            <a:off x="595282" y="924852"/>
            <a:ext cx="8297198" cy="5570756"/>
          </a:xfrm>
          <a:prstGeom prst="rect">
            <a:avLst/>
          </a:prstGeom>
          <a:noFill/>
          <a:ln w="9525">
            <a:noFill/>
            <a:miter lim="800000"/>
            <a:headEnd/>
            <a:tailEnd/>
          </a:ln>
        </p:spPr>
        <p:txBody>
          <a:bodyPr wrap="square">
            <a:spAutoFit/>
          </a:bodyPr>
          <a:lstStyle/>
          <a:p>
            <a:pPr algn="l"/>
            <a:r>
              <a:rPr lang="en-CA" sz="2000" dirty="0" smtClean="0">
                <a:solidFill>
                  <a:srgbClr val="808000"/>
                </a:solidFill>
                <a:latin typeface="Calibri" panose="020F0502020204030204" pitchFamily="34" charset="0"/>
              </a:rPr>
              <a:t>● Since </a:t>
            </a:r>
            <a:r>
              <a:rPr lang="en-CA" sz="2000" noProof="1" smtClean="0">
                <a:solidFill>
                  <a:srgbClr val="808000"/>
                </a:solidFill>
                <a:latin typeface="Calibri" panose="020F0502020204030204" pitchFamily="34" charset="0"/>
              </a:rPr>
              <a:t>missingness</a:t>
            </a:r>
            <a:r>
              <a:rPr lang="en-CA" sz="2000" dirty="0" smtClean="0">
                <a:solidFill>
                  <a:srgbClr val="808000"/>
                </a:solidFill>
                <a:latin typeface="Calibri" panose="020F0502020204030204" pitchFamily="34" charset="0"/>
              </a:rPr>
              <a:t> and data deficiencies have become more common and also statistical confidentiality is more important.</a:t>
            </a:r>
          </a:p>
          <a:p>
            <a:pPr algn="l"/>
            <a:endParaRPr lang="en-CA" sz="2000" baseline="0" dirty="0" smtClean="0">
              <a:solidFill>
                <a:srgbClr val="808000"/>
              </a:solidFill>
              <a:latin typeface="Calibri" panose="020F0502020204030204" pitchFamily="34" charset="0"/>
            </a:endParaRPr>
          </a:p>
          <a:p>
            <a:pPr algn="l"/>
            <a:r>
              <a:rPr lang="en-CA" sz="2000" dirty="0" smtClean="0">
                <a:solidFill>
                  <a:srgbClr val="808000"/>
                </a:solidFill>
                <a:latin typeface="Calibri" panose="020F0502020204030204" pitchFamily="34" charset="0"/>
              </a:rPr>
              <a:t>● Since methodology has been developed but its implementation into software is not satisfactory. Hence, many imputations in data institutions are still needed to do using a specific programming. Some methods are fortunately easy to program, some others not. Most methods I will present are not difficult to perform with SAS codes that I use. </a:t>
            </a:r>
          </a:p>
          <a:p>
            <a:pPr algn="l"/>
            <a:endParaRPr lang="en-CA" sz="2000" dirty="0" smtClean="0">
              <a:solidFill>
                <a:srgbClr val="808000"/>
              </a:solidFill>
              <a:latin typeface="Calibri" panose="020F0502020204030204" pitchFamily="34" charset="0"/>
            </a:endParaRPr>
          </a:p>
          <a:p>
            <a:pPr algn="l"/>
            <a:r>
              <a:rPr lang="en-CA" sz="2000" dirty="0" smtClean="0">
                <a:solidFill>
                  <a:srgbClr val="808000"/>
                </a:solidFill>
                <a:latin typeface="Calibri" panose="020F0502020204030204" pitchFamily="34" charset="0"/>
              </a:rPr>
              <a:t>● </a:t>
            </a:r>
            <a:r>
              <a:rPr lang="en-CA" sz="2000" dirty="0">
                <a:solidFill>
                  <a:srgbClr val="808000"/>
                </a:solidFill>
                <a:latin typeface="Calibri" panose="020F0502020204030204" pitchFamily="34" charset="0"/>
              </a:rPr>
              <a:t>I</a:t>
            </a:r>
            <a:r>
              <a:rPr lang="en-CA" sz="2000" dirty="0" smtClean="0">
                <a:solidFill>
                  <a:srgbClr val="808000"/>
                </a:solidFill>
                <a:latin typeface="Calibri" panose="020F0502020204030204" pitchFamily="34" charset="0"/>
              </a:rPr>
              <a:t>mputation research was flourishing in 1990’s and early 2000’s but recently very little new things have been invented. Interestingly, the results of the </a:t>
            </a:r>
            <a:r>
              <a:rPr lang="en-CA" sz="2000" dirty="0" err="1" smtClean="0">
                <a:solidFill>
                  <a:srgbClr val="808000"/>
                </a:solidFill>
                <a:latin typeface="Calibri" panose="020F0502020204030204" pitchFamily="34" charset="0"/>
              </a:rPr>
              <a:t>Euredit</a:t>
            </a:r>
            <a:r>
              <a:rPr lang="en-CA" sz="2000" dirty="0" smtClean="0">
                <a:solidFill>
                  <a:srgbClr val="808000"/>
                </a:solidFill>
                <a:latin typeface="Calibri" panose="020F0502020204030204" pitchFamily="34" charset="0"/>
              </a:rPr>
              <a:t> project (</a:t>
            </a:r>
            <a:r>
              <a:rPr lang="en-CA" sz="1600" dirty="0" smtClean="0">
                <a:solidFill>
                  <a:srgbClr val="808000"/>
                </a:solidFill>
                <a:latin typeface="Calibri" panose="020F0502020204030204" pitchFamily="34" charset="0"/>
                <a:hlinkClick r:id="rId2"/>
              </a:rPr>
              <a:t>http://www.cs.york.ac.uk/euredit/</a:t>
            </a:r>
            <a:r>
              <a:rPr lang="en-CA" sz="1600" dirty="0" smtClean="0">
                <a:solidFill>
                  <a:srgbClr val="808000"/>
                </a:solidFill>
                <a:latin typeface="Calibri" panose="020F0502020204030204" pitchFamily="34" charset="0"/>
              </a:rPr>
              <a:t>) </a:t>
            </a:r>
            <a:r>
              <a:rPr lang="en-CA" sz="2000" dirty="0" smtClean="0">
                <a:solidFill>
                  <a:srgbClr val="808000"/>
                </a:solidFill>
                <a:latin typeface="Calibri" panose="020F0502020204030204" pitchFamily="34" charset="0"/>
              </a:rPr>
              <a:t>are still useful. </a:t>
            </a:r>
            <a:r>
              <a:rPr lang="en-CA" dirty="0" smtClean="0">
                <a:solidFill>
                  <a:srgbClr val="808000"/>
                </a:solidFill>
                <a:latin typeface="Calibri" panose="020F0502020204030204" pitchFamily="34" charset="0"/>
              </a:rPr>
              <a:t>This project in which I was involved, tested a big number of imputation techniques, called traditional and new methods, respectively. I will concentrate mainly on traditional methods.</a:t>
            </a:r>
            <a:r>
              <a:rPr lang="en-CA" sz="1600" dirty="0" smtClean="0">
                <a:solidFill>
                  <a:srgbClr val="808000"/>
                </a:solidFill>
                <a:latin typeface="Calibri" panose="020F0502020204030204" pitchFamily="34" charset="0"/>
              </a:rPr>
              <a:t> Since new projects have been missing, less new ideas have been developed but certain techniques have been however implemented in software, like SAS MI, SPSS, </a:t>
            </a:r>
            <a:r>
              <a:rPr lang="en-CA" sz="1600" dirty="0" err="1" smtClean="0">
                <a:solidFill>
                  <a:srgbClr val="808000"/>
                </a:solidFill>
                <a:latin typeface="Calibri" panose="020F0502020204030204" pitchFamily="34" charset="0"/>
              </a:rPr>
              <a:t>Solas</a:t>
            </a:r>
            <a:r>
              <a:rPr lang="en-CA" sz="1600" dirty="0" smtClean="0">
                <a:solidFill>
                  <a:srgbClr val="808000"/>
                </a:solidFill>
                <a:latin typeface="Calibri" panose="020F0502020204030204" pitchFamily="34" charset="0"/>
              </a:rPr>
              <a:t>, MICE and R packages. Any general imputation software do not exist. Thus if imputation is wished to use, the understanding of its methodology is necessary. Do not believe any automatic software even though you might get results without problems.</a:t>
            </a:r>
            <a:endParaRPr lang="fi-FI" sz="1600" baseline="0" dirty="0">
              <a:solidFill>
                <a:srgbClr val="808000"/>
              </a:solidFill>
              <a:latin typeface="Calibri" panose="020F0502020204030204" pitchFamily="34" charset="0"/>
            </a:endParaRPr>
          </a:p>
        </p:txBody>
      </p:sp>
      <p:sp>
        <p:nvSpPr>
          <p:cNvPr id="5" name="Dian numeron paikkamerkki 4"/>
          <p:cNvSpPr>
            <a:spLocks noGrp="1"/>
          </p:cNvSpPr>
          <p:nvPr>
            <p:ph type="sldNum" sz="quarter" idx="12"/>
          </p:nvPr>
        </p:nvSpPr>
        <p:spPr/>
        <p:txBody>
          <a:bodyPr/>
          <a:lstStyle/>
          <a:p>
            <a:fld id="{9F948BEE-9E3F-4D4D-A252-771EB9EE2D9D}" type="slidenum">
              <a:rPr lang="fi-FI" smtClean="0"/>
              <a:pPr/>
              <a:t>9</a:t>
            </a:fld>
            <a:endParaRPr lang="fi-FI"/>
          </a:p>
        </p:txBody>
      </p:sp>
      <p:sp>
        <p:nvSpPr>
          <p:cNvPr id="6" name="Footer Placeholder 5"/>
          <p:cNvSpPr>
            <a:spLocks noGrp="1"/>
          </p:cNvSpPr>
          <p:nvPr>
            <p:ph type="ftr" sz="quarter" idx="11"/>
          </p:nvPr>
        </p:nvSpPr>
        <p:spPr/>
        <p:txBody>
          <a:bodyPr/>
          <a:lstStyle/>
          <a:p>
            <a:r>
              <a:rPr lang="fi-FI" smtClean="0"/>
              <a:t>Imputation principles 2017 Seppo</a:t>
            </a:r>
            <a:endParaRPr lang="fi-FI"/>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Dian numeron paikkamerkki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fld id="{0B683D53-2A97-4739-88E8-5D8B08CEC29F}" type="slidenum">
              <a:rPr lang="fi-FI" sz="1400" smtClean="0"/>
              <a:pPr eaLnBrk="1" hangingPunct="1"/>
              <a:t>90</a:t>
            </a:fld>
            <a:endParaRPr lang="fi-FI" sz="1400" dirty="0" smtClean="0"/>
          </a:p>
        </p:txBody>
      </p:sp>
      <p:sp>
        <p:nvSpPr>
          <p:cNvPr id="47109" name="Text Box 2"/>
          <p:cNvSpPr txBox="1">
            <a:spLocks noChangeArrowheads="1"/>
          </p:cNvSpPr>
          <p:nvPr/>
        </p:nvSpPr>
        <p:spPr bwMode="auto">
          <a:xfrm>
            <a:off x="684213" y="306863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endParaRPr lang="en-GB" sz="1800" dirty="0"/>
          </a:p>
        </p:txBody>
      </p:sp>
      <p:sp>
        <p:nvSpPr>
          <p:cNvPr id="47110" name="Rectangle 3"/>
          <p:cNvSpPr>
            <a:spLocks noChangeArrowheads="1"/>
          </p:cNvSpPr>
          <p:nvPr/>
        </p:nvSpPr>
        <p:spPr bwMode="auto">
          <a:xfrm>
            <a:off x="0" y="32591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dirty="0"/>
          </a:p>
        </p:txBody>
      </p:sp>
      <p:sp>
        <p:nvSpPr>
          <p:cNvPr id="47111" name="Rectangle 4"/>
          <p:cNvSpPr>
            <a:spLocks noChangeArrowheads="1"/>
          </p:cNvSpPr>
          <p:nvPr/>
        </p:nvSpPr>
        <p:spPr bwMode="auto">
          <a:xfrm>
            <a:off x="0" y="31003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dirty="0"/>
          </a:p>
        </p:txBody>
      </p:sp>
      <p:sp>
        <p:nvSpPr>
          <p:cNvPr id="47112" name="Rectangle 5"/>
          <p:cNvSpPr>
            <a:spLocks noChangeArrowheads="1"/>
          </p:cNvSpPr>
          <p:nvPr/>
        </p:nvSpPr>
        <p:spPr bwMode="auto">
          <a:xfrm>
            <a:off x="0" y="32670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dirty="0"/>
          </a:p>
        </p:txBody>
      </p:sp>
      <p:sp>
        <p:nvSpPr>
          <p:cNvPr id="47113" name="Rectangle 6"/>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dirty="0"/>
          </a:p>
        </p:txBody>
      </p:sp>
      <p:sp>
        <p:nvSpPr>
          <p:cNvPr id="47114" name="Text Box 7"/>
          <p:cNvSpPr txBox="1">
            <a:spLocks noChangeArrowheads="1"/>
          </p:cNvSpPr>
          <p:nvPr/>
        </p:nvSpPr>
        <p:spPr bwMode="auto">
          <a:xfrm>
            <a:off x="685800" y="196116"/>
            <a:ext cx="762619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CA" sz="2800" b="1" dirty="0" smtClean="0">
                <a:latin typeface="Calibri" pitchFamily="34" charset="0"/>
                <a:cs typeface="Calibri" pitchFamily="34" charset="0"/>
              </a:rPr>
              <a:t>Summary: Imputation model plus Imputation task</a:t>
            </a:r>
          </a:p>
          <a:p>
            <a:pPr eaLnBrk="1" hangingPunct="1"/>
            <a:r>
              <a:rPr lang="en-CA" sz="2800" b="1" dirty="0" smtClean="0">
                <a:latin typeface="Calibri" pitchFamily="34" charset="0"/>
                <a:cs typeface="Calibri" pitchFamily="34" charset="0"/>
              </a:rPr>
              <a:t>in the case of the linear regression model</a:t>
            </a:r>
            <a:endParaRPr lang="en-CA" sz="2800" b="1" dirty="0">
              <a:latin typeface="Calibri" pitchFamily="34" charset="0"/>
              <a:cs typeface="Calibri" pitchFamily="34" charset="0"/>
            </a:endParaRPr>
          </a:p>
        </p:txBody>
      </p:sp>
      <p:sp>
        <p:nvSpPr>
          <p:cNvPr id="47115" name="Text Box 8"/>
          <p:cNvSpPr txBox="1">
            <a:spLocks noChangeArrowheads="1"/>
          </p:cNvSpPr>
          <p:nvPr/>
        </p:nvSpPr>
        <p:spPr bwMode="auto">
          <a:xfrm>
            <a:off x="669925" y="1027113"/>
            <a:ext cx="82454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just" eaLnBrk="1" hangingPunct="1"/>
            <a:endParaRPr lang="fi-FI" sz="1800" dirty="0"/>
          </a:p>
          <a:p>
            <a:pPr algn="just" eaLnBrk="1" hangingPunct="1"/>
            <a:endParaRPr lang="fi-FI" sz="1800" dirty="0"/>
          </a:p>
        </p:txBody>
      </p:sp>
      <p:graphicFrame>
        <p:nvGraphicFramePr>
          <p:cNvPr id="139286" name="Group 22"/>
          <p:cNvGraphicFramePr>
            <a:graphicFrameLocks noGrp="1"/>
          </p:cNvGraphicFramePr>
          <p:nvPr>
            <p:ph/>
            <p:extLst>
              <p:ext uri="{D42A27DB-BD31-4B8C-83A1-F6EECF244321}">
                <p14:modId xmlns:p14="http://schemas.microsoft.com/office/powerpoint/2010/main" val="1034196626"/>
              </p:ext>
            </p:extLst>
          </p:nvPr>
        </p:nvGraphicFramePr>
        <p:xfrm>
          <a:off x="1619672" y="2044819"/>
          <a:ext cx="6095578" cy="4065587"/>
        </p:xfrm>
        <a:graphic>
          <a:graphicData uri="http://schemas.openxmlformats.org/drawingml/2006/table">
            <a:tbl>
              <a:tblPr/>
              <a:tblGrid>
                <a:gridCol w="3036465"/>
                <a:gridCol w="3059113"/>
              </a:tblGrid>
              <a:tr h="203358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i-FI" sz="1600" b="0" i="0" u="none" strike="noStrike" cap="none" normalizeH="0" baseline="0" dirty="0" smtClean="0">
                          <a:ln>
                            <a:noFill/>
                          </a:ln>
                          <a:solidFill>
                            <a:schemeClr val="tx1"/>
                          </a:solidFill>
                          <a:effectLst/>
                          <a:latin typeface="Arial" pitchFamily="34" charset="0"/>
                        </a:rPr>
                        <a:t> </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fi-FI" sz="1600" b="0" i="0" u="none" strike="noStrike" cap="none" normalizeH="0" baseline="0" dirty="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i-FI" sz="28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3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i-FI" sz="2800" b="0" i="0" u="none" strike="noStrike" cap="none" normalizeH="0" baseline="0" dirty="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i-FI" sz="28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7127" name="Text Box 24"/>
          <p:cNvSpPr txBox="1">
            <a:spLocks noChangeArrowheads="1"/>
          </p:cNvSpPr>
          <p:nvPr/>
        </p:nvSpPr>
        <p:spPr bwMode="auto">
          <a:xfrm>
            <a:off x="1937785" y="1130677"/>
            <a:ext cx="408201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CA" dirty="0" smtClean="0">
                <a:solidFill>
                  <a:srgbClr val="996633"/>
                </a:solidFill>
                <a:latin typeface="Calibri" pitchFamily="34" charset="0"/>
                <a:cs typeface="Calibri" pitchFamily="34" charset="0"/>
              </a:rPr>
              <a:t>Deterministic                         Stochastic</a:t>
            </a:r>
          </a:p>
          <a:p>
            <a:pPr eaLnBrk="1" hangingPunct="1"/>
            <a:r>
              <a:rPr lang="en-CA" sz="1800" dirty="0" smtClean="0">
                <a:latin typeface="Calibri" pitchFamily="34" charset="0"/>
                <a:cs typeface="Calibri" pitchFamily="34" charset="0"/>
              </a:rPr>
              <a:t>Single                                            Single</a:t>
            </a:r>
          </a:p>
          <a:p>
            <a:pPr eaLnBrk="1" hangingPunct="1"/>
            <a:r>
              <a:rPr lang="en-CA" sz="1800" dirty="0" smtClean="0">
                <a:latin typeface="Calibri" pitchFamily="34" charset="0"/>
                <a:cs typeface="Calibri" pitchFamily="34" charset="0"/>
              </a:rPr>
              <a:t>                                                      Multiple</a:t>
            </a:r>
            <a:endParaRPr lang="en-CA" sz="1800" dirty="0">
              <a:latin typeface="Calibri" pitchFamily="34" charset="0"/>
              <a:cs typeface="Calibri" pitchFamily="34" charset="0"/>
            </a:endParaRPr>
          </a:p>
        </p:txBody>
      </p:sp>
      <p:sp>
        <p:nvSpPr>
          <p:cNvPr id="47128" name="Text Box 25"/>
          <p:cNvSpPr txBox="1">
            <a:spLocks noChangeArrowheads="1"/>
          </p:cNvSpPr>
          <p:nvPr/>
        </p:nvSpPr>
        <p:spPr bwMode="auto">
          <a:xfrm rot="-5400000">
            <a:off x="-856929" y="3617883"/>
            <a:ext cx="34791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CA" b="1" dirty="0" smtClean="0">
                <a:solidFill>
                  <a:srgbClr val="996633"/>
                </a:solidFill>
                <a:latin typeface="Calibri" pitchFamily="34" charset="0"/>
                <a:cs typeface="Calibri" pitchFamily="34" charset="0"/>
              </a:rPr>
              <a:t>Real-Donor           Model-Donor</a:t>
            </a:r>
            <a:endParaRPr lang="en-CA" b="1" dirty="0">
              <a:solidFill>
                <a:srgbClr val="996633"/>
              </a:solidFill>
              <a:latin typeface="Calibri" pitchFamily="34" charset="0"/>
              <a:cs typeface="Calibri" pitchFamily="34" charset="0"/>
            </a:endParaRPr>
          </a:p>
        </p:txBody>
      </p:sp>
      <p:sp>
        <p:nvSpPr>
          <p:cNvPr id="47130" name="Tekstikehys 25"/>
          <p:cNvSpPr txBox="1">
            <a:spLocks noChangeArrowheads="1"/>
          </p:cNvSpPr>
          <p:nvPr/>
        </p:nvSpPr>
        <p:spPr bwMode="auto">
          <a:xfrm>
            <a:off x="1747310" y="2339876"/>
            <a:ext cx="278606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CA" sz="1800" dirty="0" smtClean="0">
                <a:solidFill>
                  <a:srgbClr val="0070C0"/>
                </a:solidFill>
                <a:latin typeface="Calibri" pitchFamily="34" charset="0"/>
                <a:cs typeface="Calibri" pitchFamily="34" charset="0"/>
              </a:rPr>
              <a:t>A. Regression model estimated and its predicted values are used as imputed values for missing items</a:t>
            </a:r>
            <a:endParaRPr lang="en-CA" sz="1800" dirty="0">
              <a:solidFill>
                <a:srgbClr val="0070C0"/>
              </a:solidFill>
              <a:latin typeface="Calibri" pitchFamily="34" charset="0"/>
              <a:cs typeface="Calibri" pitchFamily="34" charset="0"/>
            </a:endParaRPr>
          </a:p>
        </p:txBody>
      </p:sp>
      <p:sp>
        <p:nvSpPr>
          <p:cNvPr id="47131" name="Tekstikehys 26"/>
          <p:cNvSpPr txBox="1">
            <a:spLocks noChangeArrowheads="1"/>
          </p:cNvSpPr>
          <p:nvPr/>
        </p:nvSpPr>
        <p:spPr bwMode="auto">
          <a:xfrm>
            <a:off x="1711591" y="4099718"/>
            <a:ext cx="28575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CA" sz="1800" dirty="0" smtClean="0">
                <a:solidFill>
                  <a:srgbClr val="0070C0"/>
                </a:solidFill>
                <a:latin typeface="Calibri" pitchFamily="34" charset="0"/>
                <a:cs typeface="Calibri" pitchFamily="34" charset="0"/>
              </a:rPr>
              <a:t>B. Regression model as in A but  those predicted values are computed both for the  respondents and for the non-respondents but now these are used as a nearness metrics.</a:t>
            </a:r>
            <a:endParaRPr lang="en-CA" sz="1800" dirty="0">
              <a:solidFill>
                <a:srgbClr val="0070C0"/>
              </a:solidFill>
              <a:latin typeface="Calibri" pitchFamily="34" charset="0"/>
              <a:cs typeface="Calibri" pitchFamily="34" charset="0"/>
            </a:endParaRPr>
          </a:p>
        </p:txBody>
      </p:sp>
      <p:sp>
        <p:nvSpPr>
          <p:cNvPr id="47132" name="Tekstikehys 27"/>
          <p:cNvSpPr txBox="1">
            <a:spLocks noChangeArrowheads="1"/>
          </p:cNvSpPr>
          <p:nvPr/>
        </p:nvSpPr>
        <p:spPr bwMode="auto">
          <a:xfrm>
            <a:off x="4761445" y="2048524"/>
            <a:ext cx="2928937"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CA" sz="1800" dirty="0" smtClean="0">
                <a:solidFill>
                  <a:srgbClr val="0070C0"/>
                </a:solidFill>
                <a:latin typeface="Calibri" pitchFamily="34" charset="0"/>
                <a:cs typeface="Calibri" pitchFamily="34" charset="0"/>
              </a:rPr>
              <a:t>C. Adding to the A model the normally distributed random numbers with the zero mean and with the Root_Mean- Square_ Error standard deviation. Or to add observed residuals.</a:t>
            </a:r>
            <a:endParaRPr lang="en-CA" sz="1800" dirty="0">
              <a:solidFill>
                <a:srgbClr val="0070C0"/>
              </a:solidFill>
              <a:latin typeface="Calibri" pitchFamily="34" charset="0"/>
              <a:cs typeface="Calibri" pitchFamily="34" charset="0"/>
            </a:endParaRPr>
          </a:p>
        </p:txBody>
      </p:sp>
      <p:sp>
        <p:nvSpPr>
          <p:cNvPr id="47133" name="Tekstikehys 28"/>
          <p:cNvSpPr txBox="1">
            <a:spLocks noChangeArrowheads="1"/>
          </p:cNvSpPr>
          <p:nvPr/>
        </p:nvSpPr>
        <p:spPr bwMode="auto">
          <a:xfrm>
            <a:off x="4690007" y="4071144"/>
            <a:ext cx="3000375"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CA" sz="1800" dirty="0" smtClean="0">
                <a:solidFill>
                  <a:srgbClr val="0070C0"/>
                </a:solidFill>
                <a:latin typeface="Calibri" pitchFamily="34" charset="0"/>
                <a:cs typeface="Calibri" pitchFamily="34" charset="0"/>
              </a:rPr>
              <a:t>D. Like B but applying to the C model. </a:t>
            </a:r>
          </a:p>
          <a:p>
            <a:pPr eaLnBrk="1" hangingPunct="1"/>
            <a:endParaRPr lang="en-CA" sz="1800" dirty="0">
              <a:solidFill>
                <a:srgbClr val="0070C0"/>
              </a:solidFill>
              <a:latin typeface="Calibri" pitchFamily="34" charset="0"/>
              <a:cs typeface="Calibri" pitchFamily="34" charset="0"/>
            </a:endParaRPr>
          </a:p>
          <a:p>
            <a:pPr eaLnBrk="1" hangingPunct="1"/>
            <a:r>
              <a:rPr lang="en-CA" sz="1800" dirty="0" smtClean="0">
                <a:solidFill>
                  <a:srgbClr val="0070C0"/>
                </a:solidFill>
                <a:latin typeface="Calibri" pitchFamily="34" charset="0"/>
                <a:cs typeface="Calibri" pitchFamily="34" charset="0"/>
              </a:rPr>
              <a:t>Multiple imputation by using several seeds for random numbers. This is concerned C too. </a:t>
            </a:r>
            <a:endParaRPr lang="en-CA" sz="1800" dirty="0">
              <a:solidFill>
                <a:srgbClr val="0070C0"/>
              </a:solidFill>
              <a:latin typeface="Calibri" pitchFamily="34" charset="0"/>
              <a:cs typeface="Calibri" pitchFamily="34" charset="0"/>
            </a:endParaRPr>
          </a:p>
        </p:txBody>
      </p:sp>
      <p:sp>
        <p:nvSpPr>
          <p:cNvPr id="2" name="Footer Placeholder 1"/>
          <p:cNvSpPr>
            <a:spLocks noGrp="1"/>
          </p:cNvSpPr>
          <p:nvPr>
            <p:ph type="ftr" sz="quarter" idx="11"/>
          </p:nvPr>
        </p:nvSpPr>
        <p:spPr/>
        <p:txBody>
          <a:bodyPr/>
          <a:lstStyle/>
          <a:p>
            <a:pPr>
              <a:defRPr/>
            </a:pPr>
            <a:r>
              <a:rPr lang="it-IT" smtClean="0"/>
              <a:t>Imputation principles 2017 Seppo</a:t>
            </a:r>
            <a:endParaRPr lang="fi-FI" dirty="0"/>
          </a:p>
        </p:txBody>
      </p:sp>
    </p:spTree>
    <p:extLst>
      <p:ext uri="{BB962C8B-B14F-4D97-AF65-F5344CB8AC3E}">
        <p14:creationId xmlns:p14="http://schemas.microsoft.com/office/powerpoint/2010/main" val="323493138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Dian numeron paikkamerkki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fld id="{0B683D53-2A97-4739-88E8-5D8B08CEC29F}" type="slidenum">
              <a:rPr lang="fi-FI" sz="1400" smtClean="0"/>
              <a:pPr eaLnBrk="1" hangingPunct="1"/>
              <a:t>91</a:t>
            </a:fld>
            <a:endParaRPr lang="fi-FI" sz="1400" dirty="0" smtClean="0"/>
          </a:p>
        </p:txBody>
      </p:sp>
      <p:sp>
        <p:nvSpPr>
          <p:cNvPr id="47109" name="Text Box 2"/>
          <p:cNvSpPr txBox="1">
            <a:spLocks noChangeArrowheads="1"/>
          </p:cNvSpPr>
          <p:nvPr/>
        </p:nvSpPr>
        <p:spPr bwMode="auto">
          <a:xfrm>
            <a:off x="684213" y="306863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endParaRPr lang="en-GB" sz="1800" dirty="0"/>
          </a:p>
        </p:txBody>
      </p:sp>
      <p:sp>
        <p:nvSpPr>
          <p:cNvPr id="47110" name="Rectangle 3"/>
          <p:cNvSpPr>
            <a:spLocks noChangeArrowheads="1"/>
          </p:cNvSpPr>
          <p:nvPr/>
        </p:nvSpPr>
        <p:spPr bwMode="auto">
          <a:xfrm>
            <a:off x="0" y="32591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dirty="0"/>
          </a:p>
        </p:txBody>
      </p:sp>
      <p:sp>
        <p:nvSpPr>
          <p:cNvPr id="47111" name="Rectangle 4"/>
          <p:cNvSpPr>
            <a:spLocks noChangeArrowheads="1"/>
          </p:cNvSpPr>
          <p:nvPr/>
        </p:nvSpPr>
        <p:spPr bwMode="auto">
          <a:xfrm>
            <a:off x="0" y="31003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dirty="0"/>
          </a:p>
        </p:txBody>
      </p:sp>
      <p:sp>
        <p:nvSpPr>
          <p:cNvPr id="47112" name="Rectangle 5"/>
          <p:cNvSpPr>
            <a:spLocks noChangeArrowheads="1"/>
          </p:cNvSpPr>
          <p:nvPr/>
        </p:nvSpPr>
        <p:spPr bwMode="auto">
          <a:xfrm>
            <a:off x="0" y="32670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dirty="0"/>
          </a:p>
        </p:txBody>
      </p:sp>
      <p:sp>
        <p:nvSpPr>
          <p:cNvPr id="47113" name="Rectangle 6"/>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dirty="0"/>
          </a:p>
        </p:txBody>
      </p:sp>
      <p:sp>
        <p:nvSpPr>
          <p:cNvPr id="47114" name="Text Box 7"/>
          <p:cNvSpPr txBox="1">
            <a:spLocks noChangeArrowheads="1"/>
          </p:cNvSpPr>
          <p:nvPr/>
        </p:nvSpPr>
        <p:spPr bwMode="auto">
          <a:xfrm>
            <a:off x="685800" y="196116"/>
            <a:ext cx="655916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CA" sz="2400" b="1" dirty="0" smtClean="0">
                <a:latin typeface="Calibri" pitchFamily="34" charset="0"/>
                <a:cs typeface="Calibri" pitchFamily="34" charset="0"/>
              </a:rPr>
              <a:t>Summary: Imputation model plus Imputation task</a:t>
            </a:r>
          </a:p>
          <a:p>
            <a:pPr eaLnBrk="1" hangingPunct="1"/>
            <a:r>
              <a:rPr lang="en-CA" sz="2400" b="1" dirty="0" smtClean="0">
                <a:latin typeface="Calibri" pitchFamily="34" charset="0"/>
                <a:cs typeface="Calibri" pitchFamily="34" charset="0"/>
              </a:rPr>
              <a:t>In the case of the response indicator model</a:t>
            </a:r>
            <a:endParaRPr lang="en-CA" sz="2400" b="1" dirty="0">
              <a:latin typeface="Calibri" pitchFamily="34" charset="0"/>
              <a:cs typeface="Calibri" pitchFamily="34" charset="0"/>
            </a:endParaRPr>
          </a:p>
        </p:txBody>
      </p:sp>
      <p:sp>
        <p:nvSpPr>
          <p:cNvPr id="47115" name="Text Box 8"/>
          <p:cNvSpPr txBox="1">
            <a:spLocks noChangeArrowheads="1"/>
          </p:cNvSpPr>
          <p:nvPr/>
        </p:nvSpPr>
        <p:spPr bwMode="auto">
          <a:xfrm>
            <a:off x="669925" y="1027113"/>
            <a:ext cx="82454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just" eaLnBrk="1" hangingPunct="1"/>
            <a:endParaRPr lang="fi-FI" sz="1800" dirty="0"/>
          </a:p>
          <a:p>
            <a:pPr algn="just" eaLnBrk="1" hangingPunct="1"/>
            <a:endParaRPr lang="fi-FI" sz="1800" dirty="0"/>
          </a:p>
        </p:txBody>
      </p:sp>
      <p:graphicFrame>
        <p:nvGraphicFramePr>
          <p:cNvPr id="139286" name="Group 22"/>
          <p:cNvGraphicFramePr>
            <a:graphicFrameLocks noGrp="1"/>
          </p:cNvGraphicFramePr>
          <p:nvPr>
            <p:ph/>
            <p:extLst>
              <p:ext uri="{D42A27DB-BD31-4B8C-83A1-F6EECF244321}">
                <p14:modId xmlns:p14="http://schemas.microsoft.com/office/powerpoint/2010/main" val="2720109026"/>
              </p:ext>
            </p:extLst>
          </p:nvPr>
        </p:nvGraphicFramePr>
        <p:xfrm>
          <a:off x="1610245" y="2221868"/>
          <a:ext cx="6119813" cy="4119093"/>
        </p:xfrm>
        <a:graphic>
          <a:graphicData uri="http://schemas.openxmlformats.org/drawingml/2006/table">
            <a:tbl>
              <a:tblPr/>
              <a:tblGrid>
                <a:gridCol w="3033763"/>
                <a:gridCol w="3086050"/>
              </a:tblGrid>
              <a:tr h="111180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i-FI" sz="1600" b="0" i="0" u="none" strike="noStrike" cap="none" normalizeH="0" baseline="0" dirty="0" smtClean="0">
                          <a:ln>
                            <a:noFill/>
                          </a:ln>
                          <a:solidFill>
                            <a:schemeClr val="tx1"/>
                          </a:solidFill>
                          <a:effectLst/>
                          <a:latin typeface="Arial" pitchFamily="34" charset="0"/>
                        </a:rPr>
                        <a:t> </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fi-FI" sz="1600" b="0" i="0" u="none" strike="noStrike" cap="none" normalizeH="0" baseline="0" dirty="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i-FI" sz="28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072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i-FI" sz="2800" b="0" i="0" u="none" strike="noStrike" cap="none" normalizeH="0" baseline="0" dirty="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i-FI" sz="28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7127" name="Text Box 24"/>
          <p:cNvSpPr txBox="1">
            <a:spLocks noChangeArrowheads="1"/>
          </p:cNvSpPr>
          <p:nvPr/>
        </p:nvSpPr>
        <p:spPr bwMode="auto">
          <a:xfrm>
            <a:off x="1912735" y="1043458"/>
            <a:ext cx="408201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fi-FI" dirty="0" smtClean="0">
                <a:solidFill>
                  <a:srgbClr val="996633"/>
                </a:solidFill>
                <a:latin typeface="Calibri" pitchFamily="34" charset="0"/>
                <a:cs typeface="Calibri" pitchFamily="34" charset="0"/>
              </a:rPr>
              <a:t>Deterministic                         Stochastic</a:t>
            </a:r>
            <a:endParaRPr lang="fi-FI" dirty="0">
              <a:solidFill>
                <a:srgbClr val="996633"/>
              </a:solidFill>
              <a:latin typeface="Calibri" pitchFamily="34" charset="0"/>
              <a:cs typeface="Calibri" pitchFamily="34" charset="0"/>
            </a:endParaRPr>
          </a:p>
          <a:p>
            <a:pPr eaLnBrk="1" hangingPunct="1"/>
            <a:r>
              <a:rPr lang="fi-FI" sz="1800" dirty="0" smtClean="0">
                <a:latin typeface="Calibri" pitchFamily="34" charset="0"/>
                <a:cs typeface="Calibri" pitchFamily="34" charset="0"/>
              </a:rPr>
              <a:t>Single                                            Single</a:t>
            </a:r>
          </a:p>
          <a:p>
            <a:pPr eaLnBrk="1" hangingPunct="1"/>
            <a:r>
              <a:rPr lang="fi-FI" sz="1800" dirty="0" smtClean="0">
                <a:latin typeface="Calibri" pitchFamily="34" charset="0"/>
                <a:cs typeface="Calibri" pitchFamily="34" charset="0"/>
              </a:rPr>
              <a:t>                                                      Multiple</a:t>
            </a:r>
            <a:endParaRPr lang="fi-FI" sz="1800" dirty="0">
              <a:latin typeface="Calibri" pitchFamily="34" charset="0"/>
              <a:cs typeface="Calibri" pitchFamily="34" charset="0"/>
            </a:endParaRPr>
          </a:p>
        </p:txBody>
      </p:sp>
      <p:sp>
        <p:nvSpPr>
          <p:cNvPr id="47128" name="Text Box 25"/>
          <p:cNvSpPr txBox="1">
            <a:spLocks noChangeArrowheads="1"/>
          </p:cNvSpPr>
          <p:nvPr/>
        </p:nvSpPr>
        <p:spPr bwMode="auto">
          <a:xfrm rot="-5400000">
            <a:off x="-1367837" y="3617883"/>
            <a:ext cx="45009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fi-FI" b="1" dirty="0" smtClean="0">
                <a:solidFill>
                  <a:srgbClr val="996633"/>
                </a:solidFill>
                <a:latin typeface="Calibri" pitchFamily="34" charset="0"/>
                <a:cs typeface="Calibri" pitchFamily="34" charset="0"/>
              </a:rPr>
              <a:t>Real-Donor                             Model-Donor</a:t>
            </a:r>
            <a:endParaRPr lang="fi-FI" b="1" dirty="0">
              <a:solidFill>
                <a:srgbClr val="996633"/>
              </a:solidFill>
              <a:latin typeface="Calibri" pitchFamily="34" charset="0"/>
              <a:cs typeface="Calibri" pitchFamily="34" charset="0"/>
            </a:endParaRPr>
          </a:p>
        </p:txBody>
      </p:sp>
      <p:sp>
        <p:nvSpPr>
          <p:cNvPr id="47130" name="Tekstikehys 25"/>
          <p:cNvSpPr txBox="1">
            <a:spLocks noChangeArrowheads="1"/>
          </p:cNvSpPr>
          <p:nvPr/>
        </p:nvSpPr>
        <p:spPr bwMode="auto">
          <a:xfrm>
            <a:off x="1762593" y="2491641"/>
            <a:ext cx="27860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CA" sz="1800" dirty="0" smtClean="0">
                <a:latin typeface="Calibri" pitchFamily="34" charset="0"/>
                <a:cs typeface="Calibri" pitchFamily="34" charset="0"/>
              </a:rPr>
              <a:t>Nothing</a:t>
            </a:r>
            <a:endParaRPr lang="en-CA" sz="1800" dirty="0">
              <a:latin typeface="Calibri" pitchFamily="34" charset="0"/>
              <a:cs typeface="Calibri" pitchFamily="34" charset="0"/>
            </a:endParaRPr>
          </a:p>
        </p:txBody>
      </p:sp>
      <p:sp>
        <p:nvSpPr>
          <p:cNvPr id="47131" name="Tekstikehys 26"/>
          <p:cNvSpPr txBox="1">
            <a:spLocks noChangeArrowheads="1"/>
          </p:cNvSpPr>
          <p:nvPr/>
        </p:nvSpPr>
        <p:spPr bwMode="auto">
          <a:xfrm>
            <a:off x="1745981" y="3251994"/>
            <a:ext cx="2857500"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CA" sz="1800" dirty="0" smtClean="0">
                <a:solidFill>
                  <a:srgbClr val="0070C0"/>
                </a:solidFill>
                <a:latin typeface="Calibri" pitchFamily="34" charset="0"/>
                <a:cs typeface="Calibri" pitchFamily="34" charset="0"/>
              </a:rPr>
              <a:t>E. Logit, probit or </a:t>
            </a:r>
            <a:r>
              <a:rPr lang="en-CA" sz="1800" dirty="0" err="1" smtClean="0">
                <a:solidFill>
                  <a:srgbClr val="0070C0"/>
                </a:solidFill>
                <a:latin typeface="Calibri" pitchFamily="34" charset="0"/>
                <a:cs typeface="Calibri" pitchFamily="34" charset="0"/>
              </a:rPr>
              <a:t>Comple-mentary</a:t>
            </a:r>
            <a:r>
              <a:rPr lang="en-CA" sz="1800" dirty="0" smtClean="0">
                <a:solidFill>
                  <a:srgbClr val="0070C0"/>
                </a:solidFill>
                <a:latin typeface="Calibri" pitchFamily="34" charset="0"/>
                <a:cs typeface="Calibri" pitchFamily="34" charset="0"/>
              </a:rPr>
              <a:t> log-log (CLL) </a:t>
            </a:r>
            <a:r>
              <a:rPr lang="en-CA" sz="1800" dirty="0" err="1" smtClean="0">
                <a:solidFill>
                  <a:srgbClr val="0070C0"/>
                </a:solidFill>
                <a:latin typeface="Calibri" pitchFamily="34" charset="0"/>
                <a:cs typeface="Calibri" pitchFamily="34" charset="0"/>
              </a:rPr>
              <a:t>reg-ression</a:t>
            </a:r>
            <a:r>
              <a:rPr lang="en-CA" sz="1800" dirty="0" smtClean="0">
                <a:solidFill>
                  <a:srgbClr val="0070C0"/>
                </a:solidFill>
                <a:latin typeface="Calibri" pitchFamily="34" charset="0"/>
                <a:cs typeface="Calibri" pitchFamily="34" charset="0"/>
              </a:rPr>
              <a:t> model with the respective explanatory variables as above. Those predicted values (response propensities) are computed both for the respondents and for the non-respondents that used as a nearness metrics.</a:t>
            </a:r>
            <a:endParaRPr lang="en-CA" sz="1800" dirty="0">
              <a:solidFill>
                <a:srgbClr val="0070C0"/>
              </a:solidFill>
              <a:latin typeface="Calibri" pitchFamily="34" charset="0"/>
              <a:cs typeface="Calibri" pitchFamily="34" charset="0"/>
            </a:endParaRPr>
          </a:p>
        </p:txBody>
      </p:sp>
      <p:sp>
        <p:nvSpPr>
          <p:cNvPr id="47132" name="Tekstikehys 27"/>
          <p:cNvSpPr txBox="1">
            <a:spLocks noChangeArrowheads="1"/>
          </p:cNvSpPr>
          <p:nvPr/>
        </p:nvSpPr>
        <p:spPr bwMode="auto">
          <a:xfrm>
            <a:off x="4778819" y="2528143"/>
            <a:ext cx="29289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CA" sz="1800" dirty="0" smtClean="0">
                <a:latin typeface="Calibri" pitchFamily="34" charset="0"/>
                <a:cs typeface="Calibri" pitchFamily="34" charset="0"/>
              </a:rPr>
              <a:t>Nothing</a:t>
            </a:r>
            <a:endParaRPr lang="en-CA" sz="1800" dirty="0">
              <a:latin typeface="Calibri" pitchFamily="34" charset="0"/>
              <a:cs typeface="Calibri" pitchFamily="34" charset="0"/>
            </a:endParaRPr>
          </a:p>
        </p:txBody>
      </p:sp>
      <p:sp>
        <p:nvSpPr>
          <p:cNvPr id="47133" name="Tekstikehys 28"/>
          <p:cNvSpPr txBox="1">
            <a:spLocks noChangeArrowheads="1"/>
          </p:cNvSpPr>
          <p:nvPr/>
        </p:nvSpPr>
        <p:spPr bwMode="auto">
          <a:xfrm>
            <a:off x="4729683" y="3435350"/>
            <a:ext cx="300037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CA" sz="1800" dirty="0" smtClean="0">
                <a:latin typeface="Calibri" pitchFamily="34" charset="0"/>
                <a:cs typeface="Calibri" pitchFamily="34" charset="0"/>
              </a:rPr>
              <a:t>F. Adding ‘noise’ in which different strategies can be used, always uniformly distributed random numbers, but I do not go now to details </a:t>
            </a:r>
            <a:endParaRPr lang="en-CA" sz="1800" dirty="0">
              <a:latin typeface="Calibri" pitchFamily="34" charset="0"/>
              <a:cs typeface="Calibri" pitchFamily="34" charset="0"/>
            </a:endParaRPr>
          </a:p>
        </p:txBody>
      </p:sp>
      <p:sp>
        <p:nvSpPr>
          <p:cNvPr id="2" name="Footer Placeholder 1"/>
          <p:cNvSpPr>
            <a:spLocks noGrp="1"/>
          </p:cNvSpPr>
          <p:nvPr>
            <p:ph type="ftr" sz="quarter" idx="11"/>
          </p:nvPr>
        </p:nvSpPr>
        <p:spPr/>
        <p:txBody>
          <a:bodyPr/>
          <a:lstStyle/>
          <a:p>
            <a:pPr>
              <a:defRPr/>
            </a:pPr>
            <a:r>
              <a:rPr lang="it-IT" smtClean="0"/>
              <a:t>Imputation principles 2017 Seppo</a:t>
            </a:r>
            <a:endParaRPr lang="fi-FI" dirty="0"/>
          </a:p>
        </p:txBody>
      </p:sp>
    </p:spTree>
    <p:extLst>
      <p:ext uri="{BB962C8B-B14F-4D97-AF65-F5344CB8AC3E}">
        <p14:creationId xmlns:p14="http://schemas.microsoft.com/office/powerpoint/2010/main" val="2566956883"/>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Dian numeron paikkamerkki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fld id="{00A63E44-E2BB-45B2-8A20-6FD868EE9BED}" type="slidenum">
              <a:rPr lang="fi-FI" sz="1400" smtClean="0"/>
              <a:pPr eaLnBrk="1" hangingPunct="1"/>
              <a:t>92</a:t>
            </a:fld>
            <a:endParaRPr lang="fi-FI" sz="1400" dirty="0" smtClean="0"/>
          </a:p>
        </p:txBody>
      </p:sp>
      <p:sp>
        <p:nvSpPr>
          <p:cNvPr id="22533" name="Text Box 2"/>
          <p:cNvSpPr txBox="1">
            <a:spLocks noChangeArrowheads="1"/>
          </p:cNvSpPr>
          <p:nvPr/>
        </p:nvSpPr>
        <p:spPr bwMode="auto">
          <a:xfrm>
            <a:off x="684213" y="306863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endParaRPr lang="fi-FI" sz="1800" dirty="0"/>
          </a:p>
        </p:txBody>
      </p:sp>
      <p:sp>
        <p:nvSpPr>
          <p:cNvPr id="22534" name="Rectangle 3"/>
          <p:cNvSpPr>
            <a:spLocks noChangeArrowheads="1"/>
          </p:cNvSpPr>
          <p:nvPr/>
        </p:nvSpPr>
        <p:spPr bwMode="auto">
          <a:xfrm>
            <a:off x="0" y="32591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2535" name="Rectangle 4"/>
          <p:cNvSpPr>
            <a:spLocks noChangeArrowheads="1"/>
          </p:cNvSpPr>
          <p:nvPr/>
        </p:nvSpPr>
        <p:spPr bwMode="auto">
          <a:xfrm>
            <a:off x="0" y="31003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2536" name="Rectangle 5"/>
          <p:cNvSpPr>
            <a:spLocks noChangeArrowheads="1"/>
          </p:cNvSpPr>
          <p:nvPr/>
        </p:nvSpPr>
        <p:spPr bwMode="auto">
          <a:xfrm>
            <a:off x="0" y="32670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2537" name="Rectangle 6"/>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2539" name="Text Box 8"/>
          <p:cNvSpPr txBox="1">
            <a:spLocks noChangeArrowheads="1"/>
          </p:cNvSpPr>
          <p:nvPr/>
        </p:nvSpPr>
        <p:spPr bwMode="auto">
          <a:xfrm>
            <a:off x="669925" y="1027113"/>
            <a:ext cx="82454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just" eaLnBrk="1" hangingPunct="1"/>
            <a:endParaRPr lang="fi-FI" sz="1800" dirty="0"/>
          </a:p>
          <a:p>
            <a:pPr algn="just" eaLnBrk="1" hangingPunct="1"/>
            <a:endParaRPr lang="fi-FI" sz="1800" dirty="0"/>
          </a:p>
        </p:txBody>
      </p:sp>
      <p:sp>
        <p:nvSpPr>
          <p:cNvPr id="22540" name="Text Box 9"/>
          <p:cNvSpPr txBox="1">
            <a:spLocks noChangeArrowheads="1"/>
          </p:cNvSpPr>
          <p:nvPr/>
        </p:nvSpPr>
        <p:spPr bwMode="auto">
          <a:xfrm>
            <a:off x="669925" y="1347788"/>
            <a:ext cx="8016875"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r>
              <a:rPr lang="en-US" dirty="0">
                <a:latin typeface="+mn-lt"/>
              </a:rPr>
              <a:t>Let</a:t>
            </a:r>
            <a:endParaRPr lang="fi-FI" dirty="0">
              <a:latin typeface="+mn-lt"/>
            </a:endParaRPr>
          </a:p>
          <a:p>
            <a:r>
              <a:rPr lang="en-US" i="1" dirty="0">
                <a:latin typeface="+mn-lt"/>
              </a:rPr>
              <a:t>L</a:t>
            </a:r>
            <a:r>
              <a:rPr lang="en-US" dirty="0">
                <a:latin typeface="+mn-lt"/>
              </a:rPr>
              <a:t> = number of imputations </a:t>
            </a:r>
            <a:r>
              <a:rPr lang="en-US" i="1" dirty="0">
                <a:latin typeface="+mn-lt"/>
              </a:rPr>
              <a:t>u</a:t>
            </a:r>
            <a:r>
              <a:rPr lang="en-US" dirty="0">
                <a:latin typeface="+mn-lt"/>
              </a:rPr>
              <a:t>,</a:t>
            </a:r>
            <a:endParaRPr lang="fi-FI" dirty="0">
              <a:latin typeface="+mn-lt"/>
            </a:endParaRPr>
          </a:p>
          <a:p>
            <a:r>
              <a:rPr lang="el-GR" dirty="0">
                <a:latin typeface="+mn-lt"/>
              </a:rPr>
              <a:t>Θ </a:t>
            </a:r>
            <a:r>
              <a:rPr lang="en-US" dirty="0">
                <a:latin typeface="+mn-lt"/>
              </a:rPr>
              <a:t>= parameter being estimated, </a:t>
            </a:r>
            <a:endParaRPr lang="fi-FI" dirty="0">
              <a:latin typeface="+mn-lt"/>
            </a:endParaRPr>
          </a:p>
          <a:p>
            <a:r>
              <a:rPr lang="en-US" dirty="0">
                <a:latin typeface="+mn-lt"/>
              </a:rPr>
              <a:t>and its point-estimate =</a:t>
            </a:r>
            <a:r>
              <a:rPr lang="en-US" i="1" dirty="0">
                <a:latin typeface="+mn-lt"/>
              </a:rPr>
              <a:t> Q</a:t>
            </a:r>
            <a:r>
              <a:rPr lang="en-US" dirty="0">
                <a:latin typeface="+mn-lt"/>
              </a:rPr>
              <a:t> (e.g. </a:t>
            </a:r>
            <a:r>
              <a:rPr lang="en-US" u="sng" dirty="0">
                <a:latin typeface="+mn-lt"/>
              </a:rPr>
              <a:t>mean income and CV</a:t>
            </a:r>
            <a:r>
              <a:rPr lang="en-US" dirty="0">
                <a:latin typeface="+mn-lt"/>
              </a:rPr>
              <a:t>)</a:t>
            </a:r>
            <a:endParaRPr lang="fi-FI" dirty="0">
              <a:latin typeface="+mn-lt"/>
            </a:endParaRPr>
          </a:p>
          <a:p>
            <a:r>
              <a:rPr lang="en-US" dirty="0">
                <a:latin typeface="+mn-lt"/>
              </a:rPr>
              <a:t>and variance estimate, respectively, = </a:t>
            </a:r>
            <a:r>
              <a:rPr lang="en-US" i="1" dirty="0">
                <a:latin typeface="+mn-lt"/>
              </a:rPr>
              <a:t>B </a:t>
            </a:r>
            <a:endParaRPr lang="fi-FI" dirty="0">
              <a:latin typeface="+mn-lt"/>
            </a:endParaRPr>
          </a:p>
          <a:p>
            <a:r>
              <a:rPr lang="en-US" i="1" dirty="0">
                <a:latin typeface="+mn-lt"/>
              </a:rPr>
              <a:t>And then </a:t>
            </a:r>
            <a:r>
              <a:rPr lang="en-US" i="1" u="sng" dirty="0">
                <a:latin typeface="+mn-lt"/>
              </a:rPr>
              <a:t>standard error </a:t>
            </a:r>
            <a:r>
              <a:rPr lang="en-US" i="1" dirty="0">
                <a:latin typeface="+mn-lt"/>
              </a:rPr>
              <a:t>of the mean = square root of the variance</a:t>
            </a:r>
            <a:r>
              <a:rPr lang="en-US" dirty="0">
                <a:latin typeface="+mn-lt"/>
              </a:rPr>
              <a:t>. </a:t>
            </a:r>
            <a:endParaRPr lang="en-US" dirty="0" smtClean="0">
              <a:latin typeface="+mn-lt"/>
            </a:endParaRPr>
          </a:p>
          <a:p>
            <a:endParaRPr lang="en-US" dirty="0" smtClean="0">
              <a:latin typeface="+mn-lt"/>
            </a:endParaRPr>
          </a:p>
          <a:p>
            <a:r>
              <a:rPr lang="en-CA" dirty="0" smtClean="0">
                <a:latin typeface="+mn-lt"/>
              </a:rPr>
              <a:t>All </a:t>
            </a:r>
            <a:r>
              <a:rPr lang="en-CA" dirty="0">
                <a:latin typeface="+mn-lt"/>
              </a:rPr>
              <a:t>these are calculated as usually so that the imputed values are included as such. The estimate may be whatever such as average, total, ratio, proportion, median, percentile, regression coefficient</a:t>
            </a:r>
            <a:r>
              <a:rPr lang="en-CA" dirty="0" smtClean="0">
                <a:latin typeface="+mn-lt"/>
              </a:rPr>
              <a:t>.</a:t>
            </a:r>
          </a:p>
          <a:p>
            <a:endParaRPr lang="en-CA" dirty="0">
              <a:latin typeface="+mn-lt"/>
            </a:endParaRPr>
          </a:p>
          <a:p>
            <a:r>
              <a:rPr lang="en-CA" dirty="0" smtClean="0">
                <a:latin typeface="+mn-lt"/>
              </a:rPr>
              <a:t>The number of imputations = </a:t>
            </a:r>
            <a:r>
              <a:rPr lang="en-CA" i="1" dirty="0" smtClean="0">
                <a:latin typeface="+mn-lt"/>
              </a:rPr>
              <a:t>L </a:t>
            </a:r>
            <a:r>
              <a:rPr lang="en-CA" dirty="0" smtClean="0">
                <a:latin typeface="+mn-lt"/>
              </a:rPr>
              <a:t>is in Rubin’s initial book even as small as 3, but may work only with simple data sets. I think that </a:t>
            </a:r>
            <a:r>
              <a:rPr lang="en-CA" i="1" dirty="0" smtClean="0">
                <a:latin typeface="+mn-lt"/>
              </a:rPr>
              <a:t>L</a:t>
            </a:r>
            <a:r>
              <a:rPr lang="en-CA" dirty="0" smtClean="0">
                <a:latin typeface="+mn-lt"/>
              </a:rPr>
              <a:t>&gt;=10 could be best to use in practice. Rubin’s</a:t>
            </a:r>
            <a:r>
              <a:rPr lang="en-CA" i="1" dirty="0" smtClean="0">
                <a:latin typeface="+mn-lt"/>
              </a:rPr>
              <a:t> L=3 </a:t>
            </a:r>
            <a:r>
              <a:rPr lang="en-CA" dirty="0" smtClean="0">
                <a:latin typeface="+mn-lt"/>
              </a:rPr>
              <a:t>is understood if remembers how inefficient the computers were in 1980’s.   </a:t>
            </a:r>
            <a:endParaRPr lang="fi-FI" dirty="0">
              <a:latin typeface="+mn-lt"/>
            </a:endParaRPr>
          </a:p>
          <a:p>
            <a:pPr eaLnBrk="1" hangingPunct="1"/>
            <a:endParaRPr lang="fi-FI" dirty="0">
              <a:latin typeface="Calibri" pitchFamily="34" charset="0"/>
            </a:endParaRPr>
          </a:p>
        </p:txBody>
      </p:sp>
      <p:sp>
        <p:nvSpPr>
          <p:cNvPr id="14" name="Text Box 7"/>
          <p:cNvSpPr txBox="1">
            <a:spLocks noChangeArrowheads="1"/>
          </p:cNvSpPr>
          <p:nvPr/>
        </p:nvSpPr>
        <p:spPr bwMode="auto">
          <a:xfrm>
            <a:off x="1763688" y="389855"/>
            <a:ext cx="4352987" cy="830997"/>
          </a:xfrm>
          <a:prstGeom prst="rect">
            <a:avLst/>
          </a:prstGeom>
          <a:noFill/>
          <a:ln w="9525">
            <a:noFill/>
            <a:miter lim="800000"/>
            <a:headEnd/>
            <a:tailEnd/>
          </a:ln>
        </p:spPr>
        <p:txBody>
          <a:bodyPr wrap="none">
            <a:spAutoFit/>
          </a:bodyPr>
          <a:lstStyle/>
          <a:p>
            <a:r>
              <a:rPr lang="en-US" sz="2400" b="1" baseline="0" dirty="0" smtClean="0">
                <a:latin typeface="Calibri" pitchFamily="34" charset="0"/>
                <a:cs typeface="Calibri" pitchFamily="34" charset="0"/>
              </a:rPr>
              <a:t>Single and multiple imputation 2</a:t>
            </a:r>
          </a:p>
          <a:p>
            <a:r>
              <a:rPr lang="en-US" sz="2400" b="1" dirty="0" smtClean="0">
                <a:solidFill>
                  <a:srgbClr val="003366"/>
                </a:solidFill>
                <a:latin typeface="Calibri" pitchFamily="34" charset="0"/>
                <a:cs typeface="Calibri" pitchFamily="34" charset="0"/>
              </a:rPr>
              <a:t>Technics</a:t>
            </a:r>
            <a:endParaRPr lang="en-US" sz="2400" baseline="0" dirty="0">
              <a:solidFill>
                <a:srgbClr val="003366"/>
              </a:solidFill>
              <a:latin typeface="Calibri" pitchFamily="34" charset="0"/>
              <a:cs typeface="Calibri" pitchFamily="34" charset="0"/>
            </a:endParaRPr>
          </a:p>
        </p:txBody>
      </p:sp>
      <p:sp>
        <p:nvSpPr>
          <p:cNvPr id="2" name="Footer Placeholder 1"/>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383469177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Dian numeron paikkamerkki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fld id="{00A63E44-E2BB-45B2-8A20-6FD868EE9BED}" type="slidenum">
              <a:rPr lang="fi-FI" sz="1400" smtClean="0"/>
              <a:pPr eaLnBrk="1" hangingPunct="1"/>
              <a:t>93</a:t>
            </a:fld>
            <a:endParaRPr lang="fi-FI" sz="1400" dirty="0" smtClean="0"/>
          </a:p>
        </p:txBody>
      </p:sp>
      <p:sp>
        <p:nvSpPr>
          <p:cNvPr id="22533" name="Text Box 2"/>
          <p:cNvSpPr txBox="1">
            <a:spLocks noChangeArrowheads="1"/>
          </p:cNvSpPr>
          <p:nvPr/>
        </p:nvSpPr>
        <p:spPr bwMode="auto">
          <a:xfrm>
            <a:off x="684213" y="306863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endParaRPr lang="fi-FI" sz="1800" dirty="0"/>
          </a:p>
        </p:txBody>
      </p:sp>
      <p:sp>
        <p:nvSpPr>
          <p:cNvPr id="22534" name="Rectangle 3"/>
          <p:cNvSpPr>
            <a:spLocks noChangeArrowheads="1"/>
          </p:cNvSpPr>
          <p:nvPr/>
        </p:nvSpPr>
        <p:spPr bwMode="auto">
          <a:xfrm>
            <a:off x="0" y="32591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2535" name="Rectangle 4"/>
          <p:cNvSpPr>
            <a:spLocks noChangeArrowheads="1"/>
          </p:cNvSpPr>
          <p:nvPr/>
        </p:nvSpPr>
        <p:spPr bwMode="auto">
          <a:xfrm>
            <a:off x="0" y="31003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2536" name="Rectangle 5"/>
          <p:cNvSpPr>
            <a:spLocks noChangeArrowheads="1"/>
          </p:cNvSpPr>
          <p:nvPr/>
        </p:nvSpPr>
        <p:spPr bwMode="auto">
          <a:xfrm>
            <a:off x="0" y="32670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2537" name="Rectangle 6"/>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14" name="Text Box 7"/>
          <p:cNvSpPr txBox="1">
            <a:spLocks noChangeArrowheads="1"/>
          </p:cNvSpPr>
          <p:nvPr/>
        </p:nvSpPr>
        <p:spPr bwMode="auto">
          <a:xfrm>
            <a:off x="1115616" y="412755"/>
            <a:ext cx="7272808" cy="1077218"/>
          </a:xfrm>
          <a:prstGeom prst="rect">
            <a:avLst/>
          </a:prstGeom>
          <a:noFill/>
          <a:ln w="9525">
            <a:noFill/>
            <a:miter lim="800000"/>
            <a:headEnd/>
            <a:tailEnd/>
          </a:ln>
        </p:spPr>
        <p:txBody>
          <a:bodyPr wrap="square">
            <a:spAutoFit/>
          </a:bodyPr>
          <a:lstStyle/>
          <a:p>
            <a:r>
              <a:rPr lang="en-US" sz="2400" b="1" baseline="0" dirty="0" smtClean="0">
                <a:latin typeface="Calibri" pitchFamily="34" charset="0"/>
                <a:cs typeface="Calibri" pitchFamily="34" charset="0"/>
              </a:rPr>
              <a:t>Single and multiple imputation 3</a:t>
            </a:r>
          </a:p>
          <a:p>
            <a:r>
              <a:rPr lang="en-US" sz="2000" b="1" dirty="0" smtClean="0">
                <a:solidFill>
                  <a:srgbClr val="003366"/>
                </a:solidFill>
                <a:latin typeface="Calibri" pitchFamily="34" charset="0"/>
                <a:cs typeface="Calibri" pitchFamily="34" charset="0"/>
              </a:rPr>
              <a:t>A simplified illustration of </a:t>
            </a:r>
            <a:r>
              <a:rPr lang="en-US" sz="2000" b="1" i="1" dirty="0" smtClean="0">
                <a:solidFill>
                  <a:srgbClr val="003366"/>
                </a:solidFill>
                <a:latin typeface="Calibri" pitchFamily="34" charset="0"/>
                <a:cs typeface="Calibri" pitchFamily="34" charset="0"/>
              </a:rPr>
              <a:t>L</a:t>
            </a:r>
            <a:r>
              <a:rPr lang="en-US" sz="2000" b="1" dirty="0" smtClean="0">
                <a:solidFill>
                  <a:srgbClr val="003366"/>
                </a:solidFill>
                <a:latin typeface="Calibri" pitchFamily="34" charset="0"/>
                <a:cs typeface="Calibri" pitchFamily="34" charset="0"/>
              </a:rPr>
              <a:t> single data sets with imputations (complete data) </a:t>
            </a:r>
          </a:p>
        </p:txBody>
      </p:sp>
      <p:sp>
        <p:nvSpPr>
          <p:cNvPr id="4" name="TextBox 3"/>
          <p:cNvSpPr txBox="1"/>
          <p:nvPr/>
        </p:nvSpPr>
        <p:spPr>
          <a:xfrm>
            <a:off x="1259632" y="5102532"/>
            <a:ext cx="7416824" cy="954107"/>
          </a:xfrm>
          <a:prstGeom prst="rect">
            <a:avLst/>
          </a:prstGeom>
          <a:noFill/>
        </p:spPr>
        <p:txBody>
          <a:bodyPr wrap="square" rtlCol="0">
            <a:spAutoFit/>
          </a:bodyPr>
          <a:lstStyle/>
          <a:p>
            <a:pPr marL="342900" indent="-342900">
              <a:buAutoNum type="arabicPlain"/>
            </a:pPr>
            <a:r>
              <a:rPr lang="fi-FI" i="1" dirty="0" smtClean="0"/>
              <a:t>                          2                       3                            ….                                   L</a:t>
            </a:r>
          </a:p>
          <a:p>
            <a:endParaRPr lang="fi-FI" i="1" dirty="0"/>
          </a:p>
          <a:p>
            <a:r>
              <a:rPr lang="en-US" sz="2000" i="1" dirty="0" smtClean="0"/>
              <a:t>Point and interval estimates from each data set as usually </a:t>
            </a:r>
            <a:endParaRPr lang="en-US" sz="2000" i="1" dirty="0"/>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pic>
        <p:nvPicPr>
          <p:cNvPr id="7" name="Picture 6"/>
          <p:cNvPicPr>
            <a:picLocks noChangeAspect="1"/>
          </p:cNvPicPr>
          <p:nvPr/>
        </p:nvPicPr>
        <p:blipFill>
          <a:blip r:embed="rId2"/>
          <a:stretch>
            <a:fillRect/>
          </a:stretch>
        </p:blipFill>
        <p:spPr>
          <a:xfrm>
            <a:off x="2412084" y="2258599"/>
            <a:ext cx="1243677" cy="2678689"/>
          </a:xfrm>
          <a:prstGeom prst="rect">
            <a:avLst/>
          </a:prstGeom>
        </p:spPr>
      </p:pic>
      <p:pic>
        <p:nvPicPr>
          <p:cNvPr id="8" name="Picture 7"/>
          <p:cNvPicPr>
            <a:picLocks noChangeAspect="1"/>
          </p:cNvPicPr>
          <p:nvPr/>
        </p:nvPicPr>
        <p:blipFill>
          <a:blip r:embed="rId2"/>
          <a:stretch>
            <a:fillRect/>
          </a:stretch>
        </p:blipFill>
        <p:spPr>
          <a:xfrm>
            <a:off x="4022293" y="2258599"/>
            <a:ext cx="1275232" cy="2746656"/>
          </a:xfrm>
          <a:prstGeom prst="rect">
            <a:avLst/>
          </a:prstGeom>
        </p:spPr>
      </p:pic>
      <p:pic>
        <p:nvPicPr>
          <p:cNvPr id="9" name="Picture 8"/>
          <p:cNvPicPr>
            <a:picLocks noChangeAspect="1"/>
          </p:cNvPicPr>
          <p:nvPr/>
        </p:nvPicPr>
        <p:blipFill>
          <a:blip r:embed="rId2"/>
          <a:stretch>
            <a:fillRect/>
          </a:stretch>
        </p:blipFill>
        <p:spPr>
          <a:xfrm>
            <a:off x="7332863" y="2270288"/>
            <a:ext cx="1238250" cy="2667000"/>
          </a:xfrm>
          <a:prstGeom prst="rect">
            <a:avLst/>
          </a:prstGeom>
        </p:spPr>
      </p:pic>
      <p:pic>
        <p:nvPicPr>
          <p:cNvPr id="10" name="Picture 9"/>
          <p:cNvPicPr>
            <a:picLocks noChangeAspect="1"/>
          </p:cNvPicPr>
          <p:nvPr/>
        </p:nvPicPr>
        <p:blipFill>
          <a:blip r:embed="rId2"/>
          <a:stretch>
            <a:fillRect/>
          </a:stretch>
        </p:blipFill>
        <p:spPr>
          <a:xfrm>
            <a:off x="911400" y="2201831"/>
            <a:ext cx="1238250" cy="2667000"/>
          </a:xfrm>
          <a:prstGeom prst="rect">
            <a:avLst/>
          </a:prstGeom>
        </p:spPr>
      </p:pic>
    </p:spTree>
    <p:extLst>
      <p:ext uri="{BB962C8B-B14F-4D97-AF65-F5344CB8AC3E}">
        <p14:creationId xmlns:p14="http://schemas.microsoft.com/office/powerpoint/2010/main" val="1517676404"/>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Dian numeron paikkamerkki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fld id="{0DCB337F-927B-4A8E-A407-B8FD21263B11}" type="slidenum">
              <a:rPr lang="fi-FI" sz="1400" smtClean="0"/>
              <a:pPr eaLnBrk="1" hangingPunct="1"/>
              <a:t>94</a:t>
            </a:fld>
            <a:endParaRPr lang="fi-FI" sz="1400" dirty="0" smtClean="0"/>
          </a:p>
        </p:txBody>
      </p:sp>
      <p:sp>
        <p:nvSpPr>
          <p:cNvPr id="23557" name="Text Box 2"/>
          <p:cNvSpPr txBox="1">
            <a:spLocks noChangeArrowheads="1"/>
          </p:cNvSpPr>
          <p:nvPr/>
        </p:nvSpPr>
        <p:spPr bwMode="auto">
          <a:xfrm>
            <a:off x="684213" y="306863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endParaRPr lang="fi-FI" sz="1800" dirty="0"/>
          </a:p>
        </p:txBody>
      </p:sp>
      <p:sp>
        <p:nvSpPr>
          <p:cNvPr id="23558" name="Rectangle 3"/>
          <p:cNvSpPr>
            <a:spLocks noChangeArrowheads="1"/>
          </p:cNvSpPr>
          <p:nvPr/>
        </p:nvSpPr>
        <p:spPr bwMode="auto">
          <a:xfrm>
            <a:off x="0" y="32591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3559" name="Rectangle 4"/>
          <p:cNvSpPr>
            <a:spLocks noChangeArrowheads="1"/>
          </p:cNvSpPr>
          <p:nvPr/>
        </p:nvSpPr>
        <p:spPr bwMode="auto">
          <a:xfrm>
            <a:off x="0" y="31003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3560" name="Rectangle 5"/>
          <p:cNvSpPr>
            <a:spLocks noChangeArrowheads="1"/>
          </p:cNvSpPr>
          <p:nvPr/>
        </p:nvSpPr>
        <p:spPr bwMode="auto">
          <a:xfrm>
            <a:off x="0" y="32670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3561" name="Rectangle 6"/>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3562" name="Text Box 7"/>
          <p:cNvSpPr txBox="1">
            <a:spLocks noChangeArrowheads="1"/>
          </p:cNvSpPr>
          <p:nvPr/>
        </p:nvSpPr>
        <p:spPr bwMode="auto">
          <a:xfrm>
            <a:off x="579555" y="404167"/>
            <a:ext cx="43529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US" sz="2400" b="1" dirty="0">
                <a:latin typeface="Calibri" pitchFamily="34" charset="0"/>
                <a:cs typeface="Calibri" pitchFamily="34" charset="0"/>
              </a:rPr>
              <a:t>Single and multiple </a:t>
            </a:r>
            <a:r>
              <a:rPr lang="en-US" sz="2400" b="1" dirty="0" smtClean="0">
                <a:latin typeface="Calibri" pitchFamily="34" charset="0"/>
                <a:cs typeface="Calibri" pitchFamily="34" charset="0"/>
              </a:rPr>
              <a:t>imputation 4</a:t>
            </a:r>
            <a:endParaRPr lang="fi-FI" sz="2400" dirty="0">
              <a:solidFill>
                <a:srgbClr val="003366"/>
              </a:solidFill>
              <a:latin typeface="Calibri" pitchFamily="34" charset="0"/>
            </a:endParaRPr>
          </a:p>
        </p:txBody>
      </p:sp>
      <p:sp>
        <p:nvSpPr>
          <p:cNvPr id="23563" name="Text Box 8"/>
          <p:cNvSpPr txBox="1">
            <a:spLocks noChangeArrowheads="1"/>
          </p:cNvSpPr>
          <p:nvPr/>
        </p:nvSpPr>
        <p:spPr bwMode="auto">
          <a:xfrm>
            <a:off x="669925" y="1027113"/>
            <a:ext cx="82454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just" eaLnBrk="1" hangingPunct="1"/>
            <a:endParaRPr lang="fi-FI" sz="1800" dirty="0"/>
          </a:p>
          <a:p>
            <a:pPr algn="just" eaLnBrk="1" hangingPunct="1"/>
            <a:endParaRPr lang="fi-FI" sz="1800" dirty="0"/>
          </a:p>
        </p:txBody>
      </p:sp>
      <p:sp>
        <p:nvSpPr>
          <p:cNvPr id="23564" name="Text Box 9"/>
          <p:cNvSpPr txBox="1">
            <a:spLocks noChangeArrowheads="1"/>
          </p:cNvSpPr>
          <p:nvPr/>
        </p:nvSpPr>
        <p:spPr bwMode="auto">
          <a:xfrm>
            <a:off x="539750" y="993474"/>
            <a:ext cx="8016875" cy="464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CA" sz="2400" dirty="0" smtClean="0">
                <a:latin typeface="Calibri" pitchFamily="34" charset="0"/>
              </a:rPr>
              <a:t>Now the multiply-imputed point-estimate is a simple average of multiply imputed estimates</a:t>
            </a:r>
          </a:p>
          <a:p>
            <a:pPr eaLnBrk="1" hangingPunct="1"/>
            <a:endParaRPr lang="en-CA" dirty="0">
              <a:latin typeface="Calibri" pitchFamily="34" charset="0"/>
            </a:endParaRPr>
          </a:p>
          <a:p>
            <a:pPr eaLnBrk="1" hangingPunct="1"/>
            <a:endParaRPr lang="en-CA" dirty="0" smtClean="0">
              <a:latin typeface="Calibri" pitchFamily="34" charset="0"/>
            </a:endParaRPr>
          </a:p>
          <a:p>
            <a:pPr eaLnBrk="1" hangingPunct="1"/>
            <a:endParaRPr lang="en-CA" dirty="0">
              <a:latin typeface="Calibri" pitchFamily="34" charset="0"/>
            </a:endParaRPr>
          </a:p>
          <a:p>
            <a:pPr eaLnBrk="1" hangingPunct="1"/>
            <a:r>
              <a:rPr lang="en-CA" sz="2400" dirty="0" smtClean="0">
                <a:latin typeface="Calibri" pitchFamily="34" charset="0"/>
              </a:rPr>
              <a:t>Respectively, the variance can be calculated as the average of the variances of </a:t>
            </a:r>
            <a:r>
              <a:rPr lang="en-CA" sz="2400" i="1" dirty="0" smtClean="0">
                <a:latin typeface="Calibri" pitchFamily="34" charset="0"/>
              </a:rPr>
              <a:t>L</a:t>
            </a:r>
            <a:r>
              <a:rPr lang="en-CA" sz="2400" dirty="0" smtClean="0">
                <a:latin typeface="Calibri" pitchFamily="34" charset="0"/>
              </a:rPr>
              <a:t> complete data sets in which each variance is estimated using the formula that is valid for the sampling design of the survey. This is for the gross sample data set that also includes the units that are not needed to impute. But because a certain number is missing these are imputed and the average and the variance are calculated in a best way thus.                           </a:t>
            </a:r>
          </a:p>
          <a:p>
            <a:pPr eaLnBrk="1" hangingPunct="1"/>
            <a:endParaRPr lang="en-CA" dirty="0" smtClean="0">
              <a:latin typeface="Calibri" pitchFamily="34" charset="0"/>
            </a:endParaRPr>
          </a:p>
        </p:txBody>
      </p:sp>
      <p:graphicFrame>
        <p:nvGraphicFramePr>
          <p:cNvPr id="23565" name="Object 10"/>
          <p:cNvGraphicFramePr>
            <a:graphicFrameLocks noChangeAspect="1"/>
          </p:cNvGraphicFramePr>
          <p:nvPr>
            <p:extLst>
              <p:ext uri="{D42A27DB-BD31-4B8C-83A1-F6EECF244321}">
                <p14:modId xmlns:p14="http://schemas.microsoft.com/office/powerpoint/2010/main" val="3088795520"/>
              </p:ext>
            </p:extLst>
          </p:nvPr>
        </p:nvGraphicFramePr>
        <p:xfrm>
          <a:off x="1997150" y="1907914"/>
          <a:ext cx="1219200" cy="625475"/>
        </p:xfrm>
        <a:graphic>
          <a:graphicData uri="http://schemas.openxmlformats.org/presentationml/2006/ole">
            <mc:AlternateContent xmlns:mc="http://schemas.openxmlformats.org/markup-compatibility/2006">
              <mc:Choice xmlns:v="urn:schemas-microsoft-com:vml" Requires="v">
                <p:oleObj spid="_x0000_s7909" name="Equation" r:id="rId3" imgW="863280" imgH="444240" progId="Equation.3">
                  <p:embed/>
                </p:oleObj>
              </mc:Choice>
              <mc:Fallback>
                <p:oleObj name="Equation" r:id="rId3" imgW="863280" imgH="444240" progId="Equation.3">
                  <p:embed/>
                  <p:pic>
                    <p:nvPicPr>
                      <p:cNvPr id="0" name=""/>
                      <p:cNvPicPr>
                        <a:picLocks noChangeAspect="1" noChangeArrowheads="1"/>
                      </p:cNvPicPr>
                      <p:nvPr/>
                    </p:nvPicPr>
                    <p:blipFill>
                      <a:blip r:embed="rId4"/>
                      <a:srcRect/>
                      <a:stretch>
                        <a:fillRect/>
                      </a:stretch>
                    </p:blipFill>
                    <p:spPr bwMode="auto">
                      <a:xfrm>
                        <a:off x="1997150" y="1907914"/>
                        <a:ext cx="1219200" cy="62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518813287"/>
              </p:ext>
            </p:extLst>
          </p:nvPr>
        </p:nvGraphicFramePr>
        <p:xfrm>
          <a:off x="1722653" y="5434538"/>
          <a:ext cx="1042988" cy="606425"/>
        </p:xfrm>
        <a:graphic>
          <a:graphicData uri="http://schemas.openxmlformats.org/presentationml/2006/ole">
            <mc:AlternateContent xmlns:mc="http://schemas.openxmlformats.org/markup-compatibility/2006">
              <mc:Choice xmlns:v="urn:schemas-microsoft-com:vml" Requires="v">
                <p:oleObj spid="_x0000_s7910" name="Kaava" r:id="rId5" imgW="761760" imgH="444240" progId="Equation.3">
                  <p:embed/>
                </p:oleObj>
              </mc:Choice>
              <mc:Fallback>
                <p:oleObj name="Kaava" r:id="rId5" imgW="761760" imgH="444240" progId="Equation.3">
                  <p:embed/>
                  <p:pic>
                    <p:nvPicPr>
                      <p:cNvPr id="0" name=""/>
                      <p:cNvPicPr>
                        <a:picLocks noChangeAspect="1" noChangeArrowheads="1"/>
                      </p:cNvPicPr>
                      <p:nvPr/>
                    </p:nvPicPr>
                    <p:blipFill>
                      <a:blip r:embed="rId6"/>
                      <a:srcRect/>
                      <a:stretch>
                        <a:fillRect/>
                      </a:stretch>
                    </p:blipFill>
                    <p:spPr bwMode="auto">
                      <a:xfrm>
                        <a:off x="1722653" y="5434538"/>
                        <a:ext cx="1042988" cy="606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Footer Placeholder 2"/>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2414997125"/>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Dian numeron paikkamerkki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fld id="{0DCB337F-927B-4A8E-A407-B8FD21263B11}" type="slidenum">
              <a:rPr lang="fi-FI" sz="1400" smtClean="0"/>
              <a:pPr eaLnBrk="1" hangingPunct="1"/>
              <a:t>95</a:t>
            </a:fld>
            <a:endParaRPr lang="fi-FI" sz="1400" dirty="0" smtClean="0"/>
          </a:p>
        </p:txBody>
      </p:sp>
      <p:sp>
        <p:nvSpPr>
          <p:cNvPr id="23557" name="Text Box 2"/>
          <p:cNvSpPr txBox="1">
            <a:spLocks noChangeArrowheads="1"/>
          </p:cNvSpPr>
          <p:nvPr/>
        </p:nvSpPr>
        <p:spPr bwMode="auto">
          <a:xfrm>
            <a:off x="684213" y="306863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endParaRPr lang="fi-FI" sz="1800" dirty="0"/>
          </a:p>
        </p:txBody>
      </p:sp>
      <p:sp>
        <p:nvSpPr>
          <p:cNvPr id="23558" name="Rectangle 3"/>
          <p:cNvSpPr>
            <a:spLocks noChangeArrowheads="1"/>
          </p:cNvSpPr>
          <p:nvPr/>
        </p:nvSpPr>
        <p:spPr bwMode="auto">
          <a:xfrm>
            <a:off x="0" y="32591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3559" name="Rectangle 4"/>
          <p:cNvSpPr>
            <a:spLocks noChangeArrowheads="1"/>
          </p:cNvSpPr>
          <p:nvPr/>
        </p:nvSpPr>
        <p:spPr bwMode="auto">
          <a:xfrm>
            <a:off x="0" y="31003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3560" name="Rectangle 5"/>
          <p:cNvSpPr>
            <a:spLocks noChangeArrowheads="1"/>
          </p:cNvSpPr>
          <p:nvPr/>
        </p:nvSpPr>
        <p:spPr bwMode="auto">
          <a:xfrm>
            <a:off x="0" y="32670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3561" name="Rectangle 6"/>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3562" name="Text Box 7"/>
          <p:cNvSpPr txBox="1">
            <a:spLocks noChangeArrowheads="1"/>
          </p:cNvSpPr>
          <p:nvPr/>
        </p:nvSpPr>
        <p:spPr bwMode="auto">
          <a:xfrm>
            <a:off x="579555" y="404167"/>
            <a:ext cx="43529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US" sz="2400" b="1" dirty="0">
                <a:latin typeface="Calibri" pitchFamily="34" charset="0"/>
                <a:cs typeface="Calibri" pitchFamily="34" charset="0"/>
              </a:rPr>
              <a:t>Single and multiple </a:t>
            </a:r>
            <a:r>
              <a:rPr lang="en-US" sz="2400" b="1" dirty="0" smtClean="0">
                <a:latin typeface="Calibri" pitchFamily="34" charset="0"/>
                <a:cs typeface="Calibri" pitchFamily="34" charset="0"/>
              </a:rPr>
              <a:t>imputation 5</a:t>
            </a:r>
            <a:endParaRPr lang="fi-FI" sz="2400" dirty="0">
              <a:solidFill>
                <a:srgbClr val="003366"/>
              </a:solidFill>
              <a:latin typeface="Calibri" pitchFamily="34" charset="0"/>
            </a:endParaRPr>
          </a:p>
        </p:txBody>
      </p:sp>
      <p:sp>
        <p:nvSpPr>
          <p:cNvPr id="23563" name="Text Box 8"/>
          <p:cNvSpPr txBox="1">
            <a:spLocks noChangeArrowheads="1"/>
          </p:cNvSpPr>
          <p:nvPr/>
        </p:nvSpPr>
        <p:spPr bwMode="auto">
          <a:xfrm>
            <a:off x="669925" y="1027113"/>
            <a:ext cx="82454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just" eaLnBrk="1" hangingPunct="1"/>
            <a:endParaRPr lang="fi-FI" sz="1800" dirty="0"/>
          </a:p>
          <a:p>
            <a:pPr algn="just" eaLnBrk="1" hangingPunct="1"/>
            <a:endParaRPr lang="fi-FI" sz="1800" dirty="0"/>
          </a:p>
        </p:txBody>
      </p:sp>
      <p:sp>
        <p:nvSpPr>
          <p:cNvPr id="23564" name="Text Box 9"/>
          <p:cNvSpPr txBox="1">
            <a:spLocks noChangeArrowheads="1"/>
          </p:cNvSpPr>
          <p:nvPr/>
        </p:nvSpPr>
        <p:spPr bwMode="auto">
          <a:xfrm>
            <a:off x="539750" y="993474"/>
            <a:ext cx="8016875"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endParaRPr lang="en-CA" dirty="0" smtClean="0">
              <a:latin typeface="Calibri" pitchFamily="34" charset="0"/>
            </a:endParaRPr>
          </a:p>
          <a:p>
            <a:pPr eaLnBrk="1" hangingPunct="1"/>
            <a:r>
              <a:rPr lang="en-CA" dirty="0" smtClean="0">
                <a:latin typeface="Calibri" pitchFamily="34" charset="0"/>
              </a:rPr>
              <a:t>The variance estimate is respectively</a:t>
            </a:r>
          </a:p>
          <a:p>
            <a:pPr eaLnBrk="1" hangingPunct="1"/>
            <a:endParaRPr lang="en-CA" dirty="0" smtClean="0">
              <a:latin typeface="Calibri" pitchFamily="34" charset="0"/>
            </a:endParaRPr>
          </a:p>
          <a:p>
            <a:pPr eaLnBrk="1" hangingPunct="1"/>
            <a:r>
              <a:rPr lang="en-CA" dirty="0" smtClean="0">
                <a:latin typeface="Calibri" pitchFamily="34" charset="0"/>
              </a:rPr>
              <a:t>                                    </a:t>
            </a:r>
          </a:p>
          <a:p>
            <a:pPr eaLnBrk="1" hangingPunct="1"/>
            <a:r>
              <a:rPr lang="en-CA" dirty="0" smtClean="0">
                <a:latin typeface="Calibri" pitchFamily="34" charset="0"/>
              </a:rPr>
              <a:t>                          </a:t>
            </a:r>
            <a:r>
              <a:rPr lang="en-CA" i="1" dirty="0" smtClean="0">
                <a:latin typeface="Calibri" pitchFamily="34" charset="0"/>
              </a:rPr>
              <a:t> f </a:t>
            </a:r>
            <a:r>
              <a:rPr lang="en-CA" dirty="0" smtClean="0">
                <a:latin typeface="Calibri" pitchFamily="34" charset="0"/>
              </a:rPr>
              <a:t>= the fraction of missing and imputed values</a:t>
            </a:r>
          </a:p>
          <a:p>
            <a:pPr eaLnBrk="1" hangingPunct="1"/>
            <a:endParaRPr lang="en-CA" dirty="0">
              <a:latin typeface="Calibri" pitchFamily="34" charset="0"/>
            </a:endParaRPr>
          </a:p>
          <a:p>
            <a:pPr eaLnBrk="1" hangingPunct="1"/>
            <a:r>
              <a:rPr lang="en-CA" dirty="0" smtClean="0">
                <a:latin typeface="Calibri" pitchFamily="34" charset="0"/>
              </a:rPr>
              <a:t>If </a:t>
            </a:r>
            <a:r>
              <a:rPr lang="en-CA" i="1" dirty="0" smtClean="0">
                <a:latin typeface="Calibri" pitchFamily="34" charset="0"/>
              </a:rPr>
              <a:t>k=1 </a:t>
            </a:r>
            <a:r>
              <a:rPr lang="en-CA" dirty="0" smtClean="0">
                <a:latin typeface="Calibri" pitchFamily="34" charset="0"/>
              </a:rPr>
              <a:t>or </a:t>
            </a:r>
            <a:r>
              <a:rPr lang="en-CA" i="1" dirty="0" smtClean="0">
                <a:latin typeface="Calibri" pitchFamily="34" charset="0"/>
              </a:rPr>
              <a:t>f=0</a:t>
            </a:r>
            <a:r>
              <a:rPr lang="en-CA" dirty="0" smtClean="0">
                <a:latin typeface="Calibri" pitchFamily="34" charset="0"/>
              </a:rPr>
              <a:t>, it is </a:t>
            </a:r>
            <a:r>
              <a:rPr lang="en-CA" b="1" dirty="0" smtClean="0">
                <a:latin typeface="Calibri" pitchFamily="34" charset="0"/>
              </a:rPr>
              <a:t>Rubin</a:t>
            </a:r>
            <a:r>
              <a:rPr lang="en-CA" dirty="0" smtClean="0">
                <a:latin typeface="Calibri" pitchFamily="34" charset="0"/>
              </a:rPr>
              <a:t>’s formula, otherwise </a:t>
            </a:r>
            <a:r>
              <a:rPr lang="en-CA" b="1" dirty="0" smtClean="0">
                <a:latin typeface="Calibri" pitchFamily="34" charset="0"/>
              </a:rPr>
              <a:t>Björnstad</a:t>
            </a:r>
            <a:r>
              <a:rPr lang="en-CA" dirty="0" smtClean="0">
                <a:latin typeface="Calibri" pitchFamily="34" charset="0"/>
              </a:rPr>
              <a:t>’s formula. </a:t>
            </a:r>
          </a:p>
          <a:p>
            <a:pPr eaLnBrk="1" hangingPunct="1"/>
            <a:endParaRPr lang="en-CA" dirty="0" smtClean="0">
              <a:latin typeface="Calibri" pitchFamily="34" charset="0"/>
            </a:endParaRPr>
          </a:p>
          <a:p>
            <a:pPr eaLnBrk="1" hangingPunct="1"/>
            <a:r>
              <a:rPr lang="en-CA" dirty="0" smtClean="0">
                <a:latin typeface="Calibri" pitchFamily="34" charset="0"/>
              </a:rPr>
              <a:t>You see that the entire variance consists of the two components: (i) the average of variances (</a:t>
            </a:r>
            <a:r>
              <a:rPr lang="en-CA" b="1" dirty="0" smtClean="0">
                <a:latin typeface="Calibri" pitchFamily="34" charset="0"/>
              </a:rPr>
              <a:t>within-variance</a:t>
            </a:r>
            <a:r>
              <a:rPr lang="en-CA" dirty="0" smtClean="0">
                <a:latin typeface="Calibri" pitchFamily="34" charset="0"/>
              </a:rPr>
              <a:t>) and (ii) the </a:t>
            </a:r>
            <a:r>
              <a:rPr lang="en-CA" b="1" dirty="0" smtClean="0">
                <a:latin typeface="Calibri" pitchFamily="34" charset="0"/>
              </a:rPr>
              <a:t>between-variance </a:t>
            </a:r>
            <a:r>
              <a:rPr lang="en-CA" dirty="0" smtClean="0">
                <a:latin typeface="Calibri" pitchFamily="34" charset="0"/>
              </a:rPr>
              <a:t>that indicates how much multiply imputed estimates vary. If the variation is zero, this between-variance is zero too. </a:t>
            </a:r>
            <a:endParaRPr lang="en-CA" dirty="0">
              <a:latin typeface="Calibri" pitchFamily="34" charset="0"/>
            </a:endParaRPr>
          </a:p>
        </p:txBody>
      </p:sp>
      <p:graphicFrame>
        <p:nvGraphicFramePr>
          <p:cNvPr id="23566" name="Object 11"/>
          <p:cNvGraphicFramePr>
            <a:graphicFrameLocks noChangeAspect="1"/>
          </p:cNvGraphicFramePr>
          <p:nvPr>
            <p:extLst>
              <p:ext uri="{D42A27DB-BD31-4B8C-83A1-F6EECF244321}">
                <p14:modId xmlns:p14="http://schemas.microsoft.com/office/powerpoint/2010/main" val="1223070867"/>
              </p:ext>
            </p:extLst>
          </p:nvPr>
        </p:nvGraphicFramePr>
        <p:xfrm>
          <a:off x="4708121" y="1365250"/>
          <a:ext cx="3846512" cy="606425"/>
        </p:xfrm>
        <a:graphic>
          <a:graphicData uri="http://schemas.openxmlformats.org/presentationml/2006/ole">
            <mc:AlternateContent xmlns:mc="http://schemas.openxmlformats.org/markup-compatibility/2006">
              <mc:Choice xmlns:v="urn:schemas-microsoft-com:vml" Requires="v">
                <p:oleObj spid="_x0000_s8934" name="Kaava" r:id="rId3" imgW="2806560" imgH="444240" progId="Equation.3">
                  <p:embed/>
                </p:oleObj>
              </mc:Choice>
              <mc:Fallback>
                <p:oleObj name="Kaava" r:id="rId3" imgW="2806560" imgH="444240" progId="Equation.3">
                  <p:embed/>
                  <p:pic>
                    <p:nvPicPr>
                      <p:cNvPr id="0" name=""/>
                      <p:cNvPicPr>
                        <a:picLocks noChangeAspect="1" noChangeArrowheads="1"/>
                      </p:cNvPicPr>
                      <p:nvPr/>
                    </p:nvPicPr>
                    <p:blipFill>
                      <a:blip r:embed="rId4"/>
                      <a:srcRect/>
                      <a:stretch>
                        <a:fillRect/>
                      </a:stretch>
                    </p:blipFill>
                    <p:spPr bwMode="auto">
                      <a:xfrm>
                        <a:off x="4708121" y="1365250"/>
                        <a:ext cx="3846512" cy="606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3567" name="Rectangle 12"/>
          <p:cNvSpPr>
            <a:spLocks noChangeArrowheads="1"/>
          </p:cNvSpPr>
          <p:nvPr/>
        </p:nvSpPr>
        <p:spPr bwMode="auto">
          <a:xfrm>
            <a:off x="591789" y="4771920"/>
            <a:ext cx="8305800"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CA" sz="2000" dirty="0" smtClean="0">
                <a:solidFill>
                  <a:srgbClr val="800000"/>
                </a:solidFill>
              </a:rPr>
              <a:t>It is good to remind that multiple imputation is not any own imputation method but is consists of several single imputations. If single imputation is not working, multiple imputation is not either working. Some authors, unfortunately, are not speaking in this way. ‘Multiple’ requires thus a stochastic element.   </a:t>
            </a:r>
            <a:endParaRPr lang="en-CA" sz="2000" dirty="0">
              <a:solidFill>
                <a:srgbClr val="800000"/>
              </a:solidFill>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2397751971"/>
              </p:ext>
            </p:extLst>
          </p:nvPr>
        </p:nvGraphicFramePr>
        <p:xfrm>
          <a:off x="899592" y="2091167"/>
          <a:ext cx="914400" cy="642938"/>
        </p:xfrm>
        <a:graphic>
          <a:graphicData uri="http://schemas.openxmlformats.org/presentationml/2006/ole">
            <mc:AlternateContent xmlns:mc="http://schemas.openxmlformats.org/markup-compatibility/2006">
              <mc:Choice xmlns:v="urn:schemas-microsoft-com:vml" Requires="v">
                <p:oleObj spid="_x0000_s8935" name="Kaava" r:id="rId5" imgW="596900" imgH="419100" progId="Equation.3">
                  <p:embed/>
                </p:oleObj>
              </mc:Choice>
              <mc:Fallback>
                <p:oleObj name="Kaava" r:id="rId5" imgW="596900" imgH="4191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9592" y="2091167"/>
                        <a:ext cx="914400" cy="642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Footer Placeholder 2"/>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61796922"/>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Dian numeron paikkamerkki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fld id="{5F09AF8A-8641-40A8-8DB2-D046B1F2FAB0}" type="slidenum">
              <a:rPr lang="fi-FI" sz="1400" smtClean="0"/>
              <a:pPr eaLnBrk="1" hangingPunct="1"/>
              <a:t>96</a:t>
            </a:fld>
            <a:endParaRPr lang="fi-FI" sz="1400" dirty="0" smtClean="0"/>
          </a:p>
        </p:txBody>
      </p:sp>
      <p:sp>
        <p:nvSpPr>
          <p:cNvPr id="24581" name="Text Box 2"/>
          <p:cNvSpPr txBox="1">
            <a:spLocks noChangeArrowheads="1"/>
          </p:cNvSpPr>
          <p:nvPr/>
        </p:nvSpPr>
        <p:spPr bwMode="auto">
          <a:xfrm>
            <a:off x="684213" y="306863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endParaRPr lang="fi-FI" sz="1800" dirty="0"/>
          </a:p>
        </p:txBody>
      </p:sp>
      <p:sp>
        <p:nvSpPr>
          <p:cNvPr id="24582" name="Rectangle 3"/>
          <p:cNvSpPr>
            <a:spLocks noChangeArrowheads="1"/>
          </p:cNvSpPr>
          <p:nvPr/>
        </p:nvSpPr>
        <p:spPr bwMode="auto">
          <a:xfrm>
            <a:off x="0" y="32591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3" name="Rectangle 4"/>
          <p:cNvSpPr>
            <a:spLocks noChangeArrowheads="1"/>
          </p:cNvSpPr>
          <p:nvPr/>
        </p:nvSpPr>
        <p:spPr bwMode="auto">
          <a:xfrm>
            <a:off x="0" y="31003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4" name="Rectangle 5"/>
          <p:cNvSpPr>
            <a:spLocks noChangeArrowheads="1"/>
          </p:cNvSpPr>
          <p:nvPr/>
        </p:nvSpPr>
        <p:spPr bwMode="auto">
          <a:xfrm>
            <a:off x="0" y="32670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5" name="Rectangle 6"/>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i-FI" dirty="0"/>
          </a:p>
        </p:txBody>
      </p:sp>
      <p:sp>
        <p:nvSpPr>
          <p:cNvPr id="24587" name="Text Box 8"/>
          <p:cNvSpPr txBox="1">
            <a:spLocks noChangeArrowheads="1"/>
          </p:cNvSpPr>
          <p:nvPr/>
        </p:nvSpPr>
        <p:spPr bwMode="auto">
          <a:xfrm>
            <a:off x="669925" y="1027113"/>
            <a:ext cx="82454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just" eaLnBrk="1" hangingPunct="1"/>
            <a:endParaRPr lang="fi-FI" sz="1800" dirty="0"/>
          </a:p>
          <a:p>
            <a:pPr algn="just" eaLnBrk="1" hangingPunct="1"/>
            <a:endParaRPr lang="fi-FI" sz="1800" dirty="0"/>
          </a:p>
        </p:txBody>
      </p:sp>
      <p:sp>
        <p:nvSpPr>
          <p:cNvPr id="24588" name="Text Box 9"/>
          <p:cNvSpPr txBox="1">
            <a:spLocks noChangeArrowheads="1"/>
          </p:cNvSpPr>
          <p:nvPr/>
        </p:nvSpPr>
        <p:spPr bwMode="auto">
          <a:xfrm>
            <a:off x="579555" y="980728"/>
            <a:ext cx="8016875" cy="600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US" sz="2400" dirty="0">
                <a:latin typeface="Calibri" pitchFamily="34" charset="0"/>
              </a:rPr>
              <a:t>The initial multiple imputation was developed by Donald Rubin. It was based on the Bayesian theory. </a:t>
            </a:r>
            <a:r>
              <a:rPr lang="en-US" sz="2400" dirty="0" smtClean="0">
                <a:latin typeface="Calibri" pitchFamily="34" charset="0"/>
              </a:rPr>
              <a:t>This </a:t>
            </a:r>
            <a:r>
              <a:rPr lang="en-US" sz="2400" dirty="0">
                <a:latin typeface="Calibri" pitchFamily="34" charset="0"/>
              </a:rPr>
              <a:t>theory </a:t>
            </a:r>
            <a:r>
              <a:rPr lang="en-US" sz="2400" dirty="0" smtClean="0">
                <a:latin typeface="Calibri" pitchFamily="34" charset="0"/>
              </a:rPr>
              <a:t>thus was reformulated by </a:t>
            </a:r>
            <a:r>
              <a:rPr lang="en-US" sz="2400" dirty="0">
                <a:latin typeface="Calibri" pitchFamily="34" charset="0"/>
              </a:rPr>
              <a:t>the Norwegian Jan Björnstad. A reason was that Rubin’s strategy is not well working in many practical </a:t>
            </a:r>
            <a:r>
              <a:rPr lang="en-US" sz="2400" dirty="0" smtClean="0">
                <a:latin typeface="Calibri" pitchFamily="34" charset="0"/>
              </a:rPr>
              <a:t>situations like in statistical offices. </a:t>
            </a:r>
            <a:r>
              <a:rPr lang="en-US" sz="2400" dirty="0">
                <a:latin typeface="Calibri" pitchFamily="34" charset="0"/>
              </a:rPr>
              <a:t>Hence he uses the term </a:t>
            </a:r>
            <a:r>
              <a:rPr lang="en-US" sz="2400" u="sng" dirty="0">
                <a:latin typeface="Calibri" pitchFamily="34" charset="0"/>
              </a:rPr>
              <a:t>non-Bayesian</a:t>
            </a:r>
            <a:r>
              <a:rPr lang="en-US" sz="2400" dirty="0">
                <a:latin typeface="Calibri" pitchFamily="34" charset="0"/>
              </a:rPr>
              <a:t>. </a:t>
            </a:r>
            <a:endParaRPr lang="en-US" sz="2400" dirty="0" smtClean="0">
              <a:latin typeface="Calibri" pitchFamily="34" charset="0"/>
            </a:endParaRPr>
          </a:p>
          <a:p>
            <a:pPr eaLnBrk="1" hangingPunct="1"/>
            <a:endParaRPr lang="en-US" sz="2400" dirty="0" smtClean="0">
              <a:latin typeface="Calibri" pitchFamily="34" charset="0"/>
            </a:endParaRPr>
          </a:p>
          <a:p>
            <a:pPr eaLnBrk="1" hangingPunct="1"/>
            <a:r>
              <a:rPr lang="en-US" sz="2400" dirty="0" smtClean="0">
                <a:latin typeface="Calibri" pitchFamily="34" charset="0"/>
              </a:rPr>
              <a:t>It is not the only difference in these frameworks. The Bayesians use certain Bayesian rules in all imputation methods. Instead, the non-Bayesian framework uses simpler rules. A big question follows from this:</a:t>
            </a:r>
          </a:p>
          <a:p>
            <a:pPr eaLnBrk="1" hangingPunct="1"/>
            <a:r>
              <a:rPr lang="en-US" sz="2400" dirty="0" smtClean="0">
                <a:latin typeface="Calibri" pitchFamily="34" charset="0"/>
              </a:rPr>
              <a:t>How good are these frameworks in practice? </a:t>
            </a:r>
          </a:p>
          <a:p>
            <a:pPr eaLnBrk="1" hangingPunct="1"/>
            <a:r>
              <a:rPr lang="en-US" sz="2400" dirty="0" smtClean="0">
                <a:latin typeface="Calibri" pitchFamily="34" charset="0"/>
              </a:rPr>
              <a:t>And are the Bayesian rules really useful. Note that these rules are developed by Rubin and a user thus have to trust in him or his specifications. I have to say that I am not convinced about all the solutions? </a:t>
            </a:r>
          </a:p>
        </p:txBody>
      </p:sp>
      <p:sp>
        <p:nvSpPr>
          <p:cNvPr id="16" name="Text Box 7"/>
          <p:cNvSpPr txBox="1">
            <a:spLocks noChangeArrowheads="1"/>
          </p:cNvSpPr>
          <p:nvPr/>
        </p:nvSpPr>
        <p:spPr bwMode="auto">
          <a:xfrm>
            <a:off x="579555" y="404167"/>
            <a:ext cx="43529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US" sz="2400" b="1" dirty="0">
                <a:latin typeface="Calibri" pitchFamily="34" charset="0"/>
                <a:cs typeface="Calibri" pitchFamily="34" charset="0"/>
              </a:rPr>
              <a:t>Single and multiple </a:t>
            </a:r>
            <a:r>
              <a:rPr lang="en-US" sz="2400" b="1" dirty="0" smtClean="0">
                <a:latin typeface="Calibri" pitchFamily="34" charset="0"/>
                <a:cs typeface="Calibri" pitchFamily="34" charset="0"/>
              </a:rPr>
              <a:t>imputation 6</a:t>
            </a:r>
            <a:endParaRPr lang="fi-FI" sz="2400" dirty="0">
              <a:solidFill>
                <a:srgbClr val="003366"/>
              </a:solidFill>
              <a:latin typeface="Calibri" pitchFamily="34" charset="0"/>
            </a:endParaRPr>
          </a:p>
        </p:txBody>
      </p:sp>
      <p:sp>
        <p:nvSpPr>
          <p:cNvPr id="2" name="Footer Placeholder 1"/>
          <p:cNvSpPr>
            <a:spLocks noGrp="1"/>
          </p:cNvSpPr>
          <p:nvPr>
            <p:ph type="ftr" sz="quarter" idx="11"/>
          </p:nvPr>
        </p:nvSpPr>
        <p:spPr/>
        <p:txBody>
          <a:bodyPr/>
          <a:lstStyle/>
          <a:p>
            <a:r>
              <a:rPr lang="fi-FI" smtClean="0"/>
              <a:t>Imputation principles 2017 Seppo</a:t>
            </a:r>
            <a:endParaRPr lang="fi-FI"/>
          </a:p>
        </p:txBody>
      </p:sp>
    </p:spTree>
    <p:extLst>
      <p:ext uri="{BB962C8B-B14F-4D97-AF65-F5344CB8AC3E}">
        <p14:creationId xmlns:p14="http://schemas.microsoft.com/office/powerpoint/2010/main" val="1408125945"/>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F948BEE-9E3F-4D4D-A252-771EB9EE2D9D}" type="slidenum">
              <a:rPr lang="fi-FI" smtClean="0"/>
              <a:pPr/>
              <a:t>97</a:t>
            </a:fld>
            <a:endParaRPr lang="fi-FI" dirty="0"/>
          </a:p>
        </p:txBody>
      </p:sp>
      <p:sp>
        <p:nvSpPr>
          <p:cNvPr id="4" name="TextBox 3"/>
          <p:cNvSpPr txBox="1"/>
          <p:nvPr/>
        </p:nvSpPr>
        <p:spPr>
          <a:xfrm>
            <a:off x="323528" y="0"/>
            <a:ext cx="7560840" cy="2985433"/>
          </a:xfrm>
          <a:prstGeom prst="rect">
            <a:avLst/>
          </a:prstGeom>
          <a:noFill/>
        </p:spPr>
        <p:txBody>
          <a:bodyPr wrap="square" rtlCol="0">
            <a:spAutoFit/>
          </a:bodyPr>
          <a:lstStyle/>
          <a:p>
            <a:r>
              <a:rPr lang="en-US" sz="2800" dirty="0" smtClean="0"/>
              <a:t>SPSS Imputation</a:t>
            </a:r>
          </a:p>
          <a:p>
            <a:r>
              <a:rPr lang="en-US" sz="2000" dirty="0" smtClean="0"/>
              <a:t>First push here right.</a:t>
            </a:r>
          </a:p>
          <a:p>
            <a:r>
              <a:rPr lang="en-US" sz="2000" dirty="0" smtClean="0"/>
              <a:t>Next you have to select your SAS</a:t>
            </a:r>
          </a:p>
          <a:p>
            <a:r>
              <a:rPr lang="en-US" sz="2000" dirty="0" smtClean="0"/>
              <a:t>data that SPSS understands</a:t>
            </a:r>
          </a:p>
          <a:p>
            <a:r>
              <a:rPr lang="en-US" sz="2000" dirty="0" smtClean="0"/>
              <a:t>and select the variables (the same as earlier), </a:t>
            </a:r>
          </a:p>
          <a:p>
            <a:r>
              <a:rPr lang="en-US" sz="2000" dirty="0" smtClean="0"/>
              <a:t>no income and happy</a:t>
            </a:r>
          </a:p>
          <a:p>
            <a:r>
              <a:rPr lang="en-US" sz="2000" dirty="0" smtClean="0"/>
              <a:t>Number of imputations and the output file name</a:t>
            </a:r>
          </a:p>
          <a:p>
            <a:r>
              <a:rPr lang="en-US" sz="2000" dirty="0" smtClean="0"/>
              <a:t>If you do not select the number of imputation,</a:t>
            </a:r>
          </a:p>
          <a:p>
            <a:r>
              <a:rPr lang="en-US" sz="2000" dirty="0" smtClean="0"/>
              <a:t>it will be 5</a:t>
            </a:r>
            <a:endParaRPr lang="en-US" sz="2000" dirty="0"/>
          </a:p>
        </p:txBody>
      </p:sp>
      <p:sp>
        <p:nvSpPr>
          <p:cNvPr id="5" name="Footer Placeholder 4"/>
          <p:cNvSpPr>
            <a:spLocks noGrp="1"/>
          </p:cNvSpPr>
          <p:nvPr>
            <p:ph type="ftr" sz="quarter" idx="11"/>
          </p:nvPr>
        </p:nvSpPr>
        <p:spPr/>
        <p:txBody>
          <a:bodyPr/>
          <a:lstStyle/>
          <a:p>
            <a:r>
              <a:rPr lang="fi-FI" smtClean="0"/>
              <a:t>Imputation principles 2017 Seppo</a:t>
            </a:r>
            <a:endParaRPr lang="fi-FI"/>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0"/>
            <a:ext cx="2859559" cy="3305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5" y="2859040"/>
            <a:ext cx="4945833" cy="3497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067339" y="3645024"/>
            <a:ext cx="3753133" cy="2246769"/>
          </a:xfrm>
          <a:prstGeom prst="rect">
            <a:avLst/>
          </a:prstGeom>
          <a:noFill/>
        </p:spPr>
        <p:txBody>
          <a:bodyPr wrap="square" rtlCol="0">
            <a:spAutoFit/>
          </a:bodyPr>
          <a:lstStyle/>
          <a:p>
            <a:r>
              <a:rPr lang="en-US" sz="2000" dirty="0" smtClean="0"/>
              <a:t>As you see, next you can choose</a:t>
            </a:r>
          </a:p>
          <a:p>
            <a:r>
              <a:rPr lang="en-US" sz="2000" dirty="0" smtClean="0"/>
              <a:t>a method and also constraints</a:t>
            </a:r>
          </a:p>
          <a:p>
            <a:r>
              <a:rPr lang="en-US" sz="2000" dirty="0" smtClean="0"/>
              <a:t>for the variable being imputed </a:t>
            </a:r>
          </a:p>
          <a:p>
            <a:endParaRPr lang="en-US" sz="2000" dirty="0" smtClean="0"/>
          </a:p>
          <a:p>
            <a:r>
              <a:rPr lang="en-US" sz="2000" dirty="0" smtClean="0"/>
              <a:t>It is purpose to test both methods</a:t>
            </a:r>
          </a:p>
          <a:p>
            <a:r>
              <a:rPr lang="en-US" sz="2000" dirty="0" smtClean="0"/>
              <a:t>in our training. One option in each at least but more is better.</a:t>
            </a:r>
            <a:endParaRPr lang="en-US" sz="2000" dirty="0"/>
          </a:p>
        </p:txBody>
      </p:sp>
      <p:cxnSp>
        <p:nvCxnSpPr>
          <p:cNvPr id="7" name="Straight Arrow Connector 6"/>
          <p:cNvCxnSpPr/>
          <p:nvPr/>
        </p:nvCxnSpPr>
        <p:spPr>
          <a:xfrm flipH="1">
            <a:off x="5067339" y="2636912"/>
            <a:ext cx="440765" cy="22212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5004292"/>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98</a:t>
            </a:fld>
            <a:endParaRPr lang="fi-FI"/>
          </a:p>
        </p:txBody>
      </p:sp>
      <p:pic>
        <p:nvPicPr>
          <p:cNvPr id="4" name="Picture 3"/>
          <p:cNvPicPr>
            <a:picLocks noChangeAspect="1"/>
          </p:cNvPicPr>
          <p:nvPr/>
        </p:nvPicPr>
        <p:blipFill>
          <a:blip r:embed="rId2"/>
          <a:stretch>
            <a:fillRect/>
          </a:stretch>
        </p:blipFill>
        <p:spPr>
          <a:xfrm>
            <a:off x="827584" y="764704"/>
            <a:ext cx="6215600" cy="5400600"/>
          </a:xfrm>
          <a:prstGeom prst="rect">
            <a:avLst/>
          </a:prstGeom>
        </p:spPr>
      </p:pic>
      <p:sp>
        <p:nvSpPr>
          <p:cNvPr id="6" name="TextBox 5"/>
          <p:cNvSpPr txBox="1"/>
          <p:nvPr/>
        </p:nvSpPr>
        <p:spPr>
          <a:xfrm>
            <a:off x="239904" y="218924"/>
            <a:ext cx="8984575" cy="400110"/>
          </a:xfrm>
          <a:prstGeom prst="rect">
            <a:avLst/>
          </a:prstGeom>
          <a:noFill/>
        </p:spPr>
        <p:txBody>
          <a:bodyPr wrap="none" rtlCol="0">
            <a:spAutoFit/>
          </a:bodyPr>
          <a:lstStyle/>
          <a:p>
            <a:r>
              <a:rPr lang="en-US" sz="2000" dirty="0" smtClean="0"/>
              <a:t>This copy tells which methods there are. The options are possible using ’Constraints.’</a:t>
            </a:r>
            <a:endParaRPr lang="en-US" sz="2000" dirty="0"/>
          </a:p>
        </p:txBody>
      </p:sp>
    </p:spTree>
    <p:extLst>
      <p:ext uri="{BB962C8B-B14F-4D97-AF65-F5344CB8AC3E}">
        <p14:creationId xmlns:p14="http://schemas.microsoft.com/office/powerpoint/2010/main" val="256293321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i-FI" smtClean="0"/>
              <a:t>Imputation principles 2017 Seppo</a:t>
            </a:r>
            <a:endParaRPr lang="fi-FI"/>
          </a:p>
        </p:txBody>
      </p:sp>
      <p:sp>
        <p:nvSpPr>
          <p:cNvPr id="3" name="Slide Number Placeholder 2"/>
          <p:cNvSpPr>
            <a:spLocks noGrp="1"/>
          </p:cNvSpPr>
          <p:nvPr>
            <p:ph type="sldNum" sz="quarter" idx="12"/>
          </p:nvPr>
        </p:nvSpPr>
        <p:spPr/>
        <p:txBody>
          <a:bodyPr/>
          <a:lstStyle/>
          <a:p>
            <a:fld id="{9F948BEE-9E3F-4D4D-A252-771EB9EE2D9D}" type="slidenum">
              <a:rPr lang="fi-FI" smtClean="0"/>
              <a:pPr/>
              <a:t>99</a:t>
            </a:fld>
            <a:endParaRPr lang="fi-FI"/>
          </a:p>
        </p:txBody>
      </p:sp>
      <p:pic>
        <p:nvPicPr>
          <p:cNvPr id="4" name="Picture 3"/>
          <p:cNvPicPr>
            <a:picLocks noChangeAspect="1"/>
          </p:cNvPicPr>
          <p:nvPr/>
        </p:nvPicPr>
        <p:blipFill>
          <a:blip r:embed="rId2"/>
          <a:stretch>
            <a:fillRect/>
          </a:stretch>
        </p:blipFill>
        <p:spPr>
          <a:xfrm>
            <a:off x="2123728" y="217917"/>
            <a:ext cx="6391275" cy="6334125"/>
          </a:xfrm>
          <a:prstGeom prst="rect">
            <a:avLst/>
          </a:prstGeom>
        </p:spPr>
      </p:pic>
      <p:sp>
        <p:nvSpPr>
          <p:cNvPr id="5" name="TextBox 4"/>
          <p:cNvSpPr txBox="1"/>
          <p:nvPr/>
        </p:nvSpPr>
        <p:spPr>
          <a:xfrm>
            <a:off x="437049" y="1268760"/>
            <a:ext cx="1614672" cy="1200329"/>
          </a:xfrm>
          <a:prstGeom prst="rect">
            <a:avLst/>
          </a:prstGeom>
          <a:noFill/>
        </p:spPr>
        <p:txBody>
          <a:bodyPr wrap="square" rtlCol="0">
            <a:spAutoFit/>
          </a:bodyPr>
          <a:lstStyle/>
          <a:p>
            <a:r>
              <a:rPr lang="en-US" sz="2400" dirty="0" smtClean="0"/>
              <a:t>This is a possible constraint</a:t>
            </a:r>
            <a:endParaRPr lang="en-US" sz="2400" dirty="0"/>
          </a:p>
        </p:txBody>
      </p:sp>
    </p:spTree>
    <p:extLst>
      <p:ext uri="{BB962C8B-B14F-4D97-AF65-F5344CB8AC3E}">
        <p14:creationId xmlns:p14="http://schemas.microsoft.com/office/powerpoint/2010/main" val="18722269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4485</TotalTime>
  <Words>12134</Words>
  <Application>Microsoft Office PowerPoint</Application>
  <PresentationFormat>On-screen Show (4:3)</PresentationFormat>
  <Paragraphs>1182</Paragraphs>
  <Slides>122</Slides>
  <Notes>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3</vt:i4>
      </vt:variant>
      <vt:variant>
        <vt:lpstr>Slide Titles</vt:lpstr>
      </vt:variant>
      <vt:variant>
        <vt:i4>122</vt:i4>
      </vt:variant>
    </vt:vector>
  </HeadingPairs>
  <TitlesOfParts>
    <vt:vector size="132" baseType="lpstr">
      <vt:lpstr>Arial</vt:lpstr>
      <vt:lpstr>Calibri</vt:lpstr>
      <vt:lpstr>Calibri,Arial,Helvetica,sans-serif</vt:lpstr>
      <vt:lpstr>Courier New</vt:lpstr>
      <vt:lpstr>Georgia</vt:lpstr>
      <vt:lpstr>Times New Roman</vt:lpstr>
      <vt:lpstr>Office Theme</vt:lpstr>
      <vt:lpstr>Slide</vt:lpstr>
      <vt:lpstr>Kaava</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Helsinki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selaakso</dc:creator>
  <cp:lastModifiedBy>Laaksonen, Seppo S</cp:lastModifiedBy>
  <cp:revision>645</cp:revision>
  <cp:lastPrinted>2017-04-27T12:23:42Z</cp:lastPrinted>
  <dcterms:created xsi:type="dcterms:W3CDTF">2011-01-04T09:40:07Z</dcterms:created>
  <dcterms:modified xsi:type="dcterms:W3CDTF">2017-07-27T09:44:28Z</dcterms:modified>
</cp:coreProperties>
</file>